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5143500" type="screen16x9"/>
  <p:notesSz cx="6858000" cy="9144000"/>
  <p:embeddedFontLst>
    <p:embeddedFont>
      <p:font typeface="Arial Narrow" panose="020B0606020202030204" pitchFamily="34" charset="0"/>
      <p:regular r:id="rId60"/>
      <p:bold r:id="rId61"/>
      <p:italic r:id="rId62"/>
      <p:boldItalic r:id="rId63"/>
    </p:embeddedFont>
    <p:embeddedFont>
      <p:font typeface="Cambria" panose="02040503050406030204" pitchFamily="18" charset="0"/>
      <p:regular r:id="rId64"/>
      <p:bold r:id="rId65"/>
      <p:italic r:id="rId66"/>
      <p:boldItalic r:id="rId67"/>
    </p:embeddedFont>
    <p:embeddedFont>
      <p:font typeface="Open Sans" panose="020B060402020202020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584">
          <p15:clr>
            <a:srgbClr val="9AA0A6"/>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g01+2o4tOmiCRCZaUt+v3KWahD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1FD245-A38F-4697-BCA6-F45DFCC7418E}">
  <a:tblStyle styleId="{3E1FD245-A38F-4697-BCA6-F45DFCC7418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02" autoAdjust="0"/>
  </p:normalViewPr>
  <p:slideViewPr>
    <p:cSldViewPr snapToGrid="0">
      <p:cViewPr varScale="1">
        <p:scale>
          <a:sx n="128" d="100"/>
          <a:sy n="128" d="100"/>
        </p:scale>
        <p:origin x="1134" y="270"/>
      </p:cViewPr>
      <p:guideLst>
        <p:guide orient="horz" pos="1620"/>
        <p:guide pos="2880"/>
        <p:guide pos="15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isheries.noaa.gov/national/funding-and-financial-services/prescott-grant-reporting-requirements-award-recipients#progress-repor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Basically the report should be keeping us up to date on what you are doing. If you changed anything or have encountered any problems, do not hesitate to include it!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https://www.fisheries.noaa.gov/national/funding-and-financial-services/prescott-grant-reporting-requirements-award-recipients#progress-reports</a:t>
            </a:r>
            <a:endParaRPr/>
          </a:p>
        </p:txBody>
      </p:sp>
      <p:sp>
        <p:nvSpPr>
          <p:cNvPr id="198" name="Google Shape;19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PI and SO view after signing 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SO View</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SO View</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PI View</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PI View</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SO and PI View</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SO and PI View</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SO and PI View</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SO and PI View</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New grants specialist, Ryan, just joined this year. Michele (former grants specialist), Artie, and I are working on introducing him to Prescott and getting him up to speed.</a:t>
            </a:r>
            <a:endParaRPr/>
          </a:p>
          <a:p>
            <a:pPr marL="0" lvl="0" indent="0" algn="l" rtl="0">
              <a:lnSpc>
                <a:spcPct val="100000"/>
              </a:lnSpc>
              <a:spcBef>
                <a:spcPts val="0"/>
              </a:spcBef>
              <a:spcAft>
                <a:spcPts val="0"/>
              </a:spcAft>
              <a:buSzPts val="1100"/>
              <a:buNone/>
            </a:pPr>
            <a:endParaRPr/>
          </a:p>
        </p:txBody>
      </p:sp>
      <p:sp>
        <p:nvSpPr>
          <p:cNvPr id="62" name="Google Shape;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SO and PI View. Unfortunatly, there is a limited upload size. GMD is aware and they are working on fixing this. In the meantime, feel free to upload what you can in eRA. Then email me the full report. Thank you!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PO and SI View</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
        <p:nvSpPr>
          <p:cNvPr id="299" name="Google Shape;29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After searching for the award, there should be an available button to complete your report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PI View</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PI View</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PI View- has options to edit and “Route to Next Reviewer” which would be the Signing Official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The top banner has all the sections you need to complete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We have been notified that the budget portion for the RPPR is unclear. Please note that we as a program don’t require budgets in semi-annual reports but eRA has a mandatory section for you to fill out. For now, please complete the budget section based on how you split finances in your approved proposal. For example, if this is the 1</a:t>
            </a:r>
            <a:r>
              <a:rPr lang="en-US" baseline="30000"/>
              <a:t>st</a:t>
            </a:r>
            <a:r>
              <a:rPr lang="en-US"/>
              <a:t> semi-annual report of a 1-year award, enter half of the yearly salary for your PI. You can </a:t>
            </a:r>
            <a:endParaRPr/>
          </a:p>
          <a:p>
            <a:pPr marL="158750" marR="0" lvl="0" indent="0" algn="l" rtl="0">
              <a:lnSpc>
                <a:spcPct val="100000"/>
              </a:lnSpc>
              <a:spcBef>
                <a:spcPts val="0"/>
              </a:spcBef>
              <a:spcAft>
                <a:spcPts val="0"/>
              </a:spcAft>
              <a:buClr>
                <a:srgbClr val="000000"/>
              </a:buClr>
              <a:buSzPts val="1100"/>
              <a:buFont typeface="Arial"/>
              <a:buNone/>
            </a:pPr>
            <a:endParaRPr/>
          </a:p>
          <a:p>
            <a:pPr marL="158750" marR="0" lvl="0" indent="0" algn="l" rtl="0">
              <a:lnSpc>
                <a:spcPct val="100000"/>
              </a:lnSpc>
              <a:spcBef>
                <a:spcPts val="0"/>
              </a:spcBef>
              <a:spcAft>
                <a:spcPts val="0"/>
              </a:spcAft>
              <a:buClr>
                <a:srgbClr val="000000"/>
              </a:buClr>
              <a:buSzPts val="1100"/>
              <a:buFont typeface="Arial"/>
              <a:buNone/>
            </a:pPr>
            <a:r>
              <a:rPr lang="en-US"/>
              <a:t>Please note that we are working on our end to resolve budget questions- for the time being, fill out to the best of your ability or email me your report directly</a:t>
            </a:r>
            <a:endParaRPr>
              <a:solidFill>
                <a:schemeClr val="dk2"/>
              </a:solidFil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Currently, those with 2023 grants are working in the beginning of your award period, 1</a:t>
            </a:r>
            <a:r>
              <a:rPr lang="en-US" baseline="30000"/>
              <a:t>st</a:t>
            </a:r>
            <a:r>
              <a:rPr lang="en-US"/>
              <a:t> progress report will be due in the coming months. However, with eRA having their complications, we are flexible with any delays. Just please be sure to communicate any issues you are experiencing.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77" name="Google Shape;7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a:t>Now an easier way to upload additional files and photos. Please be sure to still fill out the questions in the report and use uploads if you have additional documents. </a:t>
            </a:r>
            <a:endParaRPr/>
          </a:p>
          <a:p>
            <a:pPr marL="15875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Shows the different actions a PI and SO will have when submitting the RPPR.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PI will route to SO</a:t>
            </a:r>
            <a:endParaRPr/>
          </a:p>
          <a:p>
            <a:pPr marL="158750" lvl="0" indent="0" algn="l" rtl="0">
              <a:lnSpc>
                <a:spcPct val="100000"/>
              </a:lnSpc>
              <a:spcBef>
                <a:spcPts val="0"/>
              </a:spcBef>
              <a:spcAft>
                <a:spcPts val="0"/>
              </a:spcAft>
              <a:buSzPts val="1100"/>
              <a:buNone/>
            </a:pPr>
            <a:r>
              <a:rPr lang="en-US"/>
              <a:t>SO will then log in to search for the award then submit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
        <p:nvSpPr>
          <p:cNvPr id="377" name="Google Shape;37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After our 1</a:t>
            </a:r>
            <a:r>
              <a:rPr lang="en-US" baseline="30000"/>
              <a:t>st</a:t>
            </a:r>
            <a:r>
              <a:rPr lang="en-US"/>
              <a:t> post award seminar, many of you noted financial report issues. We talked with GMD and they are currently aware as well. For now, please hold off on submitting these financial reports. Disregard delinquent financial report alerts until we are provided further guidance. Thank you! </a:t>
            </a:r>
            <a:endParaRPr/>
          </a:p>
        </p:txBody>
      </p:sp>
      <p:sp>
        <p:nvSpPr>
          <p:cNvPr id="388" name="Google Shape;388;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After our 1</a:t>
            </a:r>
            <a:r>
              <a:rPr lang="en-US" baseline="30000"/>
              <a:t>st</a:t>
            </a:r>
            <a:r>
              <a:rPr lang="en-US"/>
              <a:t> post award seminar, many of you noted financial report issues. We talked with GMD and they are currently aware as well. For now, please hold off on submitting these financial reports. Disregard delinquent financial report alerts until we are provided further guidance. Thank you!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This slide shows where to submit the FFRs once issues are resolved.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Final PPRs and RPPRs are due 120 days after the award period ends</a:t>
            </a:r>
            <a:endParaRPr/>
          </a:p>
          <a:p>
            <a:pPr marL="158750" lvl="0" indent="0" algn="l" rtl="0">
              <a:lnSpc>
                <a:spcPct val="100000"/>
              </a:lnSpc>
              <a:spcBef>
                <a:spcPts val="0"/>
              </a:spcBef>
              <a:spcAft>
                <a:spcPts val="0"/>
              </a:spcAft>
              <a:buSzPts val="1100"/>
              <a:buNone/>
            </a:pPr>
            <a:r>
              <a:rPr lang="en-US"/>
              <a:t>Financial progress report also due </a:t>
            </a:r>
            <a:endParaRPr/>
          </a:p>
          <a:p>
            <a:pPr marL="158750" lvl="0" indent="0" algn="l" rtl="0">
              <a:lnSpc>
                <a:spcPct val="100000"/>
              </a:lnSpc>
              <a:spcBef>
                <a:spcPts val="0"/>
              </a:spcBef>
              <a:spcAft>
                <a:spcPts val="0"/>
              </a:spcAft>
              <a:buSzPts val="1100"/>
              <a:buNone/>
            </a:pPr>
            <a:r>
              <a:rPr lang="en-US"/>
              <a:t>All draw-down of funds and requests for reimbursements must be completed prior to submission of this report</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06" name="Google Shape;40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We’d like to thank you all for being patient with this new grant system transition. Unfortunately, we had no say in this change and are internally trying to navigate it as well with very little guidance. GEMS is a DOC program that decided to swith to the new eRA system. eRA has been managing grants for over 30 years, used by many other federal agencies. However, we are aware this system is not efficient nor beneficial for our program at this time. We hope this changes soon and grants management will improve with this system.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In October 2023 all active grants were migrated from GOL to eRA. There are many hiccups with the system so we understand any issues or questions you may have. On our end, we are doing our best to be flexible, especially with report deadlines. Please just be sure to remain in communication if you’re having issues.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
        <p:nvSpPr>
          <p:cNvPr id="494" name="Google Shape;494;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I try to reach out 1 to 2 months before your award ends. Even if you believe you are on track to close, please let me know. Thank you</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NOTE: Saving money does not save the program any money!! Remaining funds are also a consideration when reviewing future applications. </a:t>
            </a:r>
            <a:endParaRPr/>
          </a:p>
          <a:p>
            <a:pPr marL="158750" lvl="0" indent="0" algn="l" rtl="0">
              <a:lnSpc>
                <a:spcPct val="100000"/>
              </a:lnSpc>
              <a:spcBef>
                <a:spcPts val="0"/>
              </a:spcBef>
              <a:spcAft>
                <a:spcPts val="0"/>
              </a:spcAft>
              <a:buSzPts val="1100"/>
              <a:buNone/>
            </a:pPr>
            <a:endParaRPr/>
          </a:p>
        </p:txBody>
      </p:sp>
      <p:sp>
        <p:nvSpPr>
          <p:cNvPr id="513" name="Google Shape;513;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
        <p:nvSpPr>
          <p:cNvPr id="523" name="Google Shape;523;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Extension to closeout- costs must have been incurred during the project period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551" name="Google Shape;551;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There was some change in terminology but means the same functions. For eRA, you need 2 separate accounts for a programmatic role and administrative role. Even if the same person is both, you need 2 separate log ins/accounts…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Should be keeping an eye on expiration date and remaining funds.</a:t>
            </a:r>
            <a:endParaRPr/>
          </a:p>
          <a:p>
            <a:pPr marL="457200" marR="0" lvl="0" indent="-298450" algn="l" rtl="0">
              <a:lnSpc>
                <a:spcPct val="100000"/>
              </a:lnSpc>
              <a:spcBef>
                <a:spcPts val="0"/>
              </a:spcBef>
              <a:spcAft>
                <a:spcPts val="0"/>
              </a:spcAft>
              <a:buClr>
                <a:srgbClr val="000000"/>
              </a:buClr>
              <a:buSzPts val="1100"/>
              <a:buFont typeface="Arial"/>
              <a:buChar char="●"/>
            </a:pPr>
            <a:r>
              <a:rPr lang="en-US"/>
              <a:t>Progress reports will be due every 6 months during extension</a:t>
            </a:r>
            <a:endParaRPr/>
          </a:p>
          <a:p>
            <a:pPr marL="457200" marR="0" lvl="0" indent="-298450" algn="l" rtl="0">
              <a:lnSpc>
                <a:spcPct val="100000"/>
              </a:lnSpc>
              <a:spcBef>
                <a:spcPts val="0"/>
              </a:spcBef>
              <a:spcAft>
                <a:spcPts val="0"/>
              </a:spcAft>
              <a:buClr>
                <a:srgbClr val="000000"/>
              </a:buClr>
              <a:buSzPts val="1100"/>
              <a:buFont typeface="Arial"/>
              <a:buChar char="●"/>
            </a:pPr>
            <a:r>
              <a:rPr lang="en-US"/>
              <a:t>Can extend multiple times, with approval, but NO grant can go beyond 5 years.</a:t>
            </a:r>
            <a:endParaRPr/>
          </a:p>
          <a:p>
            <a:pPr marL="457200" marR="0" lvl="0" indent="-298450" algn="l" rtl="0">
              <a:lnSpc>
                <a:spcPct val="100000"/>
              </a:lnSpc>
              <a:spcBef>
                <a:spcPts val="0"/>
              </a:spcBef>
              <a:spcAft>
                <a:spcPts val="0"/>
              </a:spcAft>
              <a:buClr>
                <a:srgbClr val="000000"/>
              </a:buClr>
              <a:buSzPts val="1100"/>
              <a:buFont typeface="Arial"/>
              <a:buChar char="●"/>
            </a:pPr>
            <a:r>
              <a:rPr lang="en-US"/>
              <a:t>Can apply for a new grant with old grant under NCE. </a:t>
            </a:r>
            <a:endParaRPr/>
          </a:p>
          <a:p>
            <a:pPr marL="457200" marR="0" lvl="0" indent="-298450" algn="l" rtl="0">
              <a:lnSpc>
                <a:spcPct val="100000"/>
              </a:lnSpc>
              <a:spcBef>
                <a:spcPts val="0"/>
              </a:spcBef>
              <a:spcAft>
                <a:spcPts val="0"/>
              </a:spcAft>
              <a:buClr>
                <a:srgbClr val="000000"/>
              </a:buClr>
              <a:buSzPts val="1100"/>
              <a:buFont typeface="Arial"/>
              <a:buChar char="●"/>
            </a:pPr>
            <a:r>
              <a:rPr lang="en-US"/>
              <a:t>No penalty= you are still eligible to apply, can still be awarded another grant while using an NCE</a:t>
            </a:r>
            <a:endParaRPr/>
          </a:p>
          <a:p>
            <a:pPr marL="158750" lvl="0" indent="0" algn="l" rtl="0">
              <a:lnSpc>
                <a:spcPct val="100000"/>
              </a:lnSpc>
              <a:spcBef>
                <a:spcPts val="0"/>
              </a:spcBef>
              <a:spcAft>
                <a:spcPts val="0"/>
              </a:spcAft>
              <a:buSzPts val="1100"/>
              <a:buNone/>
            </a:pPr>
            <a:endParaRPr/>
          </a:p>
        </p:txBody>
      </p:sp>
      <p:sp>
        <p:nvSpPr>
          <p:cNvPr id="581" name="Google Shape;581;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Should be keeping an eye on expiration date and remaining funds.</a:t>
            </a:r>
            <a:endParaRPr/>
          </a:p>
          <a:p>
            <a:pPr marL="457200" marR="0" lvl="0" indent="-298450" algn="l" rtl="0">
              <a:lnSpc>
                <a:spcPct val="100000"/>
              </a:lnSpc>
              <a:spcBef>
                <a:spcPts val="0"/>
              </a:spcBef>
              <a:spcAft>
                <a:spcPts val="0"/>
              </a:spcAft>
              <a:buClr>
                <a:srgbClr val="000000"/>
              </a:buClr>
              <a:buSzPts val="1100"/>
              <a:buFont typeface="Arial"/>
              <a:buChar char="●"/>
            </a:pPr>
            <a:r>
              <a:rPr lang="en-US"/>
              <a:t>GMD will often not process NCE requests less than 10 days before expiration.</a:t>
            </a:r>
            <a:endParaRPr/>
          </a:p>
          <a:p>
            <a:pPr marL="158750" lvl="0" indent="0" algn="l" rtl="0">
              <a:lnSpc>
                <a:spcPct val="100000"/>
              </a:lnSpc>
              <a:spcBef>
                <a:spcPts val="0"/>
              </a:spcBef>
              <a:spcAft>
                <a:spcPts val="0"/>
              </a:spcAft>
              <a:buSzPts val="1100"/>
              <a:buNone/>
            </a:pPr>
            <a:endParaRPr/>
          </a:p>
        </p:txBody>
      </p:sp>
      <p:sp>
        <p:nvSpPr>
          <p:cNvPr id="591" name="Google Shape;59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601" name="Google Shape;601;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
        <p:nvSpPr>
          <p:cNvPr id="646" name="Google Shape;646;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3" name="Google Shape;663;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We are here to help, if you have any questions do not hesitate to contact us</a:t>
            </a:r>
            <a:endParaRPr/>
          </a:p>
          <a:p>
            <a:pPr marL="158750" lvl="0" indent="0" algn="l" rtl="0">
              <a:lnSpc>
                <a:spcPct val="100000"/>
              </a:lnSpc>
              <a:spcBef>
                <a:spcPts val="0"/>
              </a:spcBef>
              <a:spcAft>
                <a:spcPts val="0"/>
              </a:spcAft>
              <a:buSzPts val="1100"/>
              <a:buNone/>
            </a:pPr>
            <a:r>
              <a:rPr lang="en-US"/>
              <a:t>Helpdesk very responsive, can help reset accounts, etc</a:t>
            </a:r>
            <a:endParaRPr/>
          </a:p>
          <a:p>
            <a:pPr marL="158750" marR="0" lvl="0" indent="0" algn="l" rtl="0">
              <a:lnSpc>
                <a:spcPct val="100000"/>
              </a:lnSpc>
              <a:spcBef>
                <a:spcPts val="0"/>
              </a:spcBef>
              <a:spcAft>
                <a:spcPts val="0"/>
              </a:spcAft>
              <a:buClr>
                <a:srgbClr val="000000"/>
              </a:buClr>
              <a:buSzPts val="1100"/>
              <a:buFont typeface="Arial"/>
              <a:buNone/>
            </a:pPr>
            <a:endParaRPr sz="1100">
              <a:solidFill>
                <a:schemeClr val="dk2"/>
              </a:solidFill>
            </a:endParaRPr>
          </a:p>
          <a:p>
            <a:pPr marL="158750" lvl="0" indent="0" algn="l" rtl="0">
              <a:lnSpc>
                <a:spcPct val="100000"/>
              </a:lnSpc>
              <a:spcBef>
                <a:spcPts val="0"/>
              </a:spcBef>
              <a:spcAft>
                <a:spcPts val="0"/>
              </a:spcAft>
              <a:buSzPts val="1100"/>
              <a:buNone/>
            </a:pPr>
            <a:endParaRPr/>
          </a:p>
        </p:txBody>
      </p:sp>
      <p:sp>
        <p:nvSpPr>
          <p:cNvPr id="670" name="Google Shape;670;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David Coffey/National Aquarium</a:t>
            </a:r>
            <a:endParaRPr/>
          </a:p>
          <a:p>
            <a:pPr marL="0" lvl="0" indent="0" algn="l" rtl="0">
              <a:lnSpc>
                <a:spcPct val="100000"/>
              </a:lnSpc>
              <a:spcBef>
                <a:spcPts val="0"/>
              </a:spcBef>
              <a:spcAft>
                <a:spcPts val="0"/>
              </a:spcAft>
              <a:buSzPts val="1100"/>
              <a:buNone/>
            </a:pPr>
            <a:r>
              <a:rPr lang="en-US"/>
              <a:t>Authority: 112(c) Stranding Agreement</a:t>
            </a:r>
            <a:endParaRPr/>
          </a:p>
        </p:txBody>
      </p:sp>
      <p:sp>
        <p:nvSpPr>
          <p:cNvPr id="680" name="Google Shape;68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Although you need 2 separate accounts for admin vs programmatic role, you can have 1 account for several admin roles. You can add the “FSR role” to the SO, AO, and AA so they can modify and submit financial documents. Overall, at minimum, there should be a PI and Signing Official role assigned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t>Previous issue with Pis being changed for thousands of grants but should be resolved </a:t>
            </a:r>
            <a:endParaRPr/>
          </a:p>
          <a:p>
            <a:pPr marL="0" lvl="0" indent="0" algn="l" rtl="0">
              <a:lnSpc>
                <a:spcPct val="100000"/>
              </a:lnSpc>
              <a:spcBef>
                <a:spcPts val="0"/>
              </a:spcBef>
              <a:spcAft>
                <a:spcPts val="0"/>
              </a:spcAft>
              <a:buSzPts val="1100"/>
              <a:buNone/>
            </a:pPr>
            <a:r>
              <a:rPr lang="en-US" sz="1050"/>
              <a:t>If the PI is not correct or no one is designated, “DOC PD/PI Name, Not Available’ please let us know</a:t>
            </a:r>
            <a:endParaRPr/>
          </a:p>
          <a:p>
            <a:pPr marL="0" lvl="0" indent="0" algn="l" rtl="0">
              <a:lnSpc>
                <a:spcPct val="100000"/>
              </a:lnSpc>
              <a:spcBef>
                <a:spcPts val="0"/>
              </a:spcBef>
              <a:spcAft>
                <a:spcPts val="0"/>
              </a:spcAft>
              <a:buSzPts val="1100"/>
              <a:buNone/>
            </a:pPr>
            <a:r>
              <a:rPr lang="en-US" sz="1050"/>
              <a:t>GMS updates/corrects the PI by using “Replace PI” option NOT “Edit PI”</a:t>
            </a:r>
            <a:endParaRPr/>
          </a:p>
          <a:p>
            <a:pPr marL="0" lvl="0" indent="0" algn="l" rtl="0">
              <a:lnSpc>
                <a:spcPct val="100000"/>
              </a:lnSpc>
              <a:spcBef>
                <a:spcPts val="0"/>
              </a:spcBef>
              <a:spcAft>
                <a:spcPts val="0"/>
              </a:spcAft>
              <a:buSzPts val="1100"/>
              <a:buNone/>
            </a:pPr>
            <a:endParaRPr sz="1050"/>
          </a:p>
          <a:p>
            <a:pPr marL="0" lvl="0" indent="0" algn="l" rtl="0">
              <a:lnSpc>
                <a:spcPct val="100000"/>
              </a:lnSpc>
              <a:spcBef>
                <a:spcPts val="0"/>
              </a:spcBef>
              <a:spcAft>
                <a:spcPts val="0"/>
              </a:spcAft>
              <a:buSzPts val="1100"/>
              <a:buNone/>
            </a:pPr>
            <a:r>
              <a:rPr lang="en-US" sz="1050"/>
              <a:t>Even if PI is the same as SO, needs 2 accounts</a:t>
            </a:r>
            <a:endParaRPr/>
          </a:p>
          <a:p>
            <a:pPr marL="0" lvl="0" indent="0" algn="l" rtl="0">
              <a:lnSpc>
                <a:spcPct val="100000"/>
              </a:lnSpc>
              <a:spcBef>
                <a:spcPts val="0"/>
              </a:spcBef>
              <a:spcAft>
                <a:spcPts val="0"/>
              </a:spcAft>
              <a:buSzPts val="1100"/>
              <a:buNone/>
            </a:pPr>
            <a:r>
              <a:rPr lang="en-US" sz="1050"/>
              <a:t>SO- administrative role</a:t>
            </a:r>
            <a:endParaRPr/>
          </a:p>
          <a:p>
            <a:pPr marL="0" lvl="0" indent="0" algn="l" rtl="0">
              <a:lnSpc>
                <a:spcPct val="100000"/>
              </a:lnSpc>
              <a:spcBef>
                <a:spcPts val="0"/>
              </a:spcBef>
              <a:spcAft>
                <a:spcPts val="0"/>
              </a:spcAft>
              <a:buSzPts val="1100"/>
              <a:buNone/>
            </a:pPr>
            <a:r>
              <a:rPr lang="en-US" sz="1050"/>
              <a:t>PI- programmatic role</a:t>
            </a:r>
            <a:endParaRPr/>
          </a:p>
          <a:p>
            <a:pPr marL="0" lvl="0" indent="0" algn="l" rtl="0">
              <a:lnSpc>
                <a:spcPct val="100000"/>
              </a:lnSpc>
              <a:spcBef>
                <a:spcPts val="0"/>
              </a:spcBef>
              <a:spcAft>
                <a:spcPts val="0"/>
              </a:spcAft>
              <a:buSzPts val="1100"/>
              <a:buNone/>
            </a:pPr>
            <a:endParaRPr sz="1050"/>
          </a:p>
          <a:p>
            <a:pPr marL="0" lvl="0" indent="0" algn="l" rtl="0">
              <a:lnSpc>
                <a:spcPct val="100000"/>
              </a:lnSpc>
              <a:spcBef>
                <a:spcPts val="0"/>
              </a:spcBef>
              <a:spcAft>
                <a:spcPts val="0"/>
              </a:spcAft>
              <a:buSzPts val="1100"/>
              <a:buNone/>
            </a:pPr>
            <a:r>
              <a:rPr lang="en-US" sz="1050"/>
              <a:t>eRA roles: chrome-extension://efaidnbmnnnibpcajpcglclefindmkaj/https://www.era.nih.gov/files/eRA_Commons_Roles.pdf</a:t>
            </a:r>
            <a:endParaRPr sz="1050"/>
          </a:p>
        </p:txBody>
      </p:sp>
      <p:sp>
        <p:nvSpPr>
          <p:cNvPr id="128" name="Google Shape;12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This is just an example of a 1 year Prescott award timeline. PPRs and RPPRS are due 30 days after every 6 month period</a:t>
            </a:r>
            <a:endParaRPr/>
          </a:p>
        </p:txBody>
      </p:sp>
      <p:sp>
        <p:nvSpPr>
          <p:cNvPr id="139" name="Google Shape;13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Here is the flow of your progress report once it’s submitting. For PPRs, the </a:t>
            </a:r>
            <a:r>
              <a:rPr lang="en-US">
                <a:solidFill>
                  <a:schemeClr val="dk2"/>
                </a:solidFill>
              </a:rPr>
              <a:t>Signing Officials </a:t>
            </a:r>
            <a:r>
              <a:rPr lang="en-US" b="1" u="sng">
                <a:solidFill>
                  <a:schemeClr val="dk2"/>
                </a:solidFill>
              </a:rPr>
              <a:t>and</a:t>
            </a:r>
            <a:r>
              <a:rPr lang="en-US">
                <a:solidFill>
                  <a:schemeClr val="dk2"/>
                </a:solidFill>
              </a:rPr>
              <a:t> Pis can submit reports in Terms Tracking. For RPPRs, the PI can initiate the RPPR but the </a:t>
            </a:r>
            <a:r>
              <a:rPr lang="en-US" b="1">
                <a:solidFill>
                  <a:schemeClr val="dk2"/>
                </a:solidFill>
              </a:rPr>
              <a:t>Signing Official submits. </a:t>
            </a:r>
            <a:endParaRPr>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endParaRPr>
              <a:solidFill>
                <a:schemeClr val="dk2"/>
              </a:solidFill>
            </a:endParaRPr>
          </a:p>
          <a:p>
            <a:pPr marL="158750" lvl="0" indent="0" algn="l" rtl="0">
              <a:lnSpc>
                <a:spcPct val="100000"/>
              </a:lnSpc>
              <a:spcBef>
                <a:spcPts val="0"/>
              </a:spcBef>
              <a:spcAft>
                <a:spcPts val="0"/>
              </a:spcAft>
              <a:buSzPts val="1100"/>
              <a:buNone/>
            </a:pPr>
            <a:r>
              <a:rPr lang="en-US">
                <a:solidFill>
                  <a:schemeClr val="dk2"/>
                </a:solidFill>
              </a:rPr>
              <a:t>Both types of reports are reviewed by Program staff and regional technical monitors. Tech monitors are regional or HQ staff that are involved in stranding/entanglement programs. We may ask for revisions to the reports to clarify for the record. </a:t>
            </a:r>
            <a:endParaRPr>
              <a:solidFill>
                <a:schemeClr val="dk2"/>
              </a:solidFill>
            </a:endParaRPr>
          </a:p>
          <a:p>
            <a:pPr marL="158750" lvl="0" indent="0" algn="l" rtl="0">
              <a:lnSpc>
                <a:spcPct val="100000"/>
              </a:lnSpc>
              <a:spcBef>
                <a:spcPts val="20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13"/>
        <p:cNvGrpSpPr/>
        <p:nvPr/>
      </p:nvGrpSpPr>
      <p:grpSpPr>
        <a:xfrm>
          <a:off x="0" y="0"/>
          <a:ext cx="0" cy="0"/>
          <a:chOff x="0" y="0"/>
          <a:chExt cx="0" cy="0"/>
        </a:xfrm>
      </p:grpSpPr>
      <p:sp>
        <p:nvSpPr>
          <p:cNvPr id="14" name="Google Shape;14;p28"/>
          <p:cNvSpPr/>
          <p:nvPr/>
        </p:nvSpPr>
        <p:spPr>
          <a:xfrm>
            <a:off x="7655650" y="74800"/>
            <a:ext cx="1385400" cy="1290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8"/>
          <p:cNvSpPr txBox="1">
            <a:spLocks noGrp="1"/>
          </p:cNvSpPr>
          <p:nvPr>
            <p:ph type="ctrTitle"/>
          </p:nvPr>
        </p:nvSpPr>
        <p:spPr>
          <a:xfrm>
            <a:off x="851625" y="2154892"/>
            <a:ext cx="7721700" cy="16458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4800"/>
              <a:buFont typeface="Cambria"/>
              <a:buNone/>
              <a:defRPr sz="4800" i="0" u="none" strike="noStrike" cap="none">
                <a:solidFill>
                  <a:schemeClr val="lt1"/>
                </a:solidFill>
                <a:latin typeface="Cambria"/>
                <a:ea typeface="Cambria"/>
                <a:cs typeface="Cambria"/>
                <a:sym typeface="Cambria"/>
              </a:defRPr>
            </a:lvl1pPr>
            <a:lvl2pPr marR="0" lvl="1" algn="l">
              <a:lnSpc>
                <a:spcPct val="100000"/>
              </a:lnSpc>
              <a:spcBef>
                <a:spcPts val="0"/>
              </a:spcBef>
              <a:spcAft>
                <a:spcPts val="0"/>
              </a:spcAft>
              <a:buSzPts val="1400"/>
              <a:buFont typeface="Open Sans"/>
              <a:buChar char="○"/>
              <a:defRPr>
                <a:latin typeface="Open Sans"/>
                <a:ea typeface="Open Sans"/>
                <a:cs typeface="Open Sans"/>
                <a:sym typeface="Open Sans"/>
              </a:defRPr>
            </a:lvl2pPr>
            <a:lvl3pPr marR="0" lvl="2" algn="l">
              <a:lnSpc>
                <a:spcPct val="100000"/>
              </a:lnSpc>
              <a:spcBef>
                <a:spcPts val="0"/>
              </a:spcBef>
              <a:spcAft>
                <a:spcPts val="0"/>
              </a:spcAft>
              <a:buSzPts val="1400"/>
              <a:buFont typeface="Open Sans"/>
              <a:buChar char="■"/>
              <a:defRPr>
                <a:latin typeface="Open Sans"/>
                <a:ea typeface="Open Sans"/>
                <a:cs typeface="Open Sans"/>
                <a:sym typeface="Open Sans"/>
              </a:defRPr>
            </a:lvl3pPr>
            <a:lvl4pPr marR="0" lvl="3" algn="l">
              <a:lnSpc>
                <a:spcPct val="100000"/>
              </a:lnSpc>
              <a:spcBef>
                <a:spcPts val="0"/>
              </a:spcBef>
              <a:spcAft>
                <a:spcPts val="0"/>
              </a:spcAft>
              <a:buSzPts val="1400"/>
              <a:buFont typeface="Open Sans"/>
              <a:buChar char="●"/>
              <a:defRPr>
                <a:latin typeface="Open Sans"/>
                <a:ea typeface="Open Sans"/>
                <a:cs typeface="Open Sans"/>
                <a:sym typeface="Open Sans"/>
              </a:defRPr>
            </a:lvl4pPr>
            <a:lvl5pPr marR="0" lvl="4" algn="l">
              <a:lnSpc>
                <a:spcPct val="100000"/>
              </a:lnSpc>
              <a:spcBef>
                <a:spcPts val="0"/>
              </a:spcBef>
              <a:spcAft>
                <a:spcPts val="0"/>
              </a:spcAft>
              <a:buSzPts val="1400"/>
              <a:buFont typeface="Open Sans"/>
              <a:buChar char="○"/>
              <a:defRPr>
                <a:latin typeface="Open Sans"/>
                <a:ea typeface="Open Sans"/>
                <a:cs typeface="Open Sans"/>
                <a:sym typeface="Open Sans"/>
              </a:defRPr>
            </a:lvl5pPr>
            <a:lvl6pPr marR="0" lvl="5" algn="l">
              <a:lnSpc>
                <a:spcPct val="100000"/>
              </a:lnSpc>
              <a:spcBef>
                <a:spcPts val="0"/>
              </a:spcBef>
              <a:spcAft>
                <a:spcPts val="0"/>
              </a:spcAft>
              <a:buSzPts val="1400"/>
              <a:buFont typeface="Open Sans"/>
              <a:buChar char="■"/>
              <a:defRPr>
                <a:latin typeface="Open Sans"/>
                <a:ea typeface="Open Sans"/>
                <a:cs typeface="Open Sans"/>
                <a:sym typeface="Open Sans"/>
              </a:defRPr>
            </a:lvl6pPr>
            <a:lvl7pPr marR="0" lvl="6" algn="l">
              <a:lnSpc>
                <a:spcPct val="100000"/>
              </a:lnSpc>
              <a:spcBef>
                <a:spcPts val="0"/>
              </a:spcBef>
              <a:spcAft>
                <a:spcPts val="0"/>
              </a:spcAft>
              <a:buSzPts val="1400"/>
              <a:buFont typeface="Open Sans"/>
              <a:buChar char="●"/>
              <a:defRPr>
                <a:latin typeface="Open Sans"/>
                <a:ea typeface="Open Sans"/>
                <a:cs typeface="Open Sans"/>
                <a:sym typeface="Open Sans"/>
              </a:defRPr>
            </a:lvl7pPr>
            <a:lvl8pPr marR="0" lvl="7" algn="l">
              <a:lnSpc>
                <a:spcPct val="100000"/>
              </a:lnSpc>
              <a:spcBef>
                <a:spcPts val="0"/>
              </a:spcBef>
              <a:spcAft>
                <a:spcPts val="0"/>
              </a:spcAft>
              <a:buSzPts val="1400"/>
              <a:buFont typeface="Open Sans"/>
              <a:buChar char="○"/>
              <a:defRPr>
                <a:latin typeface="Open Sans"/>
                <a:ea typeface="Open Sans"/>
                <a:cs typeface="Open Sans"/>
                <a:sym typeface="Open Sans"/>
              </a:defRPr>
            </a:lvl8pPr>
            <a:lvl9pPr marR="0" lvl="8" algn="l">
              <a:lnSpc>
                <a:spcPct val="100000"/>
              </a:lnSpc>
              <a:spcBef>
                <a:spcPts val="0"/>
              </a:spcBef>
              <a:spcAft>
                <a:spcPts val="0"/>
              </a:spcAft>
              <a:buSzPts val="1400"/>
              <a:buFont typeface="Open Sans"/>
              <a:buChar char="■"/>
              <a:defRPr>
                <a:latin typeface="Open Sans"/>
                <a:ea typeface="Open Sans"/>
                <a:cs typeface="Open Sans"/>
                <a:sym typeface="Open Sans"/>
              </a:defRPr>
            </a:lvl9pPr>
          </a:lstStyle>
          <a:p>
            <a:endParaRPr/>
          </a:p>
        </p:txBody>
      </p:sp>
      <p:sp>
        <p:nvSpPr>
          <p:cNvPr id="16" name="Google Shape;16;p28"/>
          <p:cNvSpPr txBox="1">
            <a:spLocks noGrp="1"/>
          </p:cNvSpPr>
          <p:nvPr>
            <p:ph type="subTitle" idx="1"/>
          </p:nvPr>
        </p:nvSpPr>
        <p:spPr>
          <a:xfrm>
            <a:off x="889025" y="3800588"/>
            <a:ext cx="7721700" cy="685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rgbClr val="538CD5"/>
              </a:buClr>
              <a:buSzPts val="1400"/>
              <a:buNone/>
              <a:defRPr sz="2400" b="0" i="0" u="none" strike="noStrike" cap="none">
                <a:solidFill>
                  <a:srgbClr val="538CD5"/>
                </a:solidFill>
              </a:defRPr>
            </a:lvl1pPr>
            <a:lvl2pPr marR="0" lvl="1" algn="ctr">
              <a:lnSpc>
                <a:spcPct val="100000"/>
              </a:lnSpc>
              <a:spcBef>
                <a:spcPts val="400"/>
              </a:spcBef>
              <a:spcAft>
                <a:spcPts val="0"/>
              </a:spcAft>
              <a:buClr>
                <a:srgbClr val="888888"/>
              </a:buClr>
              <a:buSzPts val="1800"/>
              <a:buNone/>
              <a:defRPr sz="2000" b="0" i="0" u="none" strike="noStrike" cap="none">
                <a:solidFill>
                  <a:srgbClr val="888888"/>
                </a:solidFill>
              </a:defRPr>
            </a:lvl2pPr>
            <a:lvl3pPr marR="0" lvl="2" algn="ctr">
              <a:lnSpc>
                <a:spcPct val="100000"/>
              </a:lnSpc>
              <a:spcBef>
                <a:spcPts val="360"/>
              </a:spcBef>
              <a:spcAft>
                <a:spcPts val="0"/>
              </a:spcAft>
              <a:buClr>
                <a:srgbClr val="888888"/>
              </a:buClr>
              <a:buSzPts val="1600"/>
              <a:buNone/>
              <a:defRPr sz="1800" b="0" i="0" u="none" strike="noStrike" cap="none">
                <a:solidFill>
                  <a:srgbClr val="888888"/>
                </a:solidFill>
              </a:defRPr>
            </a:lvl3pPr>
            <a:lvl4pPr marR="0" lvl="3" algn="ctr">
              <a:lnSpc>
                <a:spcPct val="100000"/>
              </a:lnSpc>
              <a:spcBef>
                <a:spcPts val="320"/>
              </a:spcBef>
              <a:spcAft>
                <a:spcPts val="0"/>
              </a:spcAft>
              <a:buClr>
                <a:srgbClr val="888888"/>
              </a:buClr>
              <a:buSzPts val="1400"/>
              <a:buNone/>
              <a:defRPr sz="1600" b="0" i="0" u="none" strike="noStrike" cap="none">
                <a:solidFill>
                  <a:srgbClr val="888888"/>
                </a:solidFill>
              </a:defRPr>
            </a:lvl4pPr>
            <a:lvl5pPr marR="0" lvl="4" algn="ctr">
              <a:lnSpc>
                <a:spcPct val="100000"/>
              </a:lnSpc>
              <a:spcBef>
                <a:spcPts val="320"/>
              </a:spcBef>
              <a:spcAft>
                <a:spcPts val="0"/>
              </a:spcAft>
              <a:buClr>
                <a:srgbClr val="888888"/>
              </a:buClr>
              <a:buSzPts val="1200"/>
              <a:buNone/>
              <a:defRPr sz="1600" b="0" i="0" u="none" strike="noStrike" cap="none">
                <a:solidFill>
                  <a:srgbClr val="888888"/>
                </a:solidFill>
              </a:defRPr>
            </a:lvl5pPr>
            <a:lvl6pPr marR="0" lvl="5" algn="ctr">
              <a:lnSpc>
                <a:spcPct val="100000"/>
              </a:lnSpc>
              <a:spcBef>
                <a:spcPts val="400"/>
              </a:spcBef>
              <a:spcAft>
                <a:spcPts val="0"/>
              </a:spcAft>
              <a:buClr>
                <a:srgbClr val="888888"/>
              </a:buClr>
              <a:buSzPts val="1000"/>
              <a:buNone/>
              <a:defRPr sz="2000" b="0" i="0" u="none" strike="noStrike" cap="none">
                <a:solidFill>
                  <a:srgbClr val="888888"/>
                </a:solidFill>
              </a:defRPr>
            </a:lvl6pPr>
            <a:lvl7pPr marR="0" lvl="6" algn="ctr">
              <a:lnSpc>
                <a:spcPct val="100000"/>
              </a:lnSpc>
              <a:spcBef>
                <a:spcPts val="400"/>
              </a:spcBef>
              <a:spcAft>
                <a:spcPts val="0"/>
              </a:spcAft>
              <a:buClr>
                <a:srgbClr val="888888"/>
              </a:buClr>
              <a:buSzPts val="1000"/>
              <a:buNone/>
              <a:defRPr sz="2000" b="0" i="0" u="none" strike="noStrike" cap="none">
                <a:solidFill>
                  <a:srgbClr val="888888"/>
                </a:solidFill>
              </a:defRPr>
            </a:lvl7pPr>
            <a:lvl8pPr marR="0" lvl="7" algn="ctr">
              <a:lnSpc>
                <a:spcPct val="100000"/>
              </a:lnSpc>
              <a:spcBef>
                <a:spcPts val="400"/>
              </a:spcBef>
              <a:spcAft>
                <a:spcPts val="0"/>
              </a:spcAft>
              <a:buClr>
                <a:srgbClr val="888888"/>
              </a:buClr>
              <a:buSzPts val="900"/>
              <a:buNone/>
              <a:defRPr sz="2000" b="0" i="0" u="none" strike="noStrike" cap="none">
                <a:solidFill>
                  <a:srgbClr val="888888"/>
                </a:solidFill>
              </a:defRPr>
            </a:lvl8pPr>
            <a:lvl9pPr marR="0" lvl="8" algn="ctr">
              <a:lnSpc>
                <a:spcPct val="100000"/>
              </a:lnSpc>
              <a:spcBef>
                <a:spcPts val="400"/>
              </a:spcBef>
              <a:spcAft>
                <a:spcPts val="0"/>
              </a:spcAft>
              <a:buClr>
                <a:srgbClr val="888888"/>
              </a:buClr>
              <a:buSzPts val="900"/>
              <a:buNone/>
              <a:defRPr sz="2000" b="0" i="0" u="none" strike="noStrike" cap="none">
                <a:solidFill>
                  <a:srgbClr val="888888"/>
                </a:solidFill>
              </a:defRPr>
            </a:lvl9pPr>
          </a:lstStyle>
          <a:p>
            <a:endParaRPr/>
          </a:p>
        </p:txBody>
      </p:sp>
      <p:cxnSp>
        <p:nvCxnSpPr>
          <p:cNvPr id="17" name="Google Shape;17;p28"/>
          <p:cNvCxnSpPr/>
          <p:nvPr/>
        </p:nvCxnSpPr>
        <p:spPr>
          <a:xfrm>
            <a:off x="481126" y="687727"/>
            <a:ext cx="7601700" cy="0"/>
          </a:xfrm>
          <a:prstGeom prst="straightConnector1">
            <a:avLst/>
          </a:prstGeom>
          <a:noFill/>
          <a:ln w="76200" cap="flat" cmpd="sng">
            <a:solidFill>
              <a:schemeClr val="dk2"/>
            </a:solidFill>
            <a:prstDash val="solid"/>
            <a:round/>
            <a:headEnd type="none" w="sm" len="sm"/>
            <a:tailEnd type="none" w="sm" len="sm"/>
          </a:ln>
        </p:spPr>
      </p:cxnSp>
      <p:pic>
        <p:nvPicPr>
          <p:cNvPr id="18" name="Google Shape;18;p28"/>
          <p:cNvPicPr preferRelativeResize="0"/>
          <p:nvPr/>
        </p:nvPicPr>
        <p:blipFill rotWithShape="1">
          <a:blip r:embed="rId2">
            <a:alphaModFix/>
          </a:blip>
          <a:srcRect/>
          <a:stretch/>
        </p:blipFill>
        <p:spPr>
          <a:xfrm>
            <a:off x="7766125" y="656850"/>
            <a:ext cx="914051" cy="914051"/>
          </a:xfrm>
          <a:prstGeom prst="rect">
            <a:avLst/>
          </a:prstGeom>
          <a:noFill/>
          <a:ln>
            <a:noFill/>
          </a:ln>
          <a:effectLst>
            <a:outerShdw blurRad="342900" dist="19050" dir="10800000" algn="bl" rotWithShape="0">
              <a:srgbClr val="000000">
                <a:alpha val="31372"/>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SECTION_HEADER_1_1">
    <p:bg>
      <p:bgPr>
        <a:solidFill>
          <a:srgbClr val="E06666"/>
        </a:solidFill>
        <a:effectLst/>
      </p:bgPr>
    </p:bg>
    <p:spTree>
      <p:nvGrpSpPr>
        <p:cNvPr id="1" name="Shape 48"/>
        <p:cNvGrpSpPr/>
        <p:nvPr/>
      </p:nvGrpSpPr>
      <p:grpSpPr>
        <a:xfrm>
          <a:off x="0" y="0"/>
          <a:ext cx="0" cy="0"/>
          <a:chOff x="0" y="0"/>
          <a:chExt cx="0" cy="0"/>
        </a:xfrm>
      </p:grpSpPr>
      <p:sp>
        <p:nvSpPr>
          <p:cNvPr id="49" name="Google Shape;49;p40"/>
          <p:cNvSpPr/>
          <p:nvPr/>
        </p:nvSpPr>
        <p:spPr>
          <a:xfrm>
            <a:off x="439125" y="3201125"/>
            <a:ext cx="8704800" cy="1942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0"/>
          <p:cNvSpPr txBox="1">
            <a:spLocks noGrp="1"/>
          </p:cNvSpPr>
          <p:nvPr>
            <p:ph type="title"/>
          </p:nvPr>
        </p:nvSpPr>
        <p:spPr>
          <a:xfrm>
            <a:off x="803800" y="1803800"/>
            <a:ext cx="7622400" cy="312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A4595"/>
              </a:buClr>
              <a:buSzPts val="4800"/>
              <a:buNone/>
              <a:defRPr sz="4800">
                <a:solidFill>
                  <a:srgbClr val="0A4595"/>
                </a:solidFill>
              </a:defRPr>
            </a:lvl1pPr>
            <a:lvl2pPr lvl="1" algn="l">
              <a:lnSpc>
                <a:spcPct val="100000"/>
              </a:lnSpc>
              <a:spcBef>
                <a:spcPts val="0"/>
              </a:spcBef>
              <a:spcAft>
                <a:spcPts val="0"/>
              </a:spcAft>
              <a:buClr>
                <a:srgbClr val="0A4595"/>
              </a:buClr>
              <a:buSzPts val="6800"/>
              <a:buChar char="○"/>
              <a:defRPr sz="6800">
                <a:solidFill>
                  <a:srgbClr val="0A4595"/>
                </a:solidFill>
              </a:defRPr>
            </a:lvl2pPr>
            <a:lvl3pPr lvl="2" algn="l">
              <a:lnSpc>
                <a:spcPct val="100000"/>
              </a:lnSpc>
              <a:spcBef>
                <a:spcPts val="0"/>
              </a:spcBef>
              <a:spcAft>
                <a:spcPts val="0"/>
              </a:spcAft>
              <a:buClr>
                <a:srgbClr val="0A4595"/>
              </a:buClr>
              <a:buSzPts val="6800"/>
              <a:buChar char="■"/>
              <a:defRPr sz="6800">
                <a:solidFill>
                  <a:srgbClr val="0A4595"/>
                </a:solidFill>
              </a:defRPr>
            </a:lvl3pPr>
            <a:lvl4pPr lvl="3" algn="l">
              <a:lnSpc>
                <a:spcPct val="100000"/>
              </a:lnSpc>
              <a:spcBef>
                <a:spcPts val="0"/>
              </a:spcBef>
              <a:spcAft>
                <a:spcPts val="0"/>
              </a:spcAft>
              <a:buClr>
                <a:srgbClr val="0A4595"/>
              </a:buClr>
              <a:buSzPts val="6800"/>
              <a:buChar char="●"/>
              <a:defRPr sz="6800">
                <a:solidFill>
                  <a:srgbClr val="0A4595"/>
                </a:solidFill>
              </a:defRPr>
            </a:lvl4pPr>
            <a:lvl5pPr lvl="4" algn="l">
              <a:lnSpc>
                <a:spcPct val="100000"/>
              </a:lnSpc>
              <a:spcBef>
                <a:spcPts val="0"/>
              </a:spcBef>
              <a:spcAft>
                <a:spcPts val="0"/>
              </a:spcAft>
              <a:buClr>
                <a:srgbClr val="0A4595"/>
              </a:buClr>
              <a:buSzPts val="6800"/>
              <a:buChar char="○"/>
              <a:defRPr sz="6800">
                <a:solidFill>
                  <a:srgbClr val="0A4595"/>
                </a:solidFill>
              </a:defRPr>
            </a:lvl5pPr>
            <a:lvl6pPr lvl="5" algn="l">
              <a:lnSpc>
                <a:spcPct val="100000"/>
              </a:lnSpc>
              <a:spcBef>
                <a:spcPts val="0"/>
              </a:spcBef>
              <a:spcAft>
                <a:spcPts val="0"/>
              </a:spcAft>
              <a:buClr>
                <a:srgbClr val="0A4595"/>
              </a:buClr>
              <a:buSzPts val="6800"/>
              <a:buChar char="■"/>
              <a:defRPr sz="6800">
                <a:solidFill>
                  <a:srgbClr val="0A4595"/>
                </a:solidFill>
              </a:defRPr>
            </a:lvl6pPr>
            <a:lvl7pPr lvl="6" algn="l">
              <a:lnSpc>
                <a:spcPct val="100000"/>
              </a:lnSpc>
              <a:spcBef>
                <a:spcPts val="0"/>
              </a:spcBef>
              <a:spcAft>
                <a:spcPts val="0"/>
              </a:spcAft>
              <a:buClr>
                <a:srgbClr val="0A4595"/>
              </a:buClr>
              <a:buSzPts val="6800"/>
              <a:buChar char="●"/>
              <a:defRPr sz="6800">
                <a:solidFill>
                  <a:srgbClr val="0A4595"/>
                </a:solidFill>
              </a:defRPr>
            </a:lvl7pPr>
            <a:lvl8pPr lvl="7" algn="l">
              <a:lnSpc>
                <a:spcPct val="100000"/>
              </a:lnSpc>
              <a:spcBef>
                <a:spcPts val="0"/>
              </a:spcBef>
              <a:spcAft>
                <a:spcPts val="0"/>
              </a:spcAft>
              <a:buClr>
                <a:srgbClr val="0A4595"/>
              </a:buClr>
              <a:buSzPts val="6800"/>
              <a:buChar char="○"/>
              <a:defRPr sz="6800">
                <a:solidFill>
                  <a:srgbClr val="0A4595"/>
                </a:solidFill>
              </a:defRPr>
            </a:lvl8pPr>
            <a:lvl9pPr lvl="8" algn="l">
              <a:lnSpc>
                <a:spcPct val="100000"/>
              </a:lnSpc>
              <a:spcBef>
                <a:spcPts val="0"/>
              </a:spcBef>
              <a:spcAft>
                <a:spcPts val="0"/>
              </a:spcAft>
              <a:buClr>
                <a:srgbClr val="0A4595"/>
              </a:buClr>
              <a:buSzPts val="6800"/>
              <a:buChar char="■"/>
              <a:defRPr sz="6800">
                <a:solidFill>
                  <a:srgbClr val="0A4595"/>
                </a:solidFill>
              </a:defRPr>
            </a:lvl9pPr>
          </a:lstStyle>
          <a:p>
            <a:endParaRPr/>
          </a:p>
        </p:txBody>
      </p:sp>
      <p:sp>
        <p:nvSpPr>
          <p:cNvPr id="51" name="Google Shape;51;p40"/>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1"/>
          <p:cNvSpPr txBox="1">
            <a:spLocks noGrp="1"/>
          </p:cNvSpPr>
          <p:nvPr>
            <p:ph type="body" idx="1"/>
          </p:nvPr>
        </p:nvSpPr>
        <p:spPr>
          <a:xfrm>
            <a:off x="635400" y="971550"/>
            <a:ext cx="8051400" cy="36231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480"/>
              </a:spcBef>
              <a:spcAft>
                <a:spcPts val="0"/>
              </a:spcAft>
              <a:buClr>
                <a:schemeClr val="dk2"/>
              </a:buClr>
              <a:buSzPts val="1800"/>
              <a:buChar char="●"/>
              <a:defRPr sz="1800">
                <a:solidFill>
                  <a:schemeClr val="dk2"/>
                </a:solidFill>
              </a:defRPr>
            </a:lvl1pPr>
            <a:lvl2pPr marL="914400" lvl="1" indent="-330200" algn="l">
              <a:lnSpc>
                <a:spcPct val="100000"/>
              </a:lnSpc>
              <a:spcBef>
                <a:spcPts val="400"/>
              </a:spcBef>
              <a:spcAft>
                <a:spcPts val="0"/>
              </a:spcAft>
              <a:buClr>
                <a:schemeClr val="accent1"/>
              </a:buClr>
              <a:buSzPts val="1600"/>
              <a:buChar char="○"/>
              <a:defRPr sz="1600">
                <a:solidFill>
                  <a:schemeClr val="accent1"/>
                </a:solidFill>
              </a:defRPr>
            </a:lvl2pPr>
            <a:lvl3pPr marL="1371600" lvl="2" indent="-330200" algn="l">
              <a:lnSpc>
                <a:spcPct val="100000"/>
              </a:lnSpc>
              <a:spcBef>
                <a:spcPts val="360"/>
              </a:spcBef>
              <a:spcAft>
                <a:spcPts val="0"/>
              </a:spcAft>
              <a:buClr>
                <a:srgbClr val="538CD5"/>
              </a:buClr>
              <a:buSzPts val="1600"/>
              <a:buChar char="■"/>
              <a:defRPr sz="1400">
                <a:solidFill>
                  <a:srgbClr val="538CD5"/>
                </a:solidFill>
              </a:defRPr>
            </a:lvl3pPr>
            <a:lvl4pPr marL="1828800" lvl="3" indent="-304800" algn="l">
              <a:lnSpc>
                <a:spcPct val="100000"/>
              </a:lnSpc>
              <a:spcBef>
                <a:spcPts val="320"/>
              </a:spcBef>
              <a:spcAft>
                <a:spcPts val="0"/>
              </a:spcAft>
              <a:buClr>
                <a:schemeClr val="dk1"/>
              </a:buClr>
              <a:buSzPts val="1200"/>
              <a:buChar char="●"/>
              <a:defRPr sz="1200">
                <a:solidFill>
                  <a:schemeClr val="dk1"/>
                </a:solidFill>
              </a:defRPr>
            </a:lvl4pPr>
            <a:lvl5pPr marL="2286000" lvl="4" indent="-298450" algn="l">
              <a:lnSpc>
                <a:spcPct val="100000"/>
              </a:lnSpc>
              <a:spcBef>
                <a:spcPts val="320"/>
              </a:spcBef>
              <a:spcAft>
                <a:spcPts val="0"/>
              </a:spcAft>
              <a:buClr>
                <a:schemeClr val="dk1"/>
              </a:buClr>
              <a:buSzPts val="1100"/>
              <a:buChar char="○"/>
              <a:defRPr sz="1100">
                <a:solidFill>
                  <a:schemeClr val="dk1"/>
                </a:solidFill>
              </a:defRPr>
            </a:lvl5pPr>
            <a:lvl6pPr marL="2743200" lvl="5" indent="-292100" algn="l">
              <a:lnSpc>
                <a:spcPct val="100000"/>
              </a:lnSpc>
              <a:spcBef>
                <a:spcPts val="400"/>
              </a:spcBef>
              <a:spcAft>
                <a:spcPts val="0"/>
              </a:spcAft>
              <a:buClr>
                <a:schemeClr val="dk1"/>
              </a:buClr>
              <a:buSzPts val="1000"/>
              <a:buChar char="■"/>
              <a:defRPr sz="1000">
                <a:solidFill>
                  <a:schemeClr val="dk1"/>
                </a:solidFill>
              </a:defRPr>
            </a:lvl6pPr>
            <a:lvl7pPr marL="3200400" lvl="6" indent="-292100" algn="l">
              <a:lnSpc>
                <a:spcPct val="100000"/>
              </a:lnSpc>
              <a:spcBef>
                <a:spcPts val="400"/>
              </a:spcBef>
              <a:spcAft>
                <a:spcPts val="0"/>
              </a:spcAft>
              <a:buClr>
                <a:schemeClr val="dk1"/>
              </a:buClr>
              <a:buSzPts val="1000"/>
              <a:buChar char="●"/>
              <a:defRPr sz="1000">
                <a:solidFill>
                  <a:schemeClr val="dk1"/>
                </a:solidFill>
              </a:defRPr>
            </a:lvl7pPr>
            <a:lvl8pPr marL="3657600" lvl="7" indent="-292100" algn="l">
              <a:lnSpc>
                <a:spcPct val="100000"/>
              </a:lnSpc>
              <a:spcBef>
                <a:spcPts val="400"/>
              </a:spcBef>
              <a:spcAft>
                <a:spcPts val="0"/>
              </a:spcAft>
              <a:buClr>
                <a:schemeClr val="dk1"/>
              </a:buClr>
              <a:buSzPts val="1000"/>
              <a:buChar char="○"/>
              <a:defRPr sz="1000">
                <a:solidFill>
                  <a:schemeClr val="dk1"/>
                </a:solidFill>
              </a:defRPr>
            </a:lvl8pPr>
            <a:lvl9pPr marL="4114800" lvl="8" indent="-292100" algn="l">
              <a:lnSpc>
                <a:spcPct val="100000"/>
              </a:lnSpc>
              <a:spcBef>
                <a:spcPts val="400"/>
              </a:spcBef>
              <a:spcAft>
                <a:spcPts val="0"/>
              </a:spcAft>
              <a:buClr>
                <a:schemeClr val="dk1"/>
              </a:buClr>
              <a:buSzPts val="1000"/>
              <a:buChar char="■"/>
              <a:defRPr sz="1000">
                <a:solidFill>
                  <a:schemeClr val="dk1"/>
                </a:solidFill>
              </a:defRPr>
            </a:lvl9pPr>
          </a:lstStyle>
          <a:p>
            <a:endParaRPr/>
          </a:p>
        </p:txBody>
      </p:sp>
      <p:sp>
        <p:nvSpPr>
          <p:cNvPr id="21" name="Google Shape;21;p31"/>
          <p:cNvSpPr txBox="1">
            <a:spLocks noGrp="1"/>
          </p:cNvSpPr>
          <p:nvPr>
            <p:ph type="sldNum" idx="12"/>
          </p:nvPr>
        </p:nvSpPr>
        <p:spPr>
          <a:xfrm>
            <a:off x="6553200" y="4767255"/>
            <a:ext cx="23451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31"/>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3600"/>
              <a:buFont typeface="Cambria"/>
              <a:buNone/>
              <a:defRPr>
                <a:solidFill>
                  <a:schemeClr val="dk2"/>
                </a:solidFill>
                <a:latin typeface="Cambria"/>
                <a:ea typeface="Cambria"/>
                <a:cs typeface="Cambria"/>
                <a:sym typeface="Cambria"/>
              </a:defRPr>
            </a:lvl1pPr>
            <a:lvl2pPr lvl="1" algn="l">
              <a:lnSpc>
                <a:spcPct val="100000"/>
              </a:lnSpc>
              <a:spcBef>
                <a:spcPts val="0"/>
              </a:spcBef>
              <a:spcAft>
                <a:spcPts val="0"/>
              </a:spcAft>
              <a:buSzPts val="3600"/>
              <a:buFont typeface="Cambria"/>
              <a:buChar char="○"/>
              <a:defRPr sz="3600">
                <a:latin typeface="Cambria"/>
                <a:ea typeface="Cambria"/>
                <a:cs typeface="Cambria"/>
                <a:sym typeface="Cambria"/>
              </a:defRPr>
            </a:lvl2pPr>
            <a:lvl3pPr lvl="2" algn="l">
              <a:lnSpc>
                <a:spcPct val="100000"/>
              </a:lnSpc>
              <a:spcBef>
                <a:spcPts val="0"/>
              </a:spcBef>
              <a:spcAft>
                <a:spcPts val="0"/>
              </a:spcAft>
              <a:buSzPts val="3600"/>
              <a:buFont typeface="Cambria"/>
              <a:buChar char="■"/>
              <a:defRPr sz="3600">
                <a:latin typeface="Cambria"/>
                <a:ea typeface="Cambria"/>
                <a:cs typeface="Cambria"/>
                <a:sym typeface="Cambria"/>
              </a:defRPr>
            </a:lvl3pPr>
            <a:lvl4pPr lvl="3" algn="l">
              <a:lnSpc>
                <a:spcPct val="100000"/>
              </a:lnSpc>
              <a:spcBef>
                <a:spcPts val="0"/>
              </a:spcBef>
              <a:spcAft>
                <a:spcPts val="0"/>
              </a:spcAft>
              <a:buSzPts val="3600"/>
              <a:buFont typeface="Cambria"/>
              <a:buChar char="●"/>
              <a:defRPr sz="3600">
                <a:latin typeface="Cambria"/>
                <a:ea typeface="Cambria"/>
                <a:cs typeface="Cambria"/>
                <a:sym typeface="Cambria"/>
              </a:defRPr>
            </a:lvl4pPr>
            <a:lvl5pPr lvl="4" algn="l">
              <a:lnSpc>
                <a:spcPct val="100000"/>
              </a:lnSpc>
              <a:spcBef>
                <a:spcPts val="0"/>
              </a:spcBef>
              <a:spcAft>
                <a:spcPts val="0"/>
              </a:spcAft>
              <a:buSzPts val="3600"/>
              <a:buFont typeface="Cambria"/>
              <a:buChar char="○"/>
              <a:defRPr sz="3600">
                <a:latin typeface="Cambria"/>
                <a:ea typeface="Cambria"/>
                <a:cs typeface="Cambria"/>
                <a:sym typeface="Cambria"/>
              </a:defRPr>
            </a:lvl5pPr>
            <a:lvl6pPr lvl="5" algn="l">
              <a:lnSpc>
                <a:spcPct val="100000"/>
              </a:lnSpc>
              <a:spcBef>
                <a:spcPts val="0"/>
              </a:spcBef>
              <a:spcAft>
                <a:spcPts val="0"/>
              </a:spcAft>
              <a:buSzPts val="3600"/>
              <a:buFont typeface="Cambria"/>
              <a:buChar char="■"/>
              <a:defRPr sz="3600">
                <a:latin typeface="Cambria"/>
                <a:ea typeface="Cambria"/>
                <a:cs typeface="Cambria"/>
                <a:sym typeface="Cambria"/>
              </a:defRPr>
            </a:lvl6pPr>
            <a:lvl7pPr lvl="6" algn="l">
              <a:lnSpc>
                <a:spcPct val="100000"/>
              </a:lnSpc>
              <a:spcBef>
                <a:spcPts val="0"/>
              </a:spcBef>
              <a:spcAft>
                <a:spcPts val="0"/>
              </a:spcAft>
              <a:buSzPts val="3600"/>
              <a:buFont typeface="Cambria"/>
              <a:buChar char="●"/>
              <a:defRPr sz="3600">
                <a:latin typeface="Cambria"/>
                <a:ea typeface="Cambria"/>
                <a:cs typeface="Cambria"/>
                <a:sym typeface="Cambria"/>
              </a:defRPr>
            </a:lvl7pPr>
            <a:lvl8pPr lvl="7" algn="l">
              <a:lnSpc>
                <a:spcPct val="100000"/>
              </a:lnSpc>
              <a:spcBef>
                <a:spcPts val="0"/>
              </a:spcBef>
              <a:spcAft>
                <a:spcPts val="0"/>
              </a:spcAft>
              <a:buSzPts val="3600"/>
              <a:buFont typeface="Cambria"/>
              <a:buChar char="○"/>
              <a:defRPr sz="3600">
                <a:latin typeface="Cambria"/>
                <a:ea typeface="Cambria"/>
                <a:cs typeface="Cambria"/>
                <a:sym typeface="Cambria"/>
              </a:defRPr>
            </a:lvl8pPr>
            <a:lvl9pPr lvl="8" algn="l">
              <a:lnSpc>
                <a:spcPct val="100000"/>
              </a:lnSpc>
              <a:spcBef>
                <a:spcPts val="0"/>
              </a:spcBef>
              <a:spcAft>
                <a:spcPts val="0"/>
              </a:spcAft>
              <a:buSzPts val="3600"/>
              <a:buFont typeface="Cambria"/>
              <a:buChar char="■"/>
              <a:defRPr sz="3600">
                <a:latin typeface="Cambria"/>
                <a:ea typeface="Cambria"/>
                <a:cs typeface="Cambria"/>
                <a:sym typeface="Cambri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FFF"/>
        </a:solidFill>
        <a:effectLst/>
      </p:bgPr>
    </p:bg>
    <p:spTree>
      <p:nvGrpSpPr>
        <p:cNvPr id="1" name="Shape 25"/>
        <p:cNvGrpSpPr/>
        <p:nvPr/>
      </p:nvGrpSpPr>
      <p:grpSpPr>
        <a:xfrm>
          <a:off x="0" y="0"/>
          <a:ext cx="0" cy="0"/>
          <a:chOff x="0" y="0"/>
          <a:chExt cx="0" cy="0"/>
        </a:xfrm>
      </p:grpSpPr>
      <p:sp>
        <p:nvSpPr>
          <p:cNvPr id="26" name="Google Shape;26;p34"/>
          <p:cNvSpPr txBox="1">
            <a:spLocks noGrp="1"/>
          </p:cNvSpPr>
          <p:nvPr>
            <p:ph type="title"/>
          </p:nvPr>
        </p:nvSpPr>
        <p:spPr>
          <a:xfrm>
            <a:off x="675450" y="133357"/>
            <a:ext cx="7115100" cy="60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3600"/>
              <a:buFont typeface="Cambria"/>
              <a:buNone/>
              <a:defRPr sz="3600">
                <a:solidFill>
                  <a:schemeClr val="dk2"/>
                </a:solidFill>
                <a:latin typeface="Cambria"/>
                <a:ea typeface="Cambria"/>
                <a:cs typeface="Cambria"/>
                <a:sym typeface="Cambria"/>
              </a:defRPr>
            </a:lvl1pPr>
            <a:lvl2pPr lvl="1" algn="l">
              <a:lnSpc>
                <a:spcPct val="100000"/>
              </a:lnSpc>
              <a:spcBef>
                <a:spcPts val="0"/>
              </a:spcBef>
              <a:spcAft>
                <a:spcPts val="0"/>
              </a:spcAft>
              <a:buClr>
                <a:schemeClr val="dk2"/>
              </a:buClr>
              <a:buSzPts val="1400"/>
              <a:buChar char="○"/>
              <a:defRPr>
                <a:solidFill>
                  <a:schemeClr val="dk2"/>
                </a:solidFill>
              </a:defRPr>
            </a:lvl2pPr>
            <a:lvl3pPr lvl="2" algn="l">
              <a:lnSpc>
                <a:spcPct val="100000"/>
              </a:lnSpc>
              <a:spcBef>
                <a:spcPts val="0"/>
              </a:spcBef>
              <a:spcAft>
                <a:spcPts val="0"/>
              </a:spcAft>
              <a:buClr>
                <a:schemeClr val="dk2"/>
              </a:buClr>
              <a:buSzPts val="1400"/>
              <a:buChar char="■"/>
              <a:defRPr>
                <a:solidFill>
                  <a:schemeClr val="dk2"/>
                </a:solidFill>
              </a:defRPr>
            </a:lvl3pPr>
            <a:lvl4pPr lvl="3" algn="l">
              <a:lnSpc>
                <a:spcPct val="100000"/>
              </a:lnSpc>
              <a:spcBef>
                <a:spcPts val="0"/>
              </a:spcBef>
              <a:spcAft>
                <a:spcPts val="0"/>
              </a:spcAft>
              <a:buClr>
                <a:schemeClr val="dk2"/>
              </a:buClr>
              <a:buSzPts val="1400"/>
              <a:buChar char="●"/>
              <a:defRPr>
                <a:solidFill>
                  <a:schemeClr val="dk2"/>
                </a:solidFill>
              </a:defRPr>
            </a:lvl4pPr>
            <a:lvl5pPr lvl="4" algn="l">
              <a:lnSpc>
                <a:spcPct val="100000"/>
              </a:lnSpc>
              <a:spcBef>
                <a:spcPts val="0"/>
              </a:spcBef>
              <a:spcAft>
                <a:spcPts val="0"/>
              </a:spcAft>
              <a:buClr>
                <a:schemeClr val="dk2"/>
              </a:buClr>
              <a:buSzPts val="1400"/>
              <a:buChar char="○"/>
              <a:defRPr>
                <a:solidFill>
                  <a:schemeClr val="dk2"/>
                </a:solidFill>
              </a:defRPr>
            </a:lvl5pPr>
            <a:lvl6pPr lvl="5" algn="l">
              <a:lnSpc>
                <a:spcPct val="100000"/>
              </a:lnSpc>
              <a:spcBef>
                <a:spcPts val="0"/>
              </a:spcBef>
              <a:spcAft>
                <a:spcPts val="0"/>
              </a:spcAft>
              <a:buClr>
                <a:schemeClr val="dk2"/>
              </a:buClr>
              <a:buSzPts val="1400"/>
              <a:buChar char="■"/>
              <a:defRPr>
                <a:solidFill>
                  <a:schemeClr val="dk2"/>
                </a:solidFill>
              </a:defRPr>
            </a:lvl6pPr>
            <a:lvl7pPr lvl="6" algn="l">
              <a:lnSpc>
                <a:spcPct val="100000"/>
              </a:lnSpc>
              <a:spcBef>
                <a:spcPts val="0"/>
              </a:spcBef>
              <a:spcAft>
                <a:spcPts val="0"/>
              </a:spcAft>
              <a:buClr>
                <a:schemeClr val="dk2"/>
              </a:buClr>
              <a:buSzPts val="1400"/>
              <a:buChar char="●"/>
              <a:defRPr>
                <a:solidFill>
                  <a:schemeClr val="dk2"/>
                </a:solidFill>
              </a:defRPr>
            </a:lvl7pPr>
            <a:lvl8pPr lvl="7" algn="l">
              <a:lnSpc>
                <a:spcPct val="100000"/>
              </a:lnSpc>
              <a:spcBef>
                <a:spcPts val="0"/>
              </a:spcBef>
              <a:spcAft>
                <a:spcPts val="0"/>
              </a:spcAft>
              <a:buClr>
                <a:schemeClr val="dk2"/>
              </a:buClr>
              <a:buSzPts val="1400"/>
              <a:buChar char="○"/>
              <a:defRPr>
                <a:solidFill>
                  <a:schemeClr val="dk2"/>
                </a:solidFill>
              </a:defRPr>
            </a:lvl8pPr>
            <a:lvl9pPr lvl="8" algn="l">
              <a:lnSpc>
                <a:spcPct val="100000"/>
              </a:lnSpc>
              <a:spcBef>
                <a:spcPts val="0"/>
              </a:spcBef>
              <a:spcAft>
                <a:spcPts val="0"/>
              </a:spcAft>
              <a:buClr>
                <a:schemeClr val="dk2"/>
              </a:buClr>
              <a:buSzPts val="1400"/>
              <a:buChar char="■"/>
              <a:defRPr>
                <a:solidFill>
                  <a:schemeClr val="dk2"/>
                </a:solidFill>
              </a:defRPr>
            </a:lvl9pPr>
          </a:lstStyle>
          <a:p>
            <a:endParaRPr/>
          </a:p>
        </p:txBody>
      </p:sp>
      <p:sp>
        <p:nvSpPr>
          <p:cNvPr id="27" name="Google Shape;27;p34"/>
          <p:cNvSpPr txBox="1">
            <a:spLocks noGrp="1"/>
          </p:cNvSpPr>
          <p:nvPr>
            <p:ph type="sldNum" idx="12"/>
          </p:nvPr>
        </p:nvSpPr>
        <p:spPr>
          <a:xfrm>
            <a:off x="6553200" y="4767255"/>
            <a:ext cx="23451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2"/>
        </a:solidFill>
        <a:effectLst/>
      </p:bgPr>
    </p:bg>
    <p:spTree>
      <p:nvGrpSpPr>
        <p:cNvPr id="1" name="Shape 28"/>
        <p:cNvGrpSpPr/>
        <p:nvPr/>
      </p:nvGrpSpPr>
      <p:grpSpPr>
        <a:xfrm>
          <a:off x="0" y="0"/>
          <a:ext cx="0" cy="0"/>
          <a:chOff x="0" y="0"/>
          <a:chExt cx="0" cy="0"/>
        </a:xfrm>
      </p:grpSpPr>
      <p:sp>
        <p:nvSpPr>
          <p:cNvPr id="29" name="Google Shape;29;p35"/>
          <p:cNvSpPr/>
          <p:nvPr/>
        </p:nvSpPr>
        <p:spPr>
          <a:xfrm>
            <a:off x="439200" y="3201000"/>
            <a:ext cx="8704800" cy="1942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5"/>
          <p:cNvSpPr txBox="1">
            <a:spLocks noGrp="1"/>
          </p:cNvSpPr>
          <p:nvPr>
            <p:ph type="subTitle" idx="1"/>
          </p:nvPr>
        </p:nvSpPr>
        <p:spPr>
          <a:xfrm>
            <a:off x="629625" y="3201007"/>
            <a:ext cx="7971300" cy="609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480"/>
              </a:spcBef>
              <a:spcAft>
                <a:spcPts val="0"/>
              </a:spcAft>
              <a:buClr>
                <a:srgbClr val="538CD5"/>
              </a:buClr>
              <a:buSzPts val="3600"/>
              <a:buFont typeface="Cambria"/>
              <a:buNone/>
              <a:defRPr sz="3600" i="1" u="none" strike="noStrike" cap="none">
                <a:solidFill>
                  <a:srgbClr val="538CD5"/>
                </a:solidFill>
                <a:latin typeface="Cambria"/>
                <a:ea typeface="Cambria"/>
                <a:cs typeface="Cambria"/>
                <a:sym typeface="Cambria"/>
              </a:defRPr>
            </a:lvl1pPr>
            <a:lvl2pPr marR="0" lvl="1" algn="ctr">
              <a:lnSpc>
                <a:spcPct val="100000"/>
              </a:lnSpc>
              <a:spcBef>
                <a:spcPts val="40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2pPr>
            <a:lvl3pPr marR="0" lvl="2" algn="ctr">
              <a:lnSpc>
                <a:spcPct val="100000"/>
              </a:lnSpc>
              <a:spcBef>
                <a:spcPts val="36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3pPr>
            <a:lvl4pPr marR="0" lvl="3" algn="ctr">
              <a:lnSpc>
                <a:spcPct val="100000"/>
              </a:lnSpc>
              <a:spcBef>
                <a:spcPts val="32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4pPr>
            <a:lvl5pPr marR="0" lvl="4" algn="ctr">
              <a:lnSpc>
                <a:spcPct val="100000"/>
              </a:lnSpc>
              <a:spcBef>
                <a:spcPts val="32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3600"/>
              <a:buFont typeface="Calibri"/>
              <a:buNone/>
              <a:defRPr sz="3600" b="1" i="0" u="none" strike="noStrike" cap="none">
                <a:solidFill>
                  <a:srgbClr val="888888"/>
                </a:solidFill>
                <a:latin typeface="Calibri"/>
                <a:ea typeface="Calibri"/>
                <a:cs typeface="Calibri"/>
                <a:sym typeface="Calibri"/>
              </a:defRPr>
            </a:lvl9pPr>
          </a:lstStyle>
          <a:p>
            <a:endParaRPr/>
          </a:p>
        </p:txBody>
      </p:sp>
      <p:sp>
        <p:nvSpPr>
          <p:cNvPr id="31" name="Google Shape;31;p35"/>
          <p:cNvSpPr txBox="1">
            <a:spLocks noGrp="1"/>
          </p:cNvSpPr>
          <p:nvPr>
            <p:ph type="title"/>
          </p:nvPr>
        </p:nvSpPr>
        <p:spPr>
          <a:xfrm>
            <a:off x="629625" y="2449800"/>
            <a:ext cx="7219200" cy="75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solidFill>
                  <a:srgbClr val="FFFFFF"/>
                </a:solidFill>
              </a:defRPr>
            </a:lvl1pPr>
            <a:lvl2pPr lvl="1" algn="l">
              <a:lnSpc>
                <a:spcPct val="100000"/>
              </a:lnSpc>
              <a:spcBef>
                <a:spcPts val="0"/>
              </a:spcBef>
              <a:spcAft>
                <a:spcPts val="0"/>
              </a:spcAft>
              <a:buSzPts val="1400"/>
              <a:buNone/>
              <a:defRPr>
                <a:solidFill>
                  <a:srgbClr val="FFFFFF"/>
                </a:solidFill>
                <a:latin typeface="Open Sans"/>
                <a:ea typeface="Open Sans"/>
                <a:cs typeface="Open Sans"/>
                <a:sym typeface="Open Sans"/>
              </a:defRPr>
            </a:lvl2pPr>
            <a:lvl3pPr lvl="2" algn="l">
              <a:lnSpc>
                <a:spcPct val="100000"/>
              </a:lnSpc>
              <a:spcBef>
                <a:spcPts val="0"/>
              </a:spcBef>
              <a:spcAft>
                <a:spcPts val="0"/>
              </a:spcAft>
              <a:buSzPts val="1400"/>
              <a:buNone/>
              <a:defRPr>
                <a:solidFill>
                  <a:srgbClr val="FFFFFF"/>
                </a:solidFill>
                <a:latin typeface="Open Sans"/>
                <a:ea typeface="Open Sans"/>
                <a:cs typeface="Open Sans"/>
                <a:sym typeface="Open Sans"/>
              </a:defRPr>
            </a:lvl3pPr>
            <a:lvl4pPr lvl="3" algn="l">
              <a:lnSpc>
                <a:spcPct val="100000"/>
              </a:lnSpc>
              <a:spcBef>
                <a:spcPts val="0"/>
              </a:spcBef>
              <a:spcAft>
                <a:spcPts val="0"/>
              </a:spcAft>
              <a:buSzPts val="1400"/>
              <a:buNone/>
              <a:defRPr>
                <a:solidFill>
                  <a:srgbClr val="FFFFFF"/>
                </a:solidFill>
                <a:latin typeface="Open Sans"/>
                <a:ea typeface="Open Sans"/>
                <a:cs typeface="Open Sans"/>
                <a:sym typeface="Open Sans"/>
              </a:defRPr>
            </a:lvl4pPr>
            <a:lvl5pPr lvl="4" algn="l">
              <a:lnSpc>
                <a:spcPct val="100000"/>
              </a:lnSpc>
              <a:spcBef>
                <a:spcPts val="0"/>
              </a:spcBef>
              <a:spcAft>
                <a:spcPts val="0"/>
              </a:spcAft>
              <a:buSzPts val="1400"/>
              <a:buNone/>
              <a:defRPr>
                <a:solidFill>
                  <a:srgbClr val="FFFFFF"/>
                </a:solidFill>
                <a:latin typeface="Open Sans"/>
                <a:ea typeface="Open Sans"/>
                <a:cs typeface="Open Sans"/>
                <a:sym typeface="Open Sans"/>
              </a:defRPr>
            </a:lvl5pPr>
            <a:lvl6pPr lvl="5" algn="l">
              <a:lnSpc>
                <a:spcPct val="100000"/>
              </a:lnSpc>
              <a:spcBef>
                <a:spcPts val="0"/>
              </a:spcBef>
              <a:spcAft>
                <a:spcPts val="0"/>
              </a:spcAft>
              <a:buSzPts val="1400"/>
              <a:buNone/>
              <a:defRPr>
                <a:solidFill>
                  <a:srgbClr val="FFFFFF"/>
                </a:solidFill>
                <a:latin typeface="Open Sans"/>
                <a:ea typeface="Open Sans"/>
                <a:cs typeface="Open Sans"/>
                <a:sym typeface="Open Sans"/>
              </a:defRPr>
            </a:lvl6pPr>
            <a:lvl7pPr lvl="6" algn="l">
              <a:lnSpc>
                <a:spcPct val="100000"/>
              </a:lnSpc>
              <a:spcBef>
                <a:spcPts val="0"/>
              </a:spcBef>
              <a:spcAft>
                <a:spcPts val="0"/>
              </a:spcAft>
              <a:buSzPts val="1400"/>
              <a:buNone/>
              <a:defRPr>
                <a:solidFill>
                  <a:srgbClr val="FFFFFF"/>
                </a:solidFill>
                <a:latin typeface="Open Sans"/>
                <a:ea typeface="Open Sans"/>
                <a:cs typeface="Open Sans"/>
                <a:sym typeface="Open Sans"/>
              </a:defRPr>
            </a:lvl7pPr>
            <a:lvl8pPr lvl="7" algn="l">
              <a:lnSpc>
                <a:spcPct val="100000"/>
              </a:lnSpc>
              <a:spcBef>
                <a:spcPts val="0"/>
              </a:spcBef>
              <a:spcAft>
                <a:spcPts val="0"/>
              </a:spcAft>
              <a:buSzPts val="1400"/>
              <a:buNone/>
              <a:defRPr>
                <a:solidFill>
                  <a:srgbClr val="FFFFFF"/>
                </a:solidFill>
                <a:latin typeface="Open Sans"/>
                <a:ea typeface="Open Sans"/>
                <a:cs typeface="Open Sans"/>
                <a:sym typeface="Open Sans"/>
              </a:defRPr>
            </a:lvl8pPr>
            <a:lvl9pPr lvl="8" algn="l">
              <a:lnSpc>
                <a:spcPct val="100000"/>
              </a:lnSpc>
              <a:spcBef>
                <a:spcPts val="0"/>
              </a:spcBef>
              <a:spcAft>
                <a:spcPts val="0"/>
              </a:spcAft>
              <a:buSzPts val="1400"/>
              <a:buNone/>
              <a:defRPr>
                <a:solidFill>
                  <a:srgbClr val="FFFFFF"/>
                </a:solidFill>
                <a:latin typeface="Open Sans"/>
                <a:ea typeface="Open Sans"/>
                <a:cs typeface="Open Sans"/>
                <a:sym typeface="Open Sans"/>
              </a:defRPr>
            </a:lvl9pPr>
          </a:lstStyle>
          <a:p>
            <a:endParaRPr/>
          </a:p>
        </p:txBody>
      </p:sp>
      <p:sp>
        <p:nvSpPr>
          <p:cNvPr id="32" name="Google Shape;32;p35"/>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lidemodel2">
  <p:cSld name="1_slidemodel2">
    <p:bg>
      <p:bgPr>
        <a:gradFill>
          <a:gsLst>
            <a:gs pos="0">
              <a:srgbClr val="8C8C8C"/>
            </a:gs>
            <a:gs pos="100000">
              <a:srgbClr val="404040"/>
            </a:gs>
          </a:gsLst>
          <a:path path="circle">
            <a:fillToRect l="50000" t="50000" r="50000" b="50000"/>
          </a:path>
          <a:tileRect/>
        </a:gradFill>
        <a:effectLst/>
      </p:bgPr>
    </p:bg>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2414004" y="2152975"/>
            <a:ext cx="4449300" cy="53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2700" b="0">
                <a:solidFill>
                  <a:schemeClr val="lt1"/>
                </a:solidFill>
                <a:latin typeface="Calibri"/>
                <a:ea typeface="Calibri"/>
                <a:cs typeface="Calibri"/>
                <a:sym typeface="Calibri"/>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a:endParaRPr/>
          </a:p>
        </p:txBody>
      </p:sp>
      <p:sp>
        <p:nvSpPr>
          <p:cNvPr id="35" name="Google Shape;35;p36"/>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3D85C6"/>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6"/>
        <p:cNvGrpSpPr/>
        <p:nvPr/>
      </p:nvGrpSpPr>
      <p:grpSpPr>
        <a:xfrm>
          <a:off x="0" y="0"/>
          <a:ext cx="0" cy="0"/>
          <a:chOff x="0" y="0"/>
          <a:chExt cx="0" cy="0"/>
        </a:xfrm>
      </p:grpSpPr>
      <p:sp>
        <p:nvSpPr>
          <p:cNvPr id="37" name="Google Shape;37;p37"/>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600"/>
              <a:buNone/>
              <a:defRPr sz="3600" b="1"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SzPts val="1400"/>
              <a:buNone/>
              <a:defRPr sz="3600" b="1" i="0" u="none" strike="noStrike" cap="none">
                <a:solidFill>
                  <a:schemeClr val="dk2"/>
                </a:solidFill>
                <a:latin typeface="Arial"/>
                <a:ea typeface="Arial"/>
                <a:cs typeface="Arial"/>
                <a:sym typeface="Arial"/>
              </a:defRPr>
            </a:lvl9pPr>
          </a:lstStyle>
          <a:p>
            <a:endParaRPr/>
          </a:p>
        </p:txBody>
      </p:sp>
      <p:sp>
        <p:nvSpPr>
          <p:cNvPr id="38" name="Google Shape;38;p37"/>
          <p:cNvSpPr txBox="1">
            <a:spLocks noGrp="1"/>
          </p:cNvSpPr>
          <p:nvPr>
            <p:ph type="subTitle" idx="1"/>
          </p:nvPr>
        </p:nvSpPr>
        <p:spPr>
          <a:xfrm>
            <a:off x="685800" y="2914650"/>
            <a:ext cx="7086600" cy="13146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560"/>
              </a:spcBef>
              <a:spcAft>
                <a:spcPts val="0"/>
              </a:spcAft>
              <a:buClr>
                <a:srgbClr val="666666"/>
              </a:buClr>
              <a:buSzPts val="2800"/>
              <a:buFont typeface="Cambria"/>
              <a:buNone/>
              <a:defRPr sz="2800" i="0" u="none" strike="noStrike" cap="none">
                <a:solidFill>
                  <a:srgbClr val="666666"/>
                </a:solidFill>
                <a:latin typeface="Cambria"/>
                <a:ea typeface="Cambria"/>
                <a:cs typeface="Cambria"/>
                <a:sym typeface="Cambria"/>
              </a:defRPr>
            </a:lvl1pPr>
            <a:lvl2pPr marR="0" lvl="1" algn="l">
              <a:lnSpc>
                <a:spcPct val="100000"/>
              </a:lnSpc>
              <a:spcBef>
                <a:spcPts val="480"/>
              </a:spcBef>
              <a:spcAft>
                <a:spcPts val="0"/>
              </a:spcAft>
              <a:buClr>
                <a:srgbClr val="666666"/>
              </a:buClr>
              <a:buSzPts val="2400"/>
              <a:buFont typeface="Cambria"/>
              <a:buNone/>
              <a:defRPr sz="2400" i="0" u="none" strike="noStrike" cap="none">
                <a:solidFill>
                  <a:srgbClr val="666666"/>
                </a:solidFill>
                <a:latin typeface="Cambria"/>
                <a:ea typeface="Cambria"/>
                <a:cs typeface="Cambria"/>
                <a:sym typeface="Cambria"/>
              </a:defRPr>
            </a:lvl2pPr>
            <a:lvl3pPr marR="0" lvl="2" algn="l">
              <a:lnSpc>
                <a:spcPct val="100000"/>
              </a:lnSpc>
              <a:spcBef>
                <a:spcPts val="400"/>
              </a:spcBef>
              <a:spcAft>
                <a:spcPts val="0"/>
              </a:spcAft>
              <a:buClr>
                <a:srgbClr val="666666"/>
              </a:buClr>
              <a:buSzPts val="2000"/>
              <a:buFont typeface="Cambria"/>
              <a:buNone/>
              <a:defRPr sz="2000" i="0" u="none" strike="noStrike" cap="none">
                <a:solidFill>
                  <a:srgbClr val="666666"/>
                </a:solidFill>
                <a:latin typeface="Cambria"/>
                <a:ea typeface="Cambria"/>
                <a:cs typeface="Cambria"/>
                <a:sym typeface="Cambria"/>
              </a:defRPr>
            </a:lvl3pPr>
            <a:lvl4pPr marR="0" lvl="3" algn="l">
              <a:lnSpc>
                <a:spcPct val="100000"/>
              </a:lnSpc>
              <a:spcBef>
                <a:spcPts val="400"/>
              </a:spcBef>
              <a:spcAft>
                <a:spcPts val="0"/>
              </a:spcAft>
              <a:buClr>
                <a:srgbClr val="666666"/>
              </a:buClr>
              <a:buSzPts val="2000"/>
              <a:buFont typeface="Cambria"/>
              <a:buNone/>
              <a:defRPr sz="2000" i="0" u="none" strike="noStrike" cap="none">
                <a:solidFill>
                  <a:srgbClr val="666666"/>
                </a:solidFill>
                <a:latin typeface="Cambria"/>
                <a:ea typeface="Cambria"/>
                <a:cs typeface="Cambria"/>
                <a:sym typeface="Cambria"/>
              </a:defRPr>
            </a:lvl4pPr>
            <a:lvl5pPr marR="0" lvl="4" algn="l">
              <a:lnSpc>
                <a:spcPct val="100000"/>
              </a:lnSpc>
              <a:spcBef>
                <a:spcPts val="400"/>
              </a:spcBef>
              <a:spcAft>
                <a:spcPts val="0"/>
              </a:spcAft>
              <a:buClr>
                <a:srgbClr val="666666"/>
              </a:buClr>
              <a:buSzPts val="2000"/>
              <a:buFont typeface="Cambria"/>
              <a:buNone/>
              <a:defRPr sz="2000" i="0" u="none" strike="noStrike" cap="none">
                <a:solidFill>
                  <a:srgbClr val="666666"/>
                </a:solidFill>
                <a:latin typeface="Cambria"/>
                <a:ea typeface="Cambria"/>
                <a:cs typeface="Cambria"/>
                <a:sym typeface="Cambria"/>
              </a:defRPr>
            </a:lvl5pPr>
            <a:lvl6pPr marR="0" lvl="5" algn="l">
              <a:lnSpc>
                <a:spcPct val="100000"/>
              </a:lnSpc>
              <a:spcBef>
                <a:spcPts val="400"/>
              </a:spcBef>
              <a:spcAft>
                <a:spcPts val="0"/>
              </a:spcAft>
              <a:buClr>
                <a:srgbClr val="666666"/>
              </a:buClr>
              <a:buSzPts val="2000"/>
              <a:buFont typeface="Cambria"/>
              <a:buNone/>
              <a:defRPr sz="2000" i="0" u="none" strike="noStrike" cap="none">
                <a:solidFill>
                  <a:srgbClr val="666666"/>
                </a:solidFill>
                <a:latin typeface="Cambria"/>
                <a:ea typeface="Cambria"/>
                <a:cs typeface="Cambria"/>
                <a:sym typeface="Cambria"/>
              </a:defRPr>
            </a:lvl6pPr>
            <a:lvl7pPr marR="0" lvl="6" algn="l">
              <a:lnSpc>
                <a:spcPct val="100000"/>
              </a:lnSpc>
              <a:spcBef>
                <a:spcPts val="400"/>
              </a:spcBef>
              <a:spcAft>
                <a:spcPts val="0"/>
              </a:spcAft>
              <a:buClr>
                <a:srgbClr val="666666"/>
              </a:buClr>
              <a:buSzPts val="2000"/>
              <a:buFont typeface="Cambria"/>
              <a:buNone/>
              <a:defRPr sz="2000" i="0" u="none" strike="noStrike" cap="none">
                <a:solidFill>
                  <a:srgbClr val="666666"/>
                </a:solidFill>
                <a:latin typeface="Cambria"/>
                <a:ea typeface="Cambria"/>
                <a:cs typeface="Cambria"/>
                <a:sym typeface="Cambria"/>
              </a:defRPr>
            </a:lvl7pPr>
            <a:lvl8pPr marR="0" lvl="7" algn="l">
              <a:lnSpc>
                <a:spcPct val="100000"/>
              </a:lnSpc>
              <a:spcBef>
                <a:spcPts val="400"/>
              </a:spcBef>
              <a:spcAft>
                <a:spcPts val="0"/>
              </a:spcAft>
              <a:buClr>
                <a:srgbClr val="666666"/>
              </a:buClr>
              <a:buSzPts val="2000"/>
              <a:buFont typeface="Cambria"/>
              <a:buNone/>
              <a:defRPr sz="2000" i="0" u="none" strike="noStrike" cap="none">
                <a:solidFill>
                  <a:srgbClr val="666666"/>
                </a:solidFill>
                <a:latin typeface="Cambria"/>
                <a:ea typeface="Cambria"/>
                <a:cs typeface="Cambria"/>
                <a:sym typeface="Cambria"/>
              </a:defRPr>
            </a:lvl8pPr>
            <a:lvl9pPr marR="0" lvl="8" algn="l">
              <a:lnSpc>
                <a:spcPct val="100000"/>
              </a:lnSpc>
              <a:spcBef>
                <a:spcPts val="400"/>
              </a:spcBef>
              <a:spcAft>
                <a:spcPts val="0"/>
              </a:spcAft>
              <a:buClr>
                <a:srgbClr val="666666"/>
              </a:buClr>
              <a:buSzPts val="2000"/>
              <a:buFont typeface="Cambria"/>
              <a:buNone/>
              <a:defRPr sz="2000" i="0" u="none" strike="noStrike" cap="none">
                <a:solidFill>
                  <a:srgbClr val="666666"/>
                </a:solidFill>
                <a:latin typeface="Cambria"/>
                <a:ea typeface="Cambria"/>
                <a:cs typeface="Cambria"/>
                <a:sym typeface="Cambria"/>
              </a:defRPr>
            </a:lvl9pPr>
          </a:lstStyle>
          <a:p>
            <a:endParaRPr/>
          </a:p>
        </p:txBody>
      </p:sp>
      <p:sp>
        <p:nvSpPr>
          <p:cNvPr id="39" name="Google Shape;39;p37"/>
          <p:cNvSpPr txBox="1">
            <a:spLocks noGrp="1"/>
          </p:cNvSpPr>
          <p:nvPr>
            <p:ph type="sldNum" idx="12"/>
          </p:nvPr>
        </p:nvSpPr>
        <p:spPr>
          <a:xfrm>
            <a:off x="70866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solidFill>
                <a:srgbClr val="888888"/>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type="secHead">
  <p:cSld name="SECTION_HEADER">
    <p:bg>
      <p:bgPr>
        <a:solidFill>
          <a:srgbClr val="FFE599"/>
        </a:solidFill>
        <a:effectLst/>
      </p:bgPr>
    </p:bg>
    <p:spTree>
      <p:nvGrpSpPr>
        <p:cNvPr id="1" name="Shape 40"/>
        <p:cNvGrpSpPr/>
        <p:nvPr/>
      </p:nvGrpSpPr>
      <p:grpSpPr>
        <a:xfrm>
          <a:off x="0" y="0"/>
          <a:ext cx="0" cy="0"/>
          <a:chOff x="0" y="0"/>
          <a:chExt cx="0" cy="0"/>
        </a:xfrm>
      </p:grpSpPr>
      <p:sp>
        <p:nvSpPr>
          <p:cNvPr id="41" name="Google Shape;41;p38"/>
          <p:cNvSpPr/>
          <p:nvPr/>
        </p:nvSpPr>
        <p:spPr>
          <a:xfrm>
            <a:off x="439125" y="3201125"/>
            <a:ext cx="8704800" cy="1942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8"/>
          <p:cNvSpPr txBox="1">
            <a:spLocks noGrp="1"/>
          </p:cNvSpPr>
          <p:nvPr>
            <p:ph type="title"/>
          </p:nvPr>
        </p:nvSpPr>
        <p:spPr>
          <a:xfrm>
            <a:off x="803800" y="2480550"/>
            <a:ext cx="7622400" cy="2448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A4595"/>
              </a:buClr>
              <a:buSzPts val="4800"/>
              <a:buNone/>
              <a:defRPr sz="4800">
                <a:solidFill>
                  <a:srgbClr val="0A4595"/>
                </a:solidFill>
              </a:defRPr>
            </a:lvl1pPr>
            <a:lvl2pPr lvl="1" algn="l">
              <a:lnSpc>
                <a:spcPct val="100000"/>
              </a:lnSpc>
              <a:spcBef>
                <a:spcPts val="0"/>
              </a:spcBef>
              <a:spcAft>
                <a:spcPts val="0"/>
              </a:spcAft>
              <a:buClr>
                <a:schemeClr val="lt1"/>
              </a:buClr>
              <a:buSzPts val="6800"/>
              <a:buChar char="○"/>
              <a:defRPr sz="6800">
                <a:solidFill>
                  <a:schemeClr val="lt1"/>
                </a:solidFill>
              </a:defRPr>
            </a:lvl2pPr>
            <a:lvl3pPr lvl="2" algn="l">
              <a:lnSpc>
                <a:spcPct val="100000"/>
              </a:lnSpc>
              <a:spcBef>
                <a:spcPts val="0"/>
              </a:spcBef>
              <a:spcAft>
                <a:spcPts val="0"/>
              </a:spcAft>
              <a:buClr>
                <a:schemeClr val="lt1"/>
              </a:buClr>
              <a:buSzPts val="6800"/>
              <a:buChar char="■"/>
              <a:defRPr sz="6800">
                <a:solidFill>
                  <a:schemeClr val="lt1"/>
                </a:solidFill>
              </a:defRPr>
            </a:lvl3pPr>
            <a:lvl4pPr lvl="3" algn="l">
              <a:lnSpc>
                <a:spcPct val="100000"/>
              </a:lnSpc>
              <a:spcBef>
                <a:spcPts val="0"/>
              </a:spcBef>
              <a:spcAft>
                <a:spcPts val="0"/>
              </a:spcAft>
              <a:buClr>
                <a:schemeClr val="lt1"/>
              </a:buClr>
              <a:buSzPts val="6800"/>
              <a:buChar char="●"/>
              <a:defRPr sz="6800">
                <a:solidFill>
                  <a:schemeClr val="lt1"/>
                </a:solidFill>
              </a:defRPr>
            </a:lvl4pPr>
            <a:lvl5pPr lvl="4" algn="l">
              <a:lnSpc>
                <a:spcPct val="100000"/>
              </a:lnSpc>
              <a:spcBef>
                <a:spcPts val="0"/>
              </a:spcBef>
              <a:spcAft>
                <a:spcPts val="0"/>
              </a:spcAft>
              <a:buClr>
                <a:schemeClr val="lt1"/>
              </a:buClr>
              <a:buSzPts val="6800"/>
              <a:buChar char="○"/>
              <a:defRPr sz="6800">
                <a:solidFill>
                  <a:schemeClr val="lt1"/>
                </a:solidFill>
              </a:defRPr>
            </a:lvl5pPr>
            <a:lvl6pPr lvl="5" algn="l">
              <a:lnSpc>
                <a:spcPct val="100000"/>
              </a:lnSpc>
              <a:spcBef>
                <a:spcPts val="0"/>
              </a:spcBef>
              <a:spcAft>
                <a:spcPts val="0"/>
              </a:spcAft>
              <a:buClr>
                <a:schemeClr val="lt1"/>
              </a:buClr>
              <a:buSzPts val="6800"/>
              <a:buChar char="■"/>
              <a:defRPr sz="6800">
                <a:solidFill>
                  <a:schemeClr val="lt1"/>
                </a:solidFill>
              </a:defRPr>
            </a:lvl6pPr>
            <a:lvl7pPr lvl="6" algn="l">
              <a:lnSpc>
                <a:spcPct val="100000"/>
              </a:lnSpc>
              <a:spcBef>
                <a:spcPts val="0"/>
              </a:spcBef>
              <a:spcAft>
                <a:spcPts val="0"/>
              </a:spcAft>
              <a:buClr>
                <a:schemeClr val="lt1"/>
              </a:buClr>
              <a:buSzPts val="6800"/>
              <a:buChar char="●"/>
              <a:defRPr sz="6800">
                <a:solidFill>
                  <a:schemeClr val="lt1"/>
                </a:solidFill>
              </a:defRPr>
            </a:lvl7pPr>
            <a:lvl8pPr lvl="7" algn="l">
              <a:lnSpc>
                <a:spcPct val="100000"/>
              </a:lnSpc>
              <a:spcBef>
                <a:spcPts val="0"/>
              </a:spcBef>
              <a:spcAft>
                <a:spcPts val="0"/>
              </a:spcAft>
              <a:buClr>
                <a:schemeClr val="lt1"/>
              </a:buClr>
              <a:buSzPts val="6800"/>
              <a:buChar char="○"/>
              <a:defRPr sz="6800">
                <a:solidFill>
                  <a:schemeClr val="lt1"/>
                </a:solidFill>
              </a:defRPr>
            </a:lvl8pPr>
            <a:lvl9pPr lvl="8" algn="l">
              <a:lnSpc>
                <a:spcPct val="100000"/>
              </a:lnSpc>
              <a:spcBef>
                <a:spcPts val="0"/>
              </a:spcBef>
              <a:spcAft>
                <a:spcPts val="0"/>
              </a:spcAft>
              <a:buClr>
                <a:schemeClr val="lt1"/>
              </a:buClr>
              <a:buSzPts val="6800"/>
              <a:buChar char="■"/>
              <a:defRPr sz="6800">
                <a:solidFill>
                  <a:schemeClr val="lt1"/>
                </a:solidFill>
              </a:defRPr>
            </a:lvl9pPr>
          </a:lstStyle>
          <a:p>
            <a:endParaRPr/>
          </a:p>
        </p:txBody>
      </p:sp>
      <p:sp>
        <p:nvSpPr>
          <p:cNvPr id="43" name="Google Shape;43;p3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
    <p:bg>
      <p:bgPr>
        <a:solidFill>
          <a:schemeClr val="accent3"/>
        </a:solidFill>
        <a:effectLst/>
      </p:bgPr>
    </p:bg>
    <p:spTree>
      <p:nvGrpSpPr>
        <p:cNvPr id="1" name="Shape 44"/>
        <p:cNvGrpSpPr/>
        <p:nvPr/>
      </p:nvGrpSpPr>
      <p:grpSpPr>
        <a:xfrm>
          <a:off x="0" y="0"/>
          <a:ext cx="0" cy="0"/>
          <a:chOff x="0" y="0"/>
          <a:chExt cx="0" cy="0"/>
        </a:xfrm>
      </p:grpSpPr>
      <p:sp>
        <p:nvSpPr>
          <p:cNvPr id="45" name="Google Shape;45;p39"/>
          <p:cNvSpPr/>
          <p:nvPr/>
        </p:nvSpPr>
        <p:spPr>
          <a:xfrm>
            <a:off x="439125" y="3201125"/>
            <a:ext cx="8704800" cy="1942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9"/>
          <p:cNvSpPr txBox="1">
            <a:spLocks noGrp="1"/>
          </p:cNvSpPr>
          <p:nvPr>
            <p:ph type="title"/>
          </p:nvPr>
        </p:nvSpPr>
        <p:spPr>
          <a:xfrm>
            <a:off x="803800" y="1803800"/>
            <a:ext cx="7622400" cy="312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0A4595"/>
              </a:buClr>
              <a:buSzPts val="4800"/>
              <a:buNone/>
              <a:defRPr sz="4800">
                <a:solidFill>
                  <a:srgbClr val="0A4595"/>
                </a:solidFill>
              </a:defRPr>
            </a:lvl1pPr>
            <a:lvl2pPr lvl="1" algn="l">
              <a:lnSpc>
                <a:spcPct val="100000"/>
              </a:lnSpc>
              <a:spcBef>
                <a:spcPts val="0"/>
              </a:spcBef>
              <a:spcAft>
                <a:spcPts val="0"/>
              </a:spcAft>
              <a:buClr>
                <a:schemeClr val="lt1"/>
              </a:buClr>
              <a:buSzPts val="6800"/>
              <a:buChar char="○"/>
              <a:defRPr sz="6800">
                <a:solidFill>
                  <a:schemeClr val="lt1"/>
                </a:solidFill>
              </a:defRPr>
            </a:lvl2pPr>
            <a:lvl3pPr lvl="2" algn="l">
              <a:lnSpc>
                <a:spcPct val="100000"/>
              </a:lnSpc>
              <a:spcBef>
                <a:spcPts val="0"/>
              </a:spcBef>
              <a:spcAft>
                <a:spcPts val="0"/>
              </a:spcAft>
              <a:buClr>
                <a:schemeClr val="lt1"/>
              </a:buClr>
              <a:buSzPts val="6800"/>
              <a:buChar char="■"/>
              <a:defRPr sz="6800">
                <a:solidFill>
                  <a:schemeClr val="lt1"/>
                </a:solidFill>
              </a:defRPr>
            </a:lvl3pPr>
            <a:lvl4pPr lvl="3" algn="l">
              <a:lnSpc>
                <a:spcPct val="100000"/>
              </a:lnSpc>
              <a:spcBef>
                <a:spcPts val="0"/>
              </a:spcBef>
              <a:spcAft>
                <a:spcPts val="0"/>
              </a:spcAft>
              <a:buClr>
                <a:schemeClr val="lt1"/>
              </a:buClr>
              <a:buSzPts val="6800"/>
              <a:buChar char="●"/>
              <a:defRPr sz="6800">
                <a:solidFill>
                  <a:schemeClr val="lt1"/>
                </a:solidFill>
              </a:defRPr>
            </a:lvl4pPr>
            <a:lvl5pPr lvl="4" algn="l">
              <a:lnSpc>
                <a:spcPct val="100000"/>
              </a:lnSpc>
              <a:spcBef>
                <a:spcPts val="0"/>
              </a:spcBef>
              <a:spcAft>
                <a:spcPts val="0"/>
              </a:spcAft>
              <a:buClr>
                <a:schemeClr val="lt1"/>
              </a:buClr>
              <a:buSzPts val="6800"/>
              <a:buChar char="○"/>
              <a:defRPr sz="6800">
                <a:solidFill>
                  <a:schemeClr val="lt1"/>
                </a:solidFill>
              </a:defRPr>
            </a:lvl5pPr>
            <a:lvl6pPr lvl="5" algn="l">
              <a:lnSpc>
                <a:spcPct val="100000"/>
              </a:lnSpc>
              <a:spcBef>
                <a:spcPts val="0"/>
              </a:spcBef>
              <a:spcAft>
                <a:spcPts val="0"/>
              </a:spcAft>
              <a:buClr>
                <a:schemeClr val="lt1"/>
              </a:buClr>
              <a:buSzPts val="6800"/>
              <a:buChar char="■"/>
              <a:defRPr sz="6800">
                <a:solidFill>
                  <a:schemeClr val="lt1"/>
                </a:solidFill>
              </a:defRPr>
            </a:lvl6pPr>
            <a:lvl7pPr lvl="6" algn="l">
              <a:lnSpc>
                <a:spcPct val="100000"/>
              </a:lnSpc>
              <a:spcBef>
                <a:spcPts val="0"/>
              </a:spcBef>
              <a:spcAft>
                <a:spcPts val="0"/>
              </a:spcAft>
              <a:buClr>
                <a:schemeClr val="lt1"/>
              </a:buClr>
              <a:buSzPts val="6800"/>
              <a:buChar char="●"/>
              <a:defRPr sz="6800">
                <a:solidFill>
                  <a:schemeClr val="lt1"/>
                </a:solidFill>
              </a:defRPr>
            </a:lvl7pPr>
            <a:lvl8pPr lvl="7" algn="l">
              <a:lnSpc>
                <a:spcPct val="100000"/>
              </a:lnSpc>
              <a:spcBef>
                <a:spcPts val="0"/>
              </a:spcBef>
              <a:spcAft>
                <a:spcPts val="0"/>
              </a:spcAft>
              <a:buClr>
                <a:schemeClr val="lt1"/>
              </a:buClr>
              <a:buSzPts val="6800"/>
              <a:buChar char="○"/>
              <a:defRPr sz="6800">
                <a:solidFill>
                  <a:schemeClr val="lt1"/>
                </a:solidFill>
              </a:defRPr>
            </a:lvl8pPr>
            <a:lvl9pPr lvl="8" algn="l">
              <a:lnSpc>
                <a:spcPct val="100000"/>
              </a:lnSpc>
              <a:spcBef>
                <a:spcPts val="0"/>
              </a:spcBef>
              <a:spcAft>
                <a:spcPts val="0"/>
              </a:spcAft>
              <a:buClr>
                <a:schemeClr val="lt1"/>
              </a:buClr>
              <a:buSzPts val="6800"/>
              <a:buChar char="■"/>
              <a:defRPr sz="6800">
                <a:solidFill>
                  <a:schemeClr val="lt1"/>
                </a:solidFill>
              </a:defRPr>
            </a:lvl9pPr>
          </a:lstStyle>
          <a:p>
            <a:endParaRPr/>
          </a:p>
        </p:txBody>
      </p:sp>
      <p:sp>
        <p:nvSpPr>
          <p:cNvPr id="47" name="Google Shape;47;p39"/>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A4595"/>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655025" y="201318"/>
            <a:ext cx="7193700" cy="609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2"/>
              </a:buClr>
              <a:buSzPts val="3600"/>
              <a:buFont typeface="Cambria"/>
              <a:buNone/>
              <a:defRPr sz="3600" b="1" i="0" u="none" strike="noStrike" cap="none">
                <a:solidFill>
                  <a:schemeClr val="dk2"/>
                </a:solidFill>
                <a:latin typeface="Cambria"/>
                <a:ea typeface="Cambria"/>
                <a:cs typeface="Cambria"/>
                <a:sym typeface="Cambria"/>
              </a:defRPr>
            </a:lvl1pPr>
            <a:lvl2pPr marR="0" lvl="1"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757500" y="870806"/>
            <a:ext cx="7929300" cy="37239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480"/>
              </a:spcBef>
              <a:spcAft>
                <a:spcPts val="0"/>
              </a:spcAft>
              <a:buClr>
                <a:schemeClr val="dk2"/>
              </a:buClr>
              <a:buSzPts val="1400"/>
              <a:buFont typeface="Open Sans"/>
              <a:buChar char="●"/>
              <a:defRPr sz="2400" b="0" i="0" u="none" strike="noStrike" cap="none">
                <a:solidFill>
                  <a:schemeClr val="dk2"/>
                </a:solidFill>
                <a:latin typeface="Open Sans"/>
                <a:ea typeface="Open Sans"/>
                <a:cs typeface="Open Sans"/>
                <a:sym typeface="Open Sans"/>
              </a:defRPr>
            </a:lvl1pPr>
            <a:lvl2pPr marL="914400" marR="0" lvl="1" indent="-342900" algn="l" rtl="0">
              <a:lnSpc>
                <a:spcPct val="100000"/>
              </a:lnSpc>
              <a:spcBef>
                <a:spcPts val="400"/>
              </a:spcBef>
              <a:spcAft>
                <a:spcPts val="0"/>
              </a:spcAft>
              <a:buClr>
                <a:srgbClr val="0070C0"/>
              </a:buClr>
              <a:buSzPts val="1800"/>
              <a:buFont typeface="Open Sans"/>
              <a:buChar char="○"/>
              <a:defRPr sz="1800" b="0" i="0" u="none" strike="noStrike" cap="none">
                <a:solidFill>
                  <a:srgbClr val="0070C0"/>
                </a:solidFill>
                <a:latin typeface="Open Sans"/>
                <a:ea typeface="Open Sans"/>
                <a:cs typeface="Open Sans"/>
                <a:sym typeface="Open Sans"/>
              </a:defRPr>
            </a:lvl2pPr>
            <a:lvl3pPr marL="1371600" marR="0" lvl="2" indent="-330200" algn="l" rtl="0">
              <a:lnSpc>
                <a:spcPct val="100000"/>
              </a:lnSpc>
              <a:spcBef>
                <a:spcPts val="360"/>
              </a:spcBef>
              <a:spcAft>
                <a:spcPts val="0"/>
              </a:spcAft>
              <a:buClr>
                <a:schemeClr val="dk2"/>
              </a:buClr>
              <a:buSzPts val="1600"/>
              <a:buFont typeface="Open Sans"/>
              <a:buChar char="■"/>
              <a:defRPr sz="16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32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04800" algn="l" rtl="0">
              <a:lnSpc>
                <a:spcPct val="100000"/>
              </a:lnSpc>
              <a:spcBef>
                <a:spcPts val="32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292100" algn="l" rtl="0">
              <a:lnSpc>
                <a:spcPct val="100000"/>
              </a:lnSpc>
              <a:spcBef>
                <a:spcPts val="400"/>
              </a:spcBef>
              <a:spcAft>
                <a:spcPts val="0"/>
              </a:spcAft>
              <a:buClr>
                <a:schemeClr val="dk1"/>
              </a:buClr>
              <a:buSzPts val="1000"/>
              <a:buFont typeface="Open Sans"/>
              <a:buChar char="■"/>
              <a:defRPr sz="1000" b="0" i="0" u="none" strike="noStrike" cap="none">
                <a:solidFill>
                  <a:schemeClr val="dk1"/>
                </a:solidFill>
                <a:latin typeface="Open Sans"/>
                <a:ea typeface="Open Sans"/>
                <a:cs typeface="Open Sans"/>
                <a:sym typeface="Open Sans"/>
              </a:defRPr>
            </a:lvl6pPr>
            <a:lvl7pPr marL="3200400" marR="0" lvl="6" indent="-292100" algn="l" rtl="0">
              <a:lnSpc>
                <a:spcPct val="100000"/>
              </a:lnSpc>
              <a:spcBef>
                <a:spcPts val="400"/>
              </a:spcBef>
              <a:spcAft>
                <a:spcPts val="0"/>
              </a:spcAft>
              <a:buClr>
                <a:schemeClr val="dk1"/>
              </a:buClr>
              <a:buSzPts val="1000"/>
              <a:buFont typeface="Open Sans"/>
              <a:buChar char="●"/>
              <a:defRPr sz="1000" b="0" i="0" u="none" strike="noStrike" cap="none">
                <a:solidFill>
                  <a:schemeClr val="dk1"/>
                </a:solidFill>
                <a:latin typeface="Open Sans"/>
                <a:ea typeface="Open Sans"/>
                <a:cs typeface="Open Sans"/>
                <a:sym typeface="Open Sans"/>
              </a:defRPr>
            </a:lvl7pPr>
            <a:lvl8pPr marL="3657600" marR="0" lvl="7" indent="-285750" algn="l" rtl="0">
              <a:lnSpc>
                <a:spcPct val="100000"/>
              </a:lnSpc>
              <a:spcBef>
                <a:spcPts val="400"/>
              </a:spcBef>
              <a:spcAft>
                <a:spcPts val="0"/>
              </a:spcAft>
              <a:buClr>
                <a:schemeClr val="dk1"/>
              </a:buClr>
              <a:buSzPts val="900"/>
              <a:buFont typeface="Open Sans"/>
              <a:buChar char="○"/>
              <a:defRPr sz="900" b="0" i="1" u="none" strike="noStrike" cap="none">
                <a:solidFill>
                  <a:schemeClr val="dk1"/>
                </a:solidFill>
                <a:latin typeface="Open Sans"/>
                <a:ea typeface="Open Sans"/>
                <a:cs typeface="Open Sans"/>
                <a:sym typeface="Open Sans"/>
              </a:defRPr>
            </a:lvl8pPr>
            <a:lvl9pPr marL="4114800" marR="0" lvl="8" indent="-285750" algn="l" rtl="0">
              <a:lnSpc>
                <a:spcPct val="100000"/>
              </a:lnSpc>
              <a:spcBef>
                <a:spcPts val="400"/>
              </a:spcBef>
              <a:spcAft>
                <a:spcPts val="0"/>
              </a:spcAft>
              <a:buClr>
                <a:schemeClr val="dk1"/>
              </a:buClr>
              <a:buSzPts val="900"/>
              <a:buFont typeface="Open Sans"/>
              <a:buChar char="■"/>
              <a:defRPr sz="900" b="0" i="1" u="none" strike="noStrike" cap="none">
                <a:solidFill>
                  <a:schemeClr val="dk1"/>
                </a:solidFill>
                <a:latin typeface="Open Sans"/>
                <a:ea typeface="Open Sans"/>
                <a:cs typeface="Open Sans"/>
                <a:sym typeface="Open Sans"/>
              </a:defRPr>
            </a:lvl9pPr>
          </a:lstStyle>
          <a:p>
            <a:endParaRPr/>
          </a:p>
        </p:txBody>
      </p:sp>
      <p:sp>
        <p:nvSpPr>
          <p:cNvPr id="8" name="Google Shape;8;p27"/>
          <p:cNvSpPr txBox="1">
            <a:spLocks noGrp="1"/>
          </p:cNvSpPr>
          <p:nvPr>
            <p:ph type="sldNum" idx="12"/>
          </p:nvPr>
        </p:nvSpPr>
        <p:spPr>
          <a:xfrm>
            <a:off x="6553200" y="4767255"/>
            <a:ext cx="23451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9" name="Google Shape;9;p27"/>
          <p:cNvPicPr preferRelativeResize="0"/>
          <p:nvPr/>
        </p:nvPicPr>
        <p:blipFill rotWithShape="1">
          <a:blip r:embed="rId12">
            <a:alphaModFix/>
          </a:blip>
          <a:srcRect/>
          <a:stretch/>
        </p:blipFill>
        <p:spPr>
          <a:xfrm>
            <a:off x="9" y="-2408"/>
            <a:ext cx="437745" cy="5143500"/>
          </a:xfrm>
          <a:prstGeom prst="rect">
            <a:avLst/>
          </a:prstGeom>
          <a:noFill/>
          <a:ln>
            <a:noFill/>
          </a:ln>
        </p:spPr>
      </p:pic>
      <p:pic>
        <p:nvPicPr>
          <p:cNvPr id="10" name="Google Shape;10;p27"/>
          <p:cNvPicPr preferRelativeResize="0"/>
          <p:nvPr/>
        </p:nvPicPr>
        <p:blipFill rotWithShape="1">
          <a:blip r:embed="rId13">
            <a:alphaModFix/>
          </a:blip>
          <a:srcRect/>
          <a:stretch/>
        </p:blipFill>
        <p:spPr>
          <a:xfrm>
            <a:off x="8106175" y="109800"/>
            <a:ext cx="914051" cy="914051"/>
          </a:xfrm>
          <a:prstGeom prst="rect">
            <a:avLst/>
          </a:prstGeom>
          <a:noFill/>
          <a:ln>
            <a:noFill/>
          </a:ln>
          <a:effectLst>
            <a:outerShdw blurRad="342900" dist="19050" dir="10800000" algn="bl" rotWithShape="0">
              <a:srgbClr val="000000">
                <a:alpha val="31372"/>
              </a:srgbClr>
            </a:outerShdw>
          </a:effectLst>
        </p:spPr>
      </p:pic>
      <p:sp>
        <p:nvSpPr>
          <p:cNvPr id="11" name="Google Shape;11;p27"/>
          <p:cNvSpPr/>
          <p:nvPr/>
        </p:nvSpPr>
        <p:spPr>
          <a:xfrm>
            <a:off x="0" y="4711743"/>
            <a:ext cx="9144000" cy="457200"/>
          </a:xfrm>
          <a:prstGeom prst="rect">
            <a:avLst/>
          </a:prstGeom>
          <a:solidFill>
            <a:srgbClr val="D6F5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 name="Google Shape;12;p27"/>
          <p:cNvSpPr txBox="1"/>
          <p:nvPr/>
        </p:nvSpPr>
        <p:spPr>
          <a:xfrm>
            <a:off x="1447800" y="4862654"/>
            <a:ext cx="7239000" cy="1539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lang="en-US" sz="1000" b="0" i="0" u="none" strike="noStrike" cap="none">
                <a:solidFill>
                  <a:srgbClr val="0B4596"/>
                </a:solidFill>
                <a:latin typeface="Arial Narrow"/>
                <a:ea typeface="Arial Narrow"/>
                <a:cs typeface="Arial Narrow"/>
                <a:sym typeface="Arial Narrow"/>
              </a:rPr>
              <a:t>‹#›</a:t>
            </a:fld>
            <a:endParaRPr sz="1000" b="0" i="0" u="none" strike="noStrike" cap="none">
              <a:solidFill>
                <a:srgbClr val="0B4596"/>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www.fisheries.noaa.gov/national/funding-and-financial-services/prescott-grant-reporting-requirements-award-recipients#progress-report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4.jp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3.jp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slideLayout" Target="../slideLayouts/slideLayout2.xml"/><Relationship Id="rId7" Type="http://schemas.openxmlformats.org/officeDocument/2006/relationships/image" Target="../media/image44.jp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6.xml"/><Relationship Id="rId9"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hyperlink" Target="https://drive.google.com/drive/folders/1DQApzmmFFK-tb0MI4HDd-a3T6nLVN6YP?usp=drive_link" TargetMode="Externa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stephen.manley@noaa.gov" TargetMode="External"/><Relationship Id="rId12" Type="http://schemas.openxmlformats.org/officeDocument/2006/relationships/image" Target="../media/image4.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mailto:mackenzie.griffin@noaa.gov" TargetMode="External"/><Relationship Id="rId11" Type="http://schemas.openxmlformats.org/officeDocument/2006/relationships/hyperlink" Target="https://oerprod.servicenowservices.com/sp?id=sc_cat_item&amp;sys_id=8a554c6b87036d50e3e3b9d8cebb35be&amp;sysparm_category=d5a4c5011b07e9100b0aa8e6624bcb4d" TargetMode="External"/><Relationship Id="rId5" Type="http://schemas.openxmlformats.org/officeDocument/2006/relationships/hyperlink" Target="mailto:arthur.wong@noaa.gov" TargetMode="External"/><Relationship Id="rId10" Type="http://schemas.openxmlformats.org/officeDocument/2006/relationships/hyperlink" Target="https://www.commerce.gov/ocio/programs/gems/applicant-and-grantee-training" TargetMode="External"/><Relationship Id="rId4" Type="http://schemas.openxmlformats.org/officeDocument/2006/relationships/notesSlide" Target="../notesSlides/notesSlide56.xml"/><Relationship Id="rId9" Type="http://schemas.openxmlformats.org/officeDocument/2006/relationships/hyperlink" Target="https://www.fisheries.noaa.gov/grant/john-h-prescott-marine-mammal-rescue-assistance-grant-program" TargetMode="External"/><Relationship Id="rId1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9.jp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851625" y="2088639"/>
            <a:ext cx="8041500" cy="1645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a:t>John H. Prescott Marine Mammal Rescue Assistance Grant Program</a:t>
            </a:r>
            <a:br>
              <a:rPr lang="en-US"/>
            </a:br>
            <a:endParaRPr sz="2000"/>
          </a:p>
        </p:txBody>
      </p:sp>
      <p:sp>
        <p:nvSpPr>
          <p:cNvPr id="57" name="Google Shape;57;p1"/>
          <p:cNvSpPr txBox="1">
            <a:spLocks noGrp="1"/>
          </p:cNvSpPr>
          <p:nvPr>
            <p:ph type="subTitle" idx="1"/>
          </p:nvPr>
        </p:nvSpPr>
        <p:spPr>
          <a:xfrm>
            <a:off x="889025" y="3800588"/>
            <a:ext cx="7721700" cy="68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SzPts val="1400"/>
              <a:buNone/>
            </a:pPr>
            <a:r>
              <a:rPr lang="en-US"/>
              <a:t>FY2024 Post-Award Management</a:t>
            </a:r>
            <a:endParaRPr/>
          </a:p>
        </p:txBody>
      </p:sp>
      <p:pic>
        <p:nvPicPr>
          <p:cNvPr id="58" name="Google Shape;58;p1" descr="C:\Users\Arthur.Wong\AppData\Local\Microsoft\Windows\INetCache\Content.Word\MMHSRP Logo White Circle Border.png"/>
          <p:cNvPicPr preferRelativeResize="0"/>
          <p:nvPr/>
        </p:nvPicPr>
        <p:blipFill rotWithShape="1">
          <a:blip r:embed="rId5">
            <a:alphaModFix/>
          </a:blip>
          <a:srcRect b="24339"/>
          <a:stretch/>
        </p:blipFill>
        <p:spPr>
          <a:xfrm>
            <a:off x="6607262" y="628974"/>
            <a:ext cx="998555" cy="1014984"/>
          </a:xfrm>
          <a:prstGeom prst="rect">
            <a:avLst/>
          </a:prstGeom>
          <a:noFill/>
          <a:ln>
            <a:noFill/>
          </a:ln>
        </p:spPr>
      </p:pic>
      <p:pic>
        <p:nvPicPr>
          <p:cNvPr id="59" name="Google Shape;59;p1" descr="noaa_logo22"/>
          <p:cNvPicPr preferRelativeResize="0"/>
          <p:nvPr/>
        </p:nvPicPr>
        <p:blipFill rotWithShape="1">
          <a:blip r:embed="rId6">
            <a:alphaModFix/>
          </a:blip>
          <a:srcRect/>
          <a:stretch/>
        </p:blipFill>
        <p:spPr>
          <a:xfrm>
            <a:off x="7529042" y="628974"/>
            <a:ext cx="1415067" cy="1012790"/>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8285" y="1007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0"/>
          <p:cNvSpPr txBox="1">
            <a:spLocks noGrp="1"/>
          </p:cNvSpPr>
          <p:nvPr>
            <p:ph type="body" idx="1"/>
          </p:nvPr>
        </p:nvSpPr>
        <p:spPr>
          <a:xfrm>
            <a:off x="635400" y="861949"/>
            <a:ext cx="8051400" cy="3391862"/>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480"/>
              </a:spcBef>
              <a:spcAft>
                <a:spcPts val="0"/>
              </a:spcAft>
              <a:buSzPts val="1800"/>
              <a:buNone/>
            </a:pPr>
            <a:r>
              <a:rPr lang="en-US">
                <a:solidFill>
                  <a:schemeClr val="dk2"/>
                </a:solidFill>
              </a:rPr>
              <a:t>There is no official form but there are </a:t>
            </a:r>
            <a:r>
              <a:rPr lang="en-US" u="sng">
                <a:solidFill>
                  <a:schemeClr val="dk2"/>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requirements </a:t>
            </a:r>
            <a:endParaRPr>
              <a:solidFill>
                <a:schemeClr val="dk2"/>
              </a:solidFill>
            </a:endParaRPr>
          </a:p>
          <a:p>
            <a:pPr marL="914400" lvl="1" indent="-330200" algn="l" rtl="0">
              <a:lnSpc>
                <a:spcPct val="100000"/>
              </a:lnSpc>
              <a:spcBef>
                <a:spcPts val="600"/>
              </a:spcBef>
              <a:spcAft>
                <a:spcPts val="0"/>
              </a:spcAft>
              <a:buSzPts val="1600"/>
              <a:buChar char="○"/>
            </a:pPr>
            <a:r>
              <a:rPr lang="en-US"/>
              <a:t>Grant number</a:t>
            </a:r>
            <a:endParaRPr/>
          </a:p>
          <a:p>
            <a:pPr marL="914400" lvl="1" indent="-330200" algn="l" rtl="0">
              <a:lnSpc>
                <a:spcPct val="100000"/>
              </a:lnSpc>
              <a:spcBef>
                <a:spcPts val="600"/>
              </a:spcBef>
              <a:spcAft>
                <a:spcPts val="0"/>
              </a:spcAft>
              <a:buSzPts val="1600"/>
              <a:buChar char="○"/>
            </a:pPr>
            <a:r>
              <a:rPr lang="en-US"/>
              <a:t>Federal, match, and total amount of grant</a:t>
            </a:r>
            <a:endParaRPr/>
          </a:p>
          <a:p>
            <a:pPr marL="914400" lvl="1" indent="-330200" algn="l" rtl="0">
              <a:lnSpc>
                <a:spcPct val="100000"/>
              </a:lnSpc>
              <a:spcBef>
                <a:spcPts val="600"/>
              </a:spcBef>
              <a:spcAft>
                <a:spcPts val="0"/>
              </a:spcAft>
              <a:buSzPts val="1600"/>
              <a:buChar char="○"/>
            </a:pPr>
            <a:r>
              <a:rPr lang="en-US"/>
              <a:t>Project title</a:t>
            </a:r>
            <a:endParaRPr/>
          </a:p>
          <a:p>
            <a:pPr marL="914400" lvl="1" indent="-330200" algn="l" rtl="0">
              <a:lnSpc>
                <a:spcPct val="100000"/>
              </a:lnSpc>
              <a:spcBef>
                <a:spcPts val="600"/>
              </a:spcBef>
              <a:spcAft>
                <a:spcPts val="0"/>
              </a:spcAft>
              <a:buSzPts val="1600"/>
              <a:buChar char="○"/>
            </a:pPr>
            <a:r>
              <a:rPr lang="en-US"/>
              <a:t>Grantee (named on award agreement)</a:t>
            </a:r>
            <a:endParaRPr/>
          </a:p>
          <a:p>
            <a:pPr marL="914400" lvl="1" indent="-330200" algn="l" rtl="0">
              <a:lnSpc>
                <a:spcPct val="100000"/>
              </a:lnSpc>
              <a:spcBef>
                <a:spcPts val="600"/>
              </a:spcBef>
              <a:spcAft>
                <a:spcPts val="0"/>
              </a:spcAft>
              <a:buSzPts val="1600"/>
              <a:buChar char="○"/>
            </a:pPr>
            <a:r>
              <a:rPr lang="en-US"/>
              <a:t>Award period</a:t>
            </a:r>
            <a:endParaRPr/>
          </a:p>
          <a:p>
            <a:pPr marL="914400" lvl="1" indent="-330200" algn="l" rtl="0">
              <a:lnSpc>
                <a:spcPct val="100000"/>
              </a:lnSpc>
              <a:spcBef>
                <a:spcPts val="600"/>
              </a:spcBef>
              <a:spcAft>
                <a:spcPts val="0"/>
              </a:spcAft>
              <a:buSzPts val="1600"/>
              <a:buChar char="○"/>
            </a:pPr>
            <a:r>
              <a:rPr lang="en-US"/>
              <a:t>Dates covered by the report</a:t>
            </a:r>
            <a:endParaRPr/>
          </a:p>
          <a:p>
            <a:pPr marL="914400" lvl="1" indent="-330200" algn="l" rtl="0">
              <a:lnSpc>
                <a:spcPct val="100000"/>
              </a:lnSpc>
              <a:spcBef>
                <a:spcPts val="600"/>
              </a:spcBef>
              <a:spcAft>
                <a:spcPts val="0"/>
              </a:spcAft>
              <a:buSzPts val="1600"/>
              <a:buChar char="○"/>
            </a:pPr>
            <a:r>
              <a:rPr lang="en-US"/>
              <a:t>Summary of progress to date- include descriptions of tasks scheduled for the period and accomplished during the period</a:t>
            </a:r>
            <a:endParaRPr/>
          </a:p>
          <a:p>
            <a:pPr marL="914400" lvl="1" indent="-330200" algn="l" rtl="0">
              <a:lnSpc>
                <a:spcPct val="100000"/>
              </a:lnSpc>
              <a:spcBef>
                <a:spcPts val="600"/>
              </a:spcBef>
              <a:spcAft>
                <a:spcPts val="200"/>
              </a:spcAft>
              <a:buSzPts val="1600"/>
              <a:buChar char="○"/>
            </a:pPr>
            <a:r>
              <a:rPr lang="en-US"/>
              <a:t>Explanation of problems and differences between scheduled and accomplished work (i.e. natural disasters, low/high projected strandings)</a:t>
            </a:r>
            <a:endParaRPr/>
          </a:p>
        </p:txBody>
      </p:sp>
      <p:sp>
        <p:nvSpPr>
          <p:cNvPr id="201" name="Google Shape;201;p50"/>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Progress Reports (PPR)</a:t>
            </a:r>
            <a:endParaRPr/>
          </a:p>
        </p:txBody>
      </p:sp>
      <p:pic>
        <p:nvPicPr>
          <p:cNvPr id="202" name="Google Shape;202;p50" descr="noaa_logo22"/>
          <p:cNvPicPr preferRelativeResize="0"/>
          <p:nvPr/>
        </p:nvPicPr>
        <p:blipFill rotWithShape="1">
          <a:blip r:embed="rId6">
            <a:alphaModFix/>
          </a:blip>
          <a:srcRect/>
          <a:stretch/>
        </p:blipFill>
        <p:spPr>
          <a:xfrm>
            <a:off x="7847094" y="85850"/>
            <a:ext cx="1415067" cy="1012790"/>
          </a:xfrm>
          <a:prstGeom prst="rect">
            <a:avLst/>
          </a:prstGeom>
          <a:noFill/>
          <a:ln>
            <a:noFill/>
          </a:ln>
        </p:spPr>
      </p:pic>
      <p:sp>
        <p:nvSpPr>
          <p:cNvPr id="203" name="Google Shape;203;p50"/>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4" name="Google Shape;204;p50" descr="C:\Users\Arthur.Wong\AppData\Local\Microsoft\Windows\INetCache\Content.Word\MMHSRP Logo White Circle Border.png"/>
          <p:cNvPicPr preferRelativeResize="0"/>
          <p:nvPr/>
        </p:nvPicPr>
        <p:blipFill rotWithShape="1">
          <a:blip r:embed="rId7">
            <a:alphaModFix/>
          </a:blip>
          <a:srcRect b="24339"/>
          <a:stretch/>
        </p:blipFill>
        <p:spPr>
          <a:xfrm>
            <a:off x="3858511" y="4723073"/>
            <a:ext cx="413620" cy="420425"/>
          </a:xfrm>
          <a:prstGeom prst="rect">
            <a:avLst/>
          </a:prstGeom>
          <a:noFill/>
          <a:ln>
            <a:noFill/>
          </a:ln>
        </p:spPr>
      </p:pic>
      <p:pic>
        <p:nvPicPr>
          <p:cNvPr id="205" name="Google Shape;205;p50" descr="noaa_logo22"/>
          <p:cNvPicPr preferRelativeResize="0"/>
          <p:nvPr/>
        </p:nvPicPr>
        <p:blipFill rotWithShape="1">
          <a:blip r:embed="rId6">
            <a:alphaModFix/>
          </a:blip>
          <a:srcRect/>
          <a:stretch/>
        </p:blipFill>
        <p:spPr>
          <a:xfrm>
            <a:off x="4233004" y="4723074"/>
            <a:ext cx="587695" cy="42062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9436" y="126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51"/>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11" name="Google Shape;211;p51"/>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2" name="Google Shape;212;p51"/>
          <p:cNvPicPr preferRelativeResize="0"/>
          <p:nvPr/>
        </p:nvPicPr>
        <p:blipFill rotWithShape="1">
          <a:blip r:embed="rId5">
            <a:alphaModFix/>
          </a:blip>
          <a:srcRect/>
          <a:stretch/>
        </p:blipFill>
        <p:spPr>
          <a:xfrm>
            <a:off x="6031109" y="213343"/>
            <a:ext cx="3030740" cy="4317869"/>
          </a:xfrm>
          <a:prstGeom prst="rect">
            <a:avLst/>
          </a:prstGeom>
          <a:noFill/>
          <a:ln>
            <a:noFill/>
          </a:ln>
        </p:spPr>
      </p:pic>
      <p:sp>
        <p:nvSpPr>
          <p:cNvPr id="213" name="Google Shape;213;p51"/>
          <p:cNvSpPr txBox="1"/>
          <p:nvPr/>
        </p:nvSpPr>
        <p:spPr>
          <a:xfrm>
            <a:off x="635400" y="931511"/>
            <a:ext cx="5682703" cy="3391862"/>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ts val="480"/>
              </a:spcBef>
              <a:spcAft>
                <a:spcPts val="0"/>
              </a:spcAft>
              <a:buClr>
                <a:schemeClr val="dk2"/>
              </a:buClr>
              <a:buSzPts val="1800"/>
              <a:buFont typeface="Open Sans"/>
              <a:buNone/>
            </a:pPr>
            <a:r>
              <a:rPr lang="en-US" sz="1800" b="0" i="0" u="none" strike="noStrike" cap="none">
                <a:solidFill>
                  <a:schemeClr val="dk2"/>
                </a:solidFill>
                <a:latin typeface="Open Sans"/>
                <a:ea typeface="Open Sans"/>
                <a:cs typeface="Open Sans"/>
                <a:sym typeface="Open Sans"/>
              </a:rPr>
              <a:t>Log in and select the </a:t>
            </a:r>
            <a:r>
              <a:rPr lang="en-US" sz="1800" b="1" i="0" u="none" strike="noStrike" cap="none">
                <a:solidFill>
                  <a:schemeClr val="dk2"/>
                </a:solidFill>
                <a:latin typeface="Open Sans"/>
                <a:ea typeface="Open Sans"/>
                <a:cs typeface="Open Sans"/>
                <a:sym typeface="Open Sans"/>
              </a:rPr>
              <a:t>Status Module</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SO and PI have different views after logging in</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41561"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52"/>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19" name="Google Shape;219;p52"/>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0" name="Google Shape;220;p52"/>
          <p:cNvSpPr txBox="1"/>
          <p:nvPr/>
        </p:nvSpPr>
        <p:spPr>
          <a:xfrm>
            <a:off x="63790" y="1019129"/>
            <a:ext cx="4155860"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2400" b="0" i="0" u="none" strike="noStrike" cap="none">
                <a:solidFill>
                  <a:schemeClr val="dk2"/>
                </a:solidFill>
                <a:latin typeface="Open Sans"/>
                <a:ea typeface="Open Sans"/>
                <a:cs typeface="Open Sans"/>
                <a:sym typeface="Open Sans"/>
              </a:rPr>
              <a:t>SO View</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Select </a:t>
            </a:r>
            <a:r>
              <a:rPr lang="en-US" sz="1600" b="1" i="0" u="none" strike="noStrike" cap="none">
                <a:solidFill>
                  <a:schemeClr val="accent1"/>
                </a:solidFill>
                <a:latin typeface="Open Sans"/>
                <a:ea typeface="Open Sans"/>
                <a:cs typeface="Open Sans"/>
                <a:sym typeface="Open Sans"/>
              </a:rPr>
              <a:t>General</a:t>
            </a:r>
            <a:r>
              <a:rPr lang="en-US" sz="1600" b="0" i="0" u="none" strike="noStrike" cap="none">
                <a:solidFill>
                  <a:schemeClr val="accent1"/>
                </a:solidFill>
                <a:latin typeface="Open Sans"/>
                <a:ea typeface="Open Sans"/>
                <a:cs typeface="Open Sans"/>
                <a:sym typeface="Open Sans"/>
              </a:rPr>
              <a:t> as Search Type</a:t>
            </a:r>
            <a:endParaRPr/>
          </a:p>
        </p:txBody>
      </p:sp>
      <p:pic>
        <p:nvPicPr>
          <p:cNvPr id="221" name="Google Shape;221;p52"/>
          <p:cNvPicPr preferRelativeResize="0"/>
          <p:nvPr/>
        </p:nvPicPr>
        <p:blipFill rotWithShape="1">
          <a:blip r:embed="rId5">
            <a:alphaModFix/>
          </a:blip>
          <a:srcRect t="1188"/>
          <a:stretch/>
        </p:blipFill>
        <p:spPr>
          <a:xfrm>
            <a:off x="4054661" y="793550"/>
            <a:ext cx="4689350" cy="387465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9150" y="183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53"/>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27" name="Google Shape;227;p53"/>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53"/>
          <p:cNvSpPr txBox="1"/>
          <p:nvPr/>
        </p:nvSpPr>
        <p:spPr>
          <a:xfrm>
            <a:off x="63790" y="1019129"/>
            <a:ext cx="7899110"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0"/>
              </a:spcBef>
              <a:spcAft>
                <a:spcPts val="0"/>
              </a:spcAft>
              <a:buClr>
                <a:srgbClr val="000000"/>
              </a:buClr>
              <a:buSzPts val="2400"/>
              <a:buFont typeface="Open Sans"/>
              <a:buNone/>
            </a:pPr>
            <a:r>
              <a:rPr lang="en-US" sz="2400" b="0" i="0" u="none" strike="noStrike" cap="none">
                <a:solidFill>
                  <a:srgbClr val="1F497D"/>
                </a:solidFill>
                <a:latin typeface="Arial"/>
                <a:ea typeface="Arial"/>
                <a:cs typeface="Arial"/>
                <a:sym typeface="Arial"/>
              </a:rPr>
              <a:t>SO View</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Find the award, click the 3 dots, then select </a:t>
            </a:r>
            <a:r>
              <a:rPr lang="en-US" sz="1600" b="1" i="0" u="none" strike="noStrike" cap="none">
                <a:solidFill>
                  <a:schemeClr val="accent1"/>
                </a:solidFill>
                <a:latin typeface="Open Sans"/>
                <a:ea typeface="Open Sans"/>
                <a:cs typeface="Open Sans"/>
                <a:sym typeface="Open Sans"/>
              </a:rPr>
              <a:t>View Terms Tracking </a:t>
            </a:r>
            <a:endParaRPr/>
          </a:p>
        </p:txBody>
      </p:sp>
      <p:pic>
        <p:nvPicPr>
          <p:cNvPr id="229" name="Google Shape;229;p53"/>
          <p:cNvPicPr preferRelativeResize="0"/>
          <p:nvPr/>
        </p:nvPicPr>
        <p:blipFill rotWithShape="1">
          <a:blip r:embed="rId5">
            <a:alphaModFix/>
          </a:blip>
          <a:srcRect/>
          <a:stretch/>
        </p:blipFill>
        <p:spPr>
          <a:xfrm>
            <a:off x="1092197" y="1842072"/>
            <a:ext cx="7793780" cy="2336409"/>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8960"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4"/>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35" name="Google Shape;235;p54"/>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54"/>
          <p:cNvSpPr txBox="1"/>
          <p:nvPr/>
        </p:nvSpPr>
        <p:spPr>
          <a:xfrm>
            <a:off x="63790" y="822943"/>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2400" b="0" i="0" u="none" strike="noStrike" cap="none">
                <a:solidFill>
                  <a:schemeClr val="dk2"/>
                </a:solidFill>
                <a:latin typeface="Open Sans"/>
                <a:ea typeface="Open Sans"/>
                <a:cs typeface="Open Sans"/>
                <a:sym typeface="Open Sans"/>
              </a:rPr>
              <a:t>PI View</a:t>
            </a:r>
            <a:endParaRPr/>
          </a:p>
          <a:p>
            <a:pPr marL="857250" marR="0" lvl="1" indent="-28575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Select </a:t>
            </a:r>
            <a:r>
              <a:rPr lang="en-US" sz="1600" b="1" i="0" u="none" strike="noStrike" cap="none">
                <a:solidFill>
                  <a:schemeClr val="accent1"/>
                </a:solidFill>
                <a:latin typeface="Open Sans"/>
                <a:ea typeface="Open Sans"/>
                <a:cs typeface="Open Sans"/>
                <a:sym typeface="Open Sans"/>
              </a:rPr>
              <a:t>List of Applications/Awards</a:t>
            </a:r>
            <a:endParaRPr sz="1600" b="1" i="0" u="none" strike="noStrike" cap="none">
              <a:solidFill>
                <a:schemeClr val="accent1"/>
              </a:solidFill>
              <a:latin typeface="Open Sans"/>
              <a:ea typeface="Open Sans"/>
              <a:cs typeface="Open Sans"/>
              <a:sym typeface="Open Sans"/>
            </a:endParaRPr>
          </a:p>
          <a:p>
            <a:pPr marL="571500" marR="0" lvl="1" indent="0" algn="l" rtl="0">
              <a:lnSpc>
                <a:spcPct val="100000"/>
              </a:lnSpc>
              <a:spcBef>
                <a:spcPts val="6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237" name="Google Shape;237;p54"/>
          <p:cNvPicPr preferRelativeResize="0"/>
          <p:nvPr/>
        </p:nvPicPr>
        <p:blipFill rotWithShape="1">
          <a:blip r:embed="rId5">
            <a:alphaModFix/>
          </a:blip>
          <a:srcRect/>
          <a:stretch/>
        </p:blipFill>
        <p:spPr>
          <a:xfrm>
            <a:off x="635400" y="1812388"/>
            <a:ext cx="8409476" cy="2632612"/>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179"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55"/>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43" name="Google Shape;243;p55"/>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55"/>
          <p:cNvSpPr txBox="1"/>
          <p:nvPr/>
        </p:nvSpPr>
        <p:spPr>
          <a:xfrm>
            <a:off x="63790" y="822943"/>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2400" b="0" i="0" u="none" strike="noStrike" cap="none">
                <a:solidFill>
                  <a:schemeClr val="dk2"/>
                </a:solidFill>
                <a:latin typeface="Open Sans"/>
                <a:ea typeface="Open Sans"/>
                <a:cs typeface="Open Sans"/>
                <a:sym typeface="Open Sans"/>
              </a:rPr>
              <a:t>PI View</a:t>
            </a:r>
            <a:endParaRPr/>
          </a:p>
          <a:p>
            <a:pPr marL="857250" marR="0" lvl="1" indent="-28575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Select the </a:t>
            </a:r>
            <a:r>
              <a:rPr lang="en-US" sz="1600" b="1" i="0" u="none" strike="noStrike" cap="none">
                <a:solidFill>
                  <a:schemeClr val="accent1"/>
                </a:solidFill>
                <a:latin typeface="Open Sans"/>
                <a:ea typeface="Open Sans"/>
                <a:cs typeface="Open Sans"/>
                <a:sym typeface="Open Sans"/>
              </a:rPr>
              <a:t>+ button </a:t>
            </a:r>
            <a:r>
              <a:rPr lang="en-US" sz="1600" b="0" i="0" u="none" strike="noStrike" cap="none">
                <a:solidFill>
                  <a:schemeClr val="accent1"/>
                </a:solidFill>
                <a:latin typeface="Open Sans"/>
                <a:ea typeface="Open Sans"/>
                <a:cs typeface="Open Sans"/>
                <a:sym typeface="Open Sans"/>
              </a:rPr>
              <a:t>to expand the award</a:t>
            </a:r>
            <a:endParaRPr/>
          </a:p>
          <a:p>
            <a:pPr marL="857250" marR="0" lvl="1" indent="-28575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From Available Actions, select </a:t>
            </a:r>
            <a:r>
              <a:rPr lang="en-US" sz="1600" b="1" i="0" u="none" strike="noStrike" cap="none">
                <a:solidFill>
                  <a:schemeClr val="accent1"/>
                </a:solidFill>
                <a:latin typeface="Open Sans"/>
                <a:ea typeface="Open Sans"/>
                <a:cs typeface="Open Sans"/>
                <a:sym typeface="Open Sans"/>
              </a:rPr>
              <a:t>View Terms Tracking</a:t>
            </a:r>
            <a:endParaRPr sz="1600" b="1" i="0" u="none" strike="noStrike" cap="none">
              <a:solidFill>
                <a:schemeClr val="accent1"/>
              </a:solidFill>
              <a:latin typeface="Open Sans"/>
              <a:ea typeface="Open Sans"/>
              <a:cs typeface="Open Sans"/>
              <a:sym typeface="Open Sans"/>
            </a:endParaRPr>
          </a:p>
          <a:p>
            <a:pPr marL="571500" marR="0" lvl="1" indent="0" algn="l" rtl="0">
              <a:lnSpc>
                <a:spcPct val="100000"/>
              </a:lnSpc>
              <a:spcBef>
                <a:spcPts val="6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245" name="Google Shape;245;p55"/>
          <p:cNvPicPr preferRelativeResize="0"/>
          <p:nvPr/>
        </p:nvPicPr>
        <p:blipFill rotWithShape="1">
          <a:blip r:embed="rId5">
            <a:alphaModFix/>
          </a:blip>
          <a:srcRect/>
          <a:stretch/>
        </p:blipFill>
        <p:spPr>
          <a:xfrm>
            <a:off x="522863" y="2163271"/>
            <a:ext cx="8621137" cy="1129073"/>
          </a:xfrm>
          <a:prstGeom prst="rect">
            <a:avLst/>
          </a:prstGeom>
          <a:noFill/>
          <a:ln>
            <a:noFill/>
          </a:ln>
        </p:spPr>
      </p:pic>
      <p:pic>
        <p:nvPicPr>
          <p:cNvPr id="246" name="Google Shape;246;p55"/>
          <p:cNvPicPr preferRelativeResize="0"/>
          <p:nvPr/>
        </p:nvPicPr>
        <p:blipFill rotWithShape="1">
          <a:blip r:embed="rId6">
            <a:alphaModFix/>
          </a:blip>
          <a:srcRect/>
          <a:stretch/>
        </p:blipFill>
        <p:spPr>
          <a:xfrm>
            <a:off x="463258" y="3402935"/>
            <a:ext cx="8680742" cy="1043221"/>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5510"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6"/>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52" name="Google Shape;252;p56"/>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p56"/>
          <p:cNvSpPr txBox="1"/>
          <p:nvPr/>
        </p:nvSpPr>
        <p:spPr>
          <a:xfrm>
            <a:off x="63789" y="601394"/>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After selecting View Terms Tracking, SO and PI view will be the same</a:t>
            </a:r>
            <a:endParaRPr sz="1600" b="1" i="0" u="none" strike="noStrike" cap="none">
              <a:solidFill>
                <a:schemeClr val="accent1"/>
              </a:solidFill>
              <a:latin typeface="Open Sans"/>
              <a:ea typeface="Open Sans"/>
              <a:cs typeface="Open Sans"/>
              <a:sym typeface="Open Sans"/>
            </a:endParaRPr>
          </a:p>
          <a:p>
            <a:pPr marL="571500" marR="0" lvl="1" indent="0" algn="l" rtl="0">
              <a:lnSpc>
                <a:spcPct val="100000"/>
              </a:lnSpc>
              <a:spcBef>
                <a:spcPts val="6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254" name="Google Shape;254;p56"/>
          <p:cNvPicPr preferRelativeResize="0"/>
          <p:nvPr/>
        </p:nvPicPr>
        <p:blipFill rotWithShape="1">
          <a:blip r:embed="rId5">
            <a:alphaModFix/>
          </a:blip>
          <a:srcRect/>
          <a:stretch/>
        </p:blipFill>
        <p:spPr>
          <a:xfrm>
            <a:off x="1044103" y="1036735"/>
            <a:ext cx="7226318" cy="3630551"/>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0421" y="1264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7"/>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60" name="Google Shape;260;p57"/>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1" name="Google Shape;261;p57"/>
          <p:cNvSpPr txBox="1"/>
          <p:nvPr/>
        </p:nvSpPr>
        <p:spPr>
          <a:xfrm>
            <a:off x="63789" y="601394"/>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Be sure to select </a:t>
            </a:r>
            <a:r>
              <a:rPr lang="en-US" sz="1600" b="1" i="0" u="none" strike="noStrike" cap="none">
                <a:solidFill>
                  <a:schemeClr val="accent1"/>
                </a:solidFill>
                <a:latin typeface="Open Sans"/>
                <a:ea typeface="Open Sans"/>
                <a:cs typeface="Open Sans"/>
                <a:sym typeface="Open Sans"/>
              </a:rPr>
              <a:t>Project Period </a:t>
            </a:r>
            <a:r>
              <a:rPr lang="en-US" sz="1600" b="0" i="0" u="none" strike="noStrike" cap="none">
                <a:solidFill>
                  <a:schemeClr val="accent1"/>
                </a:solidFill>
                <a:latin typeface="Open Sans"/>
                <a:ea typeface="Open Sans"/>
                <a:cs typeface="Open Sans"/>
                <a:sym typeface="Open Sans"/>
              </a:rPr>
              <a:t>then the </a:t>
            </a:r>
            <a:r>
              <a:rPr lang="en-US" sz="1600" b="1" i="0" u="none" strike="noStrike" cap="none">
                <a:solidFill>
                  <a:schemeClr val="accent1"/>
                </a:solidFill>
                <a:latin typeface="Open Sans"/>
                <a:ea typeface="Open Sans"/>
                <a:cs typeface="Open Sans"/>
                <a:sym typeface="Open Sans"/>
              </a:rPr>
              <a:t>small arrow to the left </a:t>
            </a:r>
            <a:endParaRPr sz="1600" b="1" i="0" u="none" strike="noStrike" cap="none">
              <a:solidFill>
                <a:schemeClr val="accent1"/>
              </a:solidFill>
              <a:latin typeface="Open Sans"/>
              <a:ea typeface="Open Sans"/>
              <a:cs typeface="Open Sans"/>
              <a:sym typeface="Open Sans"/>
            </a:endParaRPr>
          </a:p>
          <a:p>
            <a:pPr marL="571500" marR="0" lvl="1" indent="0" algn="l" rtl="0">
              <a:lnSpc>
                <a:spcPct val="100000"/>
              </a:lnSpc>
              <a:spcBef>
                <a:spcPts val="6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262" name="Google Shape;262;p57"/>
          <p:cNvPicPr preferRelativeResize="0"/>
          <p:nvPr/>
        </p:nvPicPr>
        <p:blipFill rotWithShape="1">
          <a:blip r:embed="rId5">
            <a:alphaModFix/>
          </a:blip>
          <a:srcRect/>
          <a:stretch/>
        </p:blipFill>
        <p:spPr>
          <a:xfrm>
            <a:off x="703538" y="1036286"/>
            <a:ext cx="8066082" cy="3598105"/>
          </a:xfrm>
          <a:prstGeom prst="rect">
            <a:avLst/>
          </a:prstGeom>
          <a:noFill/>
          <a:ln>
            <a:noFill/>
          </a:ln>
        </p:spPr>
      </p:pic>
      <p:sp>
        <p:nvSpPr>
          <p:cNvPr id="263" name="Google Shape;263;p57"/>
          <p:cNvSpPr/>
          <p:nvPr/>
        </p:nvSpPr>
        <p:spPr>
          <a:xfrm>
            <a:off x="1657350" y="2555421"/>
            <a:ext cx="1118507" cy="440871"/>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57"/>
          <p:cNvSpPr/>
          <p:nvPr/>
        </p:nvSpPr>
        <p:spPr>
          <a:xfrm>
            <a:off x="636809" y="3962425"/>
            <a:ext cx="262671" cy="244174"/>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8960" y="2092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8"/>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70" name="Google Shape;270;p58"/>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1" name="Google Shape;271;p58"/>
          <p:cNvSpPr txBox="1"/>
          <p:nvPr/>
        </p:nvSpPr>
        <p:spPr>
          <a:xfrm>
            <a:off x="63789" y="601394"/>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Be sure to select </a:t>
            </a:r>
            <a:r>
              <a:rPr lang="en-US" sz="1600" b="1" i="0" u="none" strike="noStrike" cap="none">
                <a:solidFill>
                  <a:schemeClr val="accent1"/>
                </a:solidFill>
                <a:latin typeface="Open Sans"/>
                <a:ea typeface="Open Sans"/>
                <a:cs typeface="Open Sans"/>
                <a:sym typeface="Open Sans"/>
              </a:rPr>
              <a:t>Project Period </a:t>
            </a:r>
            <a:r>
              <a:rPr lang="en-US" sz="1600" b="0" i="0" u="none" strike="noStrike" cap="none">
                <a:solidFill>
                  <a:schemeClr val="accent1"/>
                </a:solidFill>
                <a:latin typeface="Open Sans"/>
                <a:ea typeface="Open Sans"/>
                <a:cs typeface="Open Sans"/>
                <a:sym typeface="Open Sans"/>
              </a:rPr>
              <a:t>then the </a:t>
            </a:r>
            <a:r>
              <a:rPr lang="en-US" sz="1600" b="1" i="0" u="none" strike="noStrike" cap="none">
                <a:solidFill>
                  <a:schemeClr val="accent1"/>
                </a:solidFill>
                <a:latin typeface="Open Sans"/>
                <a:ea typeface="Open Sans"/>
                <a:cs typeface="Open Sans"/>
                <a:sym typeface="Open Sans"/>
              </a:rPr>
              <a:t>small arrow to the left </a:t>
            </a:r>
            <a:endParaRPr sz="1600" b="1" i="0" u="none" strike="noStrike" cap="none">
              <a:solidFill>
                <a:schemeClr val="accent1"/>
              </a:solidFill>
              <a:latin typeface="Open Sans"/>
              <a:ea typeface="Open Sans"/>
              <a:cs typeface="Open Sans"/>
              <a:sym typeface="Open Sans"/>
            </a:endParaRPr>
          </a:p>
          <a:p>
            <a:pPr marL="571500" marR="0" lvl="1" indent="0" algn="l" rtl="0">
              <a:lnSpc>
                <a:spcPct val="100000"/>
              </a:lnSpc>
              <a:spcBef>
                <a:spcPts val="6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272" name="Google Shape;272;p58"/>
          <p:cNvPicPr preferRelativeResize="0"/>
          <p:nvPr/>
        </p:nvPicPr>
        <p:blipFill rotWithShape="1">
          <a:blip r:embed="rId5">
            <a:alphaModFix/>
          </a:blip>
          <a:srcRect/>
          <a:stretch/>
        </p:blipFill>
        <p:spPr>
          <a:xfrm>
            <a:off x="816428" y="1013838"/>
            <a:ext cx="7674429" cy="3605751"/>
          </a:xfrm>
          <a:prstGeom prst="rect">
            <a:avLst/>
          </a:prstGeom>
          <a:noFill/>
          <a:ln>
            <a:noFill/>
          </a:ln>
        </p:spPr>
      </p:pic>
      <p:sp>
        <p:nvSpPr>
          <p:cNvPr id="273" name="Google Shape;273;p58"/>
          <p:cNvSpPr/>
          <p:nvPr/>
        </p:nvSpPr>
        <p:spPr>
          <a:xfrm>
            <a:off x="955221" y="3772820"/>
            <a:ext cx="7633608" cy="846769"/>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5511" y="10354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9"/>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Submitting a PPR</a:t>
            </a:r>
            <a:endParaRPr/>
          </a:p>
        </p:txBody>
      </p:sp>
      <p:sp>
        <p:nvSpPr>
          <p:cNvPr id="279" name="Google Shape;279;p59"/>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0" name="Google Shape;280;p59"/>
          <p:cNvSpPr txBox="1"/>
          <p:nvPr/>
        </p:nvSpPr>
        <p:spPr>
          <a:xfrm>
            <a:off x="63789" y="601394"/>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Click the </a:t>
            </a:r>
            <a:r>
              <a:rPr lang="en-US" sz="1600" b="1" i="0" u="none" strike="noStrike" cap="none">
                <a:solidFill>
                  <a:schemeClr val="accent1"/>
                </a:solidFill>
                <a:latin typeface="Open Sans"/>
                <a:ea typeface="Open Sans"/>
                <a:cs typeface="Open Sans"/>
                <a:sym typeface="Open Sans"/>
              </a:rPr>
              <a:t>3 dots </a:t>
            </a:r>
            <a:r>
              <a:rPr lang="en-US" sz="1600" b="0" i="0" u="none" strike="noStrike" cap="none">
                <a:solidFill>
                  <a:schemeClr val="accent1"/>
                </a:solidFill>
                <a:latin typeface="Open Sans"/>
                <a:ea typeface="Open Sans"/>
                <a:cs typeface="Open Sans"/>
                <a:sym typeface="Open Sans"/>
              </a:rPr>
              <a:t>next to the report you want to complete, then </a:t>
            </a:r>
            <a:r>
              <a:rPr lang="en-US" sz="1600" b="1" i="0" u="none" strike="noStrike" cap="none">
                <a:solidFill>
                  <a:schemeClr val="accent1"/>
                </a:solidFill>
                <a:latin typeface="Open Sans"/>
                <a:ea typeface="Open Sans"/>
                <a:cs typeface="Open Sans"/>
                <a:sym typeface="Open Sans"/>
              </a:rPr>
              <a:t>Prepare Documentation</a:t>
            </a:r>
            <a:endParaRPr sz="1600" b="0" i="0" u="none" strike="noStrike" cap="none">
              <a:solidFill>
                <a:schemeClr val="dk2"/>
              </a:solidFill>
              <a:latin typeface="Open Sans"/>
              <a:ea typeface="Open Sans"/>
              <a:cs typeface="Open Sans"/>
              <a:sym typeface="Open Sans"/>
            </a:endParaRPr>
          </a:p>
        </p:txBody>
      </p:sp>
      <p:pic>
        <p:nvPicPr>
          <p:cNvPr id="281" name="Google Shape;281;p59"/>
          <p:cNvPicPr preferRelativeResize="0"/>
          <p:nvPr/>
        </p:nvPicPr>
        <p:blipFill rotWithShape="1">
          <a:blip r:embed="rId5">
            <a:alphaModFix/>
          </a:blip>
          <a:srcRect t="66075" r="41833"/>
          <a:stretch/>
        </p:blipFill>
        <p:spPr>
          <a:xfrm>
            <a:off x="703538" y="1454479"/>
            <a:ext cx="7074070" cy="1938495"/>
          </a:xfrm>
          <a:prstGeom prst="rect">
            <a:avLst/>
          </a:prstGeom>
          <a:noFill/>
          <a:ln>
            <a:noFill/>
          </a:ln>
        </p:spPr>
      </p:pic>
      <p:sp>
        <p:nvSpPr>
          <p:cNvPr id="282" name="Google Shape;282;p59"/>
          <p:cNvSpPr/>
          <p:nvPr/>
        </p:nvSpPr>
        <p:spPr>
          <a:xfrm>
            <a:off x="3043866" y="3049164"/>
            <a:ext cx="254506" cy="167565"/>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3" name="Google Shape;283;p59"/>
          <p:cNvPicPr preferRelativeResize="0"/>
          <p:nvPr/>
        </p:nvPicPr>
        <p:blipFill rotWithShape="1">
          <a:blip r:embed="rId6">
            <a:alphaModFix/>
          </a:blip>
          <a:srcRect l="18151" t="71236" r="69651" b="21036"/>
          <a:stretch/>
        </p:blipFill>
        <p:spPr>
          <a:xfrm>
            <a:off x="3298372" y="3216729"/>
            <a:ext cx="1328040" cy="266291"/>
          </a:xfrm>
          <a:prstGeom prst="rect">
            <a:avLst/>
          </a:prstGeom>
          <a:noFill/>
          <a:ln w="57150" cap="flat" cmpd="sng">
            <a:solidFill>
              <a:srgbClr val="FF0000"/>
            </a:solidFill>
            <a:prstDash val="solid"/>
            <a:round/>
            <a:headEnd type="none" w="sm" len="sm"/>
            <a:tailEnd type="none" w="sm" len="sm"/>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8118" y="1025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4"/>
          <p:cNvSpPr txBox="1">
            <a:spLocks noGrp="1"/>
          </p:cNvSpPr>
          <p:nvPr>
            <p:ph type="body" idx="1"/>
          </p:nvPr>
        </p:nvSpPr>
        <p:spPr>
          <a:xfrm>
            <a:off x="406800" y="895660"/>
            <a:ext cx="8081700" cy="3478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Clr>
                <a:schemeClr val="dk2"/>
              </a:buClr>
              <a:buSzPts val="1800"/>
              <a:buChar char="●"/>
            </a:pPr>
            <a:r>
              <a:rPr lang="en-US"/>
              <a:t>Artie Wong </a:t>
            </a:r>
            <a:endParaRPr/>
          </a:p>
          <a:p>
            <a:pPr marL="914400" lvl="1" indent="-330200" algn="l" rtl="0">
              <a:lnSpc>
                <a:spcPct val="100000"/>
              </a:lnSpc>
              <a:spcBef>
                <a:spcPts val="600"/>
              </a:spcBef>
              <a:spcAft>
                <a:spcPts val="0"/>
              </a:spcAft>
              <a:buSzPts val="1600"/>
              <a:buChar char="○"/>
            </a:pPr>
            <a:r>
              <a:rPr lang="en-US">
                <a:solidFill>
                  <a:schemeClr val="accent1"/>
                </a:solidFill>
              </a:rPr>
              <a:t>Program Manager</a:t>
            </a:r>
            <a:r>
              <a:rPr lang="en-US"/>
              <a:t>, </a:t>
            </a:r>
            <a:r>
              <a:rPr lang="en-US">
                <a:solidFill>
                  <a:schemeClr val="accent1"/>
                </a:solidFill>
              </a:rPr>
              <a:t>Pre-award</a:t>
            </a:r>
            <a:endParaRPr/>
          </a:p>
          <a:p>
            <a:pPr marL="457200" lvl="0" indent="-342900" algn="l" rtl="0">
              <a:lnSpc>
                <a:spcPct val="100000"/>
              </a:lnSpc>
              <a:spcBef>
                <a:spcPts val="480"/>
              </a:spcBef>
              <a:spcAft>
                <a:spcPts val="0"/>
              </a:spcAft>
              <a:buClr>
                <a:schemeClr val="dk2"/>
              </a:buClr>
              <a:buSzPts val="1800"/>
              <a:buChar char="●"/>
            </a:pPr>
            <a:r>
              <a:rPr lang="en-US"/>
              <a:t>Mackenzie Griffin</a:t>
            </a:r>
            <a:endParaRPr/>
          </a:p>
          <a:p>
            <a:pPr marL="914400" lvl="1" indent="-330200" algn="l" rtl="0">
              <a:lnSpc>
                <a:spcPct val="100000"/>
              </a:lnSpc>
              <a:spcBef>
                <a:spcPts val="600"/>
              </a:spcBef>
              <a:spcAft>
                <a:spcPts val="0"/>
              </a:spcAft>
              <a:buClr>
                <a:srgbClr val="4F81BD"/>
              </a:buClr>
              <a:buSzPts val="1600"/>
              <a:buChar char="○"/>
            </a:pPr>
            <a:r>
              <a:rPr lang="en-US">
                <a:solidFill>
                  <a:srgbClr val="4F81BD"/>
                </a:solidFill>
              </a:rPr>
              <a:t>Post-award</a:t>
            </a:r>
            <a:endParaRPr/>
          </a:p>
          <a:p>
            <a:pPr marL="457200" lvl="0" indent="-342900" algn="l" rtl="0">
              <a:lnSpc>
                <a:spcPct val="100000"/>
              </a:lnSpc>
              <a:spcBef>
                <a:spcPts val="480"/>
              </a:spcBef>
              <a:spcAft>
                <a:spcPts val="0"/>
              </a:spcAft>
              <a:buSzPts val="1800"/>
              <a:buChar char="●"/>
            </a:pPr>
            <a:r>
              <a:rPr lang="en-US"/>
              <a:t>Steve Manley</a:t>
            </a:r>
            <a:endParaRPr/>
          </a:p>
          <a:p>
            <a:pPr marL="914400" lvl="1" indent="-330200" algn="l" rtl="0">
              <a:lnSpc>
                <a:spcPct val="100000"/>
              </a:lnSpc>
              <a:spcBef>
                <a:spcPts val="600"/>
              </a:spcBef>
              <a:spcAft>
                <a:spcPts val="0"/>
              </a:spcAft>
              <a:buSzPts val="1600"/>
              <a:buChar char="○"/>
            </a:pPr>
            <a:r>
              <a:rPr lang="en-US"/>
              <a:t>Assisting Artie and Mackenzie with Prescott</a:t>
            </a:r>
            <a:endParaRPr>
              <a:solidFill>
                <a:srgbClr val="4F81BD"/>
              </a:solidFill>
            </a:endParaRPr>
          </a:p>
          <a:p>
            <a:pPr marL="457200" lvl="0" indent="-342900" algn="l" rtl="0">
              <a:lnSpc>
                <a:spcPct val="100000"/>
              </a:lnSpc>
              <a:spcBef>
                <a:spcPts val="480"/>
              </a:spcBef>
              <a:spcAft>
                <a:spcPts val="0"/>
              </a:spcAft>
              <a:buSzPts val="1800"/>
              <a:buChar char="●"/>
            </a:pPr>
            <a:r>
              <a:rPr lang="en-US"/>
              <a:t>Ryan Elican</a:t>
            </a:r>
            <a:endParaRPr/>
          </a:p>
          <a:p>
            <a:pPr marL="914400" lvl="1" indent="-330200" algn="l" rtl="0">
              <a:lnSpc>
                <a:spcPct val="100000"/>
              </a:lnSpc>
              <a:spcBef>
                <a:spcPts val="600"/>
              </a:spcBef>
              <a:spcAft>
                <a:spcPts val="0"/>
              </a:spcAft>
              <a:buClr>
                <a:srgbClr val="4F81BD"/>
              </a:buClr>
              <a:buSzPts val="1600"/>
              <a:buChar char="○"/>
            </a:pPr>
            <a:r>
              <a:rPr lang="en-US">
                <a:solidFill>
                  <a:srgbClr val="4F81BD"/>
                </a:solidFill>
              </a:rPr>
              <a:t>Grants Management Division (GMD)</a:t>
            </a:r>
            <a:endParaRPr/>
          </a:p>
          <a:p>
            <a:pPr marL="914400" lvl="1" indent="-330200" algn="l" rtl="0">
              <a:lnSpc>
                <a:spcPct val="100000"/>
              </a:lnSpc>
              <a:spcBef>
                <a:spcPts val="400"/>
              </a:spcBef>
              <a:spcAft>
                <a:spcPts val="0"/>
              </a:spcAft>
              <a:buClr>
                <a:srgbClr val="4F81BD"/>
              </a:buClr>
              <a:buSzPts val="1600"/>
              <a:buChar char="○"/>
            </a:pPr>
            <a:r>
              <a:rPr lang="en-US">
                <a:solidFill>
                  <a:srgbClr val="4F81BD"/>
                </a:solidFill>
              </a:rPr>
              <a:t>Grants Specialist</a:t>
            </a:r>
            <a:endParaRPr/>
          </a:p>
          <a:p>
            <a:pPr marL="114300" lvl="0" indent="0" algn="l" rtl="0">
              <a:lnSpc>
                <a:spcPct val="100000"/>
              </a:lnSpc>
              <a:spcBef>
                <a:spcPts val="480"/>
              </a:spcBef>
              <a:spcAft>
                <a:spcPts val="0"/>
              </a:spcAft>
              <a:buClr>
                <a:schemeClr val="dk2"/>
              </a:buClr>
              <a:buSzPts val="1800"/>
              <a:buNone/>
            </a:pPr>
            <a:endParaRPr/>
          </a:p>
          <a:p>
            <a:pPr marL="457200" lvl="0" indent="0" algn="l" rtl="0">
              <a:lnSpc>
                <a:spcPct val="100000"/>
              </a:lnSpc>
              <a:spcBef>
                <a:spcPts val="680"/>
              </a:spcBef>
              <a:spcAft>
                <a:spcPts val="200"/>
              </a:spcAft>
              <a:buSzPts val="1800"/>
              <a:buNone/>
            </a:pPr>
            <a:endParaRPr/>
          </a:p>
        </p:txBody>
      </p:sp>
      <p:sp>
        <p:nvSpPr>
          <p:cNvPr id="65" name="Google Shape;65;p4"/>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Introductions</a:t>
            </a:r>
            <a:endParaRPr/>
          </a:p>
        </p:txBody>
      </p:sp>
      <p:pic>
        <p:nvPicPr>
          <p:cNvPr id="66" name="Google Shape;66;p4"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67" name="Google Shape;67;p4"/>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8" name="Google Shape;68;p4" descr="C:\Users\Arthur.Wong\AppData\Local\Microsoft\Windows\INetCache\Content.Word\MMHSRP Logo White Circle Border.png"/>
          <p:cNvPicPr preferRelativeResize="0"/>
          <p:nvPr/>
        </p:nvPicPr>
        <p:blipFill rotWithShape="1">
          <a:blip r:embed="rId6">
            <a:alphaModFix/>
          </a:blip>
          <a:srcRect b="24339"/>
          <a:stretch/>
        </p:blipFill>
        <p:spPr>
          <a:xfrm>
            <a:off x="3900715" y="4723073"/>
            <a:ext cx="413620" cy="420425"/>
          </a:xfrm>
          <a:prstGeom prst="rect">
            <a:avLst/>
          </a:prstGeom>
          <a:noFill/>
          <a:ln>
            <a:noFill/>
          </a:ln>
        </p:spPr>
      </p:pic>
      <p:pic>
        <p:nvPicPr>
          <p:cNvPr id="69" name="Google Shape;69;p4" descr="noaa_logo22"/>
          <p:cNvPicPr preferRelativeResize="0"/>
          <p:nvPr/>
        </p:nvPicPr>
        <p:blipFill rotWithShape="1">
          <a:blip r:embed="rId5">
            <a:alphaModFix/>
          </a:blip>
          <a:srcRect/>
          <a:stretch/>
        </p:blipFill>
        <p:spPr>
          <a:xfrm>
            <a:off x="4275208" y="4723074"/>
            <a:ext cx="587695" cy="420624"/>
          </a:xfrm>
          <a:prstGeom prst="rect">
            <a:avLst/>
          </a:prstGeom>
          <a:noFill/>
          <a:ln>
            <a:noFill/>
          </a:ln>
        </p:spPr>
      </p:pic>
      <p:sp>
        <p:nvSpPr>
          <p:cNvPr id="70" name="Google Shape;70;p4"/>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71" name="Google Shape;71;p4"/>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72" name="Google Shape;72;p4"/>
          <p:cNvPicPr preferRelativeResize="0"/>
          <p:nvPr/>
        </p:nvPicPr>
        <p:blipFill rotWithShape="1">
          <a:blip r:embed="rId7">
            <a:alphaModFix/>
          </a:blip>
          <a:srcRect l="7243" t="6151" b="45287"/>
          <a:stretch/>
        </p:blipFill>
        <p:spPr>
          <a:xfrm>
            <a:off x="5833479" y="2751816"/>
            <a:ext cx="1675918" cy="1695086"/>
          </a:xfrm>
          <a:prstGeom prst="ellipse">
            <a:avLst/>
          </a:prstGeom>
          <a:noFill/>
          <a:ln>
            <a:noFill/>
          </a:ln>
        </p:spPr>
      </p:pic>
      <p:pic>
        <p:nvPicPr>
          <p:cNvPr id="73" name="Google Shape;73;p4"/>
          <p:cNvPicPr preferRelativeResize="0"/>
          <p:nvPr/>
        </p:nvPicPr>
        <p:blipFill rotWithShape="1">
          <a:blip r:embed="rId8">
            <a:alphaModFix/>
          </a:blip>
          <a:srcRect t="5811"/>
          <a:stretch/>
        </p:blipFill>
        <p:spPr>
          <a:xfrm>
            <a:off x="5704088" y="213343"/>
            <a:ext cx="1653579" cy="1840254"/>
          </a:xfrm>
          <a:prstGeom prst="ellipse">
            <a:avLst/>
          </a:prstGeom>
          <a:noFill/>
          <a:ln>
            <a:noFill/>
          </a:ln>
        </p:spPr>
      </p:pic>
      <p:pic>
        <p:nvPicPr>
          <p:cNvPr id="74" name="Google Shape;74;p4"/>
          <p:cNvPicPr preferRelativeResize="0"/>
          <p:nvPr/>
        </p:nvPicPr>
        <p:blipFill rotWithShape="1">
          <a:blip r:embed="rId9">
            <a:alphaModFix/>
          </a:blip>
          <a:srcRect l="1783" t="22862" r="1783" b="9131"/>
          <a:stretch/>
        </p:blipFill>
        <p:spPr>
          <a:xfrm>
            <a:off x="7228275" y="1439388"/>
            <a:ext cx="1587975" cy="1812391"/>
          </a:xfrm>
          <a:prstGeom prst="ellipse">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20291" y="858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0"/>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9" name="Google Shape;289;p60"/>
          <p:cNvPicPr preferRelativeResize="0"/>
          <p:nvPr/>
        </p:nvPicPr>
        <p:blipFill rotWithShape="1">
          <a:blip r:embed="rId5">
            <a:alphaModFix/>
          </a:blip>
          <a:srcRect l="1272"/>
          <a:stretch/>
        </p:blipFill>
        <p:spPr>
          <a:xfrm>
            <a:off x="524556" y="440871"/>
            <a:ext cx="8554855" cy="4261636"/>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896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61"/>
          <p:cNvPicPr preferRelativeResize="0"/>
          <p:nvPr/>
        </p:nvPicPr>
        <p:blipFill rotWithShape="1">
          <a:blip r:embed="rId5">
            <a:alphaModFix/>
          </a:blip>
          <a:srcRect/>
          <a:stretch/>
        </p:blipFill>
        <p:spPr>
          <a:xfrm>
            <a:off x="607412" y="1202788"/>
            <a:ext cx="8536588" cy="2744657"/>
          </a:xfrm>
          <a:prstGeom prst="rect">
            <a:avLst/>
          </a:prstGeom>
          <a:noFill/>
          <a:ln>
            <a:noFill/>
          </a:ln>
        </p:spPr>
      </p:pic>
      <p:sp>
        <p:nvSpPr>
          <p:cNvPr id="295" name="Google Shape;295;p61"/>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6" name="Google Shape;296;p61"/>
          <p:cNvSpPr txBox="1"/>
          <p:nvPr/>
        </p:nvSpPr>
        <p:spPr>
          <a:xfrm>
            <a:off x="71953" y="601394"/>
            <a:ext cx="8953929" cy="492620"/>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Submitted!</a:t>
            </a:r>
            <a:endParaRPr sz="1600" b="0" i="0" u="none" strike="noStrike" cap="none">
              <a:solidFill>
                <a:schemeClr val="dk2"/>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8960" y="18782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62"/>
          <p:cNvSpPr txBox="1">
            <a:spLocks noGrp="1"/>
          </p:cNvSpPr>
          <p:nvPr>
            <p:ph type="body" idx="1"/>
          </p:nvPr>
        </p:nvSpPr>
        <p:spPr>
          <a:xfrm>
            <a:off x="635400" y="1036285"/>
            <a:ext cx="8051400"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a:solidFill>
                  <a:schemeClr val="dk2"/>
                </a:solidFill>
              </a:rPr>
              <a:t>Research grants (category A1) have a form auto-generated by the system</a:t>
            </a:r>
            <a:endParaRPr/>
          </a:p>
          <a:p>
            <a:pPr marL="914400" lvl="1" indent="-330200" algn="l" rtl="0">
              <a:lnSpc>
                <a:spcPct val="100000"/>
              </a:lnSpc>
              <a:spcBef>
                <a:spcPts val="600"/>
              </a:spcBef>
              <a:spcAft>
                <a:spcPts val="0"/>
              </a:spcAft>
              <a:buSzPts val="1600"/>
              <a:buChar char="○"/>
            </a:pPr>
            <a:r>
              <a:rPr lang="en-US"/>
              <a:t>Fill out as many boxes as you can</a:t>
            </a:r>
            <a:endParaRPr/>
          </a:p>
          <a:p>
            <a:pPr marL="914400" lvl="1" indent="-330200" algn="l" rtl="0">
              <a:lnSpc>
                <a:spcPct val="100000"/>
              </a:lnSpc>
              <a:spcBef>
                <a:spcPts val="600"/>
              </a:spcBef>
              <a:spcAft>
                <a:spcPts val="0"/>
              </a:spcAft>
              <a:buSzPts val="1600"/>
              <a:buChar char="○"/>
            </a:pPr>
            <a:r>
              <a:rPr lang="en-US"/>
              <a:t>Can attach additional documents or pictures if necessary</a:t>
            </a:r>
            <a:endParaRPr/>
          </a:p>
          <a:p>
            <a:pPr marL="914400" lvl="1" indent="-330200" algn="l" rtl="0">
              <a:lnSpc>
                <a:spcPct val="100000"/>
              </a:lnSpc>
              <a:spcBef>
                <a:spcPts val="600"/>
              </a:spcBef>
              <a:spcAft>
                <a:spcPts val="200"/>
              </a:spcAft>
              <a:buSzPts val="1600"/>
              <a:buChar char="○"/>
            </a:pPr>
            <a:r>
              <a:rPr lang="en-US" b="1"/>
              <a:t>PIs can initiate </a:t>
            </a:r>
            <a:r>
              <a:rPr lang="en-US"/>
              <a:t>and edit but </a:t>
            </a:r>
            <a:r>
              <a:rPr lang="en-US" b="1"/>
              <a:t>only SO can submit</a:t>
            </a:r>
            <a:endParaRPr/>
          </a:p>
        </p:txBody>
      </p:sp>
      <p:pic>
        <p:nvPicPr>
          <p:cNvPr id="302" name="Google Shape;302;p62"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303" name="Google Shape;303;p62"/>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4" name="Google Shape;304;p62"/>
          <p:cNvSpPr txBox="1">
            <a:spLocks noGrp="1"/>
          </p:cNvSpPr>
          <p:nvPr>
            <p:ph type="title"/>
          </p:nvPr>
        </p:nvSpPr>
        <p:spPr>
          <a:xfrm>
            <a:off x="635399" y="213343"/>
            <a:ext cx="7877421"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Research Progress Reports (RPPR)</a:t>
            </a:r>
            <a:endParaRPr/>
          </a:p>
        </p:txBody>
      </p:sp>
      <p:pic>
        <p:nvPicPr>
          <p:cNvPr id="305" name="Google Shape;305;p62"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306" name="Google Shape;306;p62"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307" name="Google Shape;307;p62"/>
          <p:cNvPicPr preferRelativeResize="0"/>
          <p:nvPr/>
        </p:nvPicPr>
        <p:blipFill rotWithShape="1">
          <a:blip r:embed="rId7">
            <a:alphaModFix/>
          </a:blip>
          <a:srcRect/>
          <a:stretch/>
        </p:blipFill>
        <p:spPr>
          <a:xfrm>
            <a:off x="3393707" y="2788726"/>
            <a:ext cx="2266287" cy="169971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8960" y="19205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63"/>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RPPR</a:t>
            </a:r>
            <a:endParaRPr/>
          </a:p>
        </p:txBody>
      </p:sp>
      <p:pic>
        <p:nvPicPr>
          <p:cNvPr id="313" name="Google Shape;313;p63"/>
          <p:cNvPicPr preferRelativeResize="0"/>
          <p:nvPr/>
        </p:nvPicPr>
        <p:blipFill rotWithShape="1">
          <a:blip r:embed="rId5">
            <a:alphaModFix/>
          </a:blip>
          <a:srcRect/>
          <a:stretch/>
        </p:blipFill>
        <p:spPr>
          <a:xfrm>
            <a:off x="491661" y="1213694"/>
            <a:ext cx="8534839" cy="2838596"/>
          </a:xfrm>
          <a:prstGeom prst="rect">
            <a:avLst/>
          </a:prstGeom>
          <a:noFill/>
          <a:ln>
            <a:noFill/>
          </a:ln>
        </p:spPr>
      </p:pic>
      <p:sp>
        <p:nvSpPr>
          <p:cNvPr id="314" name="Google Shape;314;p63"/>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6900" y="10391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64"/>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RPPR</a:t>
            </a:r>
            <a:endParaRPr/>
          </a:p>
        </p:txBody>
      </p:sp>
      <p:sp>
        <p:nvSpPr>
          <p:cNvPr id="320" name="Google Shape;320;p64"/>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1" name="Google Shape;321;p64"/>
          <p:cNvPicPr preferRelativeResize="0"/>
          <p:nvPr/>
        </p:nvPicPr>
        <p:blipFill rotWithShape="1">
          <a:blip r:embed="rId5">
            <a:alphaModFix/>
          </a:blip>
          <a:srcRect t="16155"/>
          <a:stretch/>
        </p:blipFill>
        <p:spPr>
          <a:xfrm>
            <a:off x="502949" y="1416131"/>
            <a:ext cx="8641051" cy="2244438"/>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8960" y="2051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65"/>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RPPR</a:t>
            </a:r>
            <a:endParaRPr/>
          </a:p>
        </p:txBody>
      </p:sp>
      <p:sp>
        <p:nvSpPr>
          <p:cNvPr id="327" name="Google Shape;327;p65"/>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8" name="Google Shape;328;p65"/>
          <p:cNvPicPr preferRelativeResize="0"/>
          <p:nvPr/>
        </p:nvPicPr>
        <p:blipFill rotWithShape="1">
          <a:blip r:embed="rId5">
            <a:alphaModFix/>
          </a:blip>
          <a:srcRect/>
          <a:stretch/>
        </p:blipFill>
        <p:spPr>
          <a:xfrm>
            <a:off x="521238" y="1416131"/>
            <a:ext cx="8622762" cy="2462403"/>
          </a:xfrm>
          <a:prstGeom prst="rect">
            <a:avLst/>
          </a:prstGeom>
          <a:noFill/>
          <a:ln>
            <a:noFill/>
          </a:ln>
        </p:spPr>
      </p:pic>
      <p:sp>
        <p:nvSpPr>
          <p:cNvPr id="329" name="Google Shape;329;p65"/>
          <p:cNvSpPr txBox="1"/>
          <p:nvPr/>
        </p:nvSpPr>
        <p:spPr>
          <a:xfrm>
            <a:off x="56050" y="766556"/>
            <a:ext cx="8953929" cy="492620"/>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PI View</a:t>
            </a:r>
            <a:endParaRPr sz="1600" b="0" i="0" u="none" strike="noStrike" cap="none">
              <a:solidFill>
                <a:schemeClr val="dk2"/>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3250" y="1569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6"/>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RPPR</a:t>
            </a:r>
            <a:endParaRPr/>
          </a:p>
        </p:txBody>
      </p:sp>
      <p:sp>
        <p:nvSpPr>
          <p:cNvPr id="335" name="Google Shape;335;p66"/>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6" name="Google Shape;336;p66"/>
          <p:cNvPicPr preferRelativeResize="0"/>
          <p:nvPr/>
        </p:nvPicPr>
        <p:blipFill rotWithShape="1">
          <a:blip r:embed="rId5">
            <a:alphaModFix/>
          </a:blip>
          <a:srcRect/>
          <a:stretch/>
        </p:blipFill>
        <p:spPr>
          <a:xfrm>
            <a:off x="522233" y="1327479"/>
            <a:ext cx="8621767" cy="2569112"/>
          </a:xfrm>
          <a:prstGeom prst="rect">
            <a:avLst/>
          </a:prstGeom>
          <a:noFill/>
          <a:ln>
            <a:noFill/>
          </a:ln>
        </p:spPr>
      </p:pic>
      <p:sp>
        <p:nvSpPr>
          <p:cNvPr id="337" name="Google Shape;337;p66"/>
          <p:cNvSpPr txBox="1"/>
          <p:nvPr/>
        </p:nvSpPr>
        <p:spPr>
          <a:xfrm>
            <a:off x="56050" y="766556"/>
            <a:ext cx="8953929" cy="492620"/>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PI View</a:t>
            </a:r>
            <a:endParaRPr sz="1600" b="0" i="0" u="none" strike="noStrike" cap="none">
              <a:solidFill>
                <a:schemeClr val="dk2"/>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0379" y="1005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7"/>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RPPR</a:t>
            </a:r>
            <a:endParaRPr/>
          </a:p>
        </p:txBody>
      </p:sp>
      <p:sp>
        <p:nvSpPr>
          <p:cNvPr id="343" name="Google Shape;343;p67"/>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44" name="Google Shape;344;p67"/>
          <p:cNvPicPr preferRelativeResize="0"/>
          <p:nvPr/>
        </p:nvPicPr>
        <p:blipFill rotWithShape="1">
          <a:blip r:embed="rId5">
            <a:alphaModFix/>
          </a:blip>
          <a:srcRect/>
          <a:stretch/>
        </p:blipFill>
        <p:spPr>
          <a:xfrm>
            <a:off x="635400" y="708643"/>
            <a:ext cx="8185216" cy="3850886"/>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1016" y="990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8"/>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0" name="Google Shape;350;p68"/>
          <p:cNvPicPr preferRelativeResize="0"/>
          <p:nvPr/>
        </p:nvPicPr>
        <p:blipFill rotWithShape="1">
          <a:blip r:embed="rId5">
            <a:alphaModFix/>
          </a:blip>
          <a:srcRect l="646"/>
          <a:stretch/>
        </p:blipFill>
        <p:spPr>
          <a:xfrm>
            <a:off x="564357" y="1021570"/>
            <a:ext cx="7808118" cy="3630354"/>
          </a:xfrm>
          <a:prstGeom prst="rect">
            <a:avLst/>
          </a:prstGeom>
          <a:noFill/>
          <a:ln>
            <a:noFill/>
          </a:ln>
        </p:spPr>
      </p:pic>
      <p:sp>
        <p:nvSpPr>
          <p:cNvPr id="351" name="Google Shape;351;p68"/>
          <p:cNvSpPr txBox="1"/>
          <p:nvPr/>
        </p:nvSpPr>
        <p:spPr>
          <a:xfrm>
            <a:off x="0" y="258523"/>
            <a:ext cx="8953929" cy="2578224"/>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r>
              <a:rPr lang="en-US" sz="1600" b="0" i="0" u="none" strike="noStrike" cap="none">
                <a:solidFill>
                  <a:schemeClr val="accent1"/>
                </a:solidFill>
                <a:latin typeface="Open Sans"/>
                <a:ea typeface="Open Sans"/>
                <a:cs typeface="Open Sans"/>
                <a:sym typeface="Open Sans"/>
              </a:rPr>
              <a:t>Be sure to fill out the questions in each field. Feel free to attach any additional pictures or documents within the report </a:t>
            </a:r>
            <a:endParaRPr sz="1600" b="0" i="0" u="none" strike="noStrike" cap="none">
              <a:solidFill>
                <a:schemeClr val="dk2"/>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9365" y="25852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9"/>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8" name="Google Shape;358;p69"/>
          <p:cNvPicPr preferRelativeResize="0"/>
          <p:nvPr/>
        </p:nvPicPr>
        <p:blipFill rotWithShape="1">
          <a:blip r:embed="rId5">
            <a:alphaModFix/>
          </a:blip>
          <a:srcRect/>
          <a:stretch/>
        </p:blipFill>
        <p:spPr>
          <a:xfrm>
            <a:off x="554636" y="382250"/>
            <a:ext cx="7992256" cy="425899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7010" y="774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Prescott Timeline</a:t>
            </a:r>
            <a:endParaRPr/>
          </a:p>
        </p:txBody>
      </p:sp>
      <p:pic>
        <p:nvPicPr>
          <p:cNvPr id="80" name="Google Shape;80;p43"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81" name="Google Shape;81;p43"/>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2" name="Google Shape;82;p43" descr="C:\Users\Arthur.Wong\AppData\Local\Microsoft\Windows\INetCache\Content.Word\MMHSRP Logo White Circle Border.png"/>
          <p:cNvPicPr preferRelativeResize="0"/>
          <p:nvPr/>
        </p:nvPicPr>
        <p:blipFill rotWithShape="1">
          <a:blip r:embed="rId6">
            <a:alphaModFix/>
          </a:blip>
          <a:srcRect b="24339"/>
          <a:stretch/>
        </p:blipFill>
        <p:spPr>
          <a:xfrm>
            <a:off x="3900715" y="4723073"/>
            <a:ext cx="413620" cy="420425"/>
          </a:xfrm>
          <a:prstGeom prst="rect">
            <a:avLst/>
          </a:prstGeom>
          <a:noFill/>
          <a:ln>
            <a:noFill/>
          </a:ln>
        </p:spPr>
      </p:pic>
      <p:pic>
        <p:nvPicPr>
          <p:cNvPr id="83" name="Google Shape;83;p43" descr="noaa_logo22"/>
          <p:cNvPicPr preferRelativeResize="0"/>
          <p:nvPr/>
        </p:nvPicPr>
        <p:blipFill rotWithShape="1">
          <a:blip r:embed="rId5">
            <a:alphaModFix/>
          </a:blip>
          <a:srcRect/>
          <a:stretch/>
        </p:blipFill>
        <p:spPr>
          <a:xfrm>
            <a:off x="4275208" y="4723074"/>
            <a:ext cx="587695" cy="420624"/>
          </a:xfrm>
          <a:prstGeom prst="rect">
            <a:avLst/>
          </a:prstGeom>
          <a:noFill/>
          <a:ln>
            <a:noFill/>
          </a:ln>
        </p:spPr>
      </p:pic>
      <p:grpSp>
        <p:nvGrpSpPr>
          <p:cNvPr id="84" name="Google Shape;84;p43"/>
          <p:cNvGrpSpPr/>
          <p:nvPr/>
        </p:nvGrpSpPr>
        <p:grpSpPr>
          <a:xfrm>
            <a:off x="624933" y="914682"/>
            <a:ext cx="7909798" cy="3464408"/>
            <a:chOff x="235750" y="1523"/>
            <a:chExt cx="7909798" cy="3464408"/>
          </a:xfrm>
        </p:grpSpPr>
        <p:sp>
          <p:nvSpPr>
            <p:cNvPr id="85" name="Google Shape;85;p43"/>
            <p:cNvSpPr/>
            <p:nvPr/>
          </p:nvSpPr>
          <p:spPr>
            <a:xfrm rot="5400000">
              <a:off x="5164893" y="-2319002"/>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3"/>
            <p:cNvSpPr txBox="1"/>
            <p:nvPr/>
          </p:nvSpPr>
          <p:spPr>
            <a:xfrm>
              <a:off x="2787439" y="87898"/>
              <a:ext cx="5328663" cy="544309"/>
            </a:xfrm>
            <a:prstGeom prst="rect">
              <a:avLst/>
            </a:prstGeom>
            <a:noFill/>
            <a:ln>
              <a:noFill/>
            </a:ln>
          </p:spPr>
          <p:txBody>
            <a:bodyPr spcFirstLastPara="1" wrap="square" lIns="247650" tIns="123825" rIns="247650" bIns="123825" anchor="ctr"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chemeClr val="accent1"/>
                  </a:solidFill>
                  <a:latin typeface="Open Sans"/>
                  <a:ea typeface="Open Sans"/>
                  <a:cs typeface="Open Sans"/>
                  <a:sym typeface="Open Sans"/>
                </a:rPr>
                <a:t>Early to mid-October</a:t>
              </a:r>
              <a:endParaRPr sz="1400" b="0" i="0" u="none" strike="noStrike" cap="none">
                <a:solidFill>
                  <a:schemeClr val="accent1"/>
                </a:solidFill>
                <a:latin typeface="Open Sans"/>
                <a:ea typeface="Open Sans"/>
                <a:cs typeface="Open Sans"/>
                <a:sym typeface="Open Sans"/>
              </a:endParaRPr>
            </a:p>
          </p:txBody>
        </p:sp>
        <p:sp>
          <p:nvSpPr>
            <p:cNvPr id="87" name="Google Shape;87;p43"/>
            <p:cNvSpPr/>
            <p:nvPr/>
          </p:nvSpPr>
          <p:spPr>
            <a:xfrm>
              <a:off x="235750" y="1523"/>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3"/>
            <p:cNvSpPr txBox="1"/>
            <p:nvPr/>
          </p:nvSpPr>
          <p:spPr>
            <a:xfrm>
              <a:off x="268273" y="34046"/>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Application</a:t>
              </a:r>
              <a:endParaRPr sz="2000" b="0" i="0" u="none" strike="noStrike" cap="none">
                <a:solidFill>
                  <a:schemeClr val="lt1"/>
                </a:solidFill>
                <a:latin typeface="Open Sans"/>
                <a:ea typeface="Open Sans"/>
                <a:cs typeface="Open Sans"/>
                <a:sym typeface="Open Sans"/>
              </a:endParaRPr>
            </a:p>
          </p:txBody>
        </p:sp>
        <p:sp>
          <p:nvSpPr>
            <p:cNvPr id="89" name="Google Shape;89;p43"/>
            <p:cNvSpPr/>
            <p:nvPr/>
          </p:nvSpPr>
          <p:spPr>
            <a:xfrm rot="5400000">
              <a:off x="5164893" y="-1619458"/>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3"/>
            <p:cNvSpPr txBox="1"/>
            <p:nvPr/>
          </p:nvSpPr>
          <p:spPr>
            <a:xfrm>
              <a:off x="2787439" y="787442"/>
              <a:ext cx="5328663" cy="544309"/>
            </a:xfrm>
            <a:prstGeom prst="rect">
              <a:avLst/>
            </a:prstGeom>
            <a:noFill/>
            <a:ln>
              <a:noFill/>
            </a:ln>
          </p:spPr>
          <p:txBody>
            <a:bodyPr spcFirstLastPara="1" wrap="square" lIns="247650" tIns="123825" rIns="247650" bIns="123825" anchor="ctr"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chemeClr val="accent1"/>
                  </a:solidFill>
                  <a:latin typeface="Open Sans"/>
                  <a:ea typeface="Open Sans"/>
                  <a:cs typeface="Open Sans"/>
                  <a:sym typeface="Open Sans"/>
                </a:rPr>
                <a:t>Before the end of September in the same fiscal year</a:t>
              </a:r>
              <a:endParaRPr sz="1400" b="0" i="0" u="none" strike="noStrike" cap="none">
                <a:solidFill>
                  <a:schemeClr val="accent1"/>
                </a:solidFill>
                <a:latin typeface="Open Sans"/>
                <a:ea typeface="Open Sans"/>
                <a:cs typeface="Open Sans"/>
                <a:sym typeface="Open Sans"/>
              </a:endParaRPr>
            </a:p>
          </p:txBody>
        </p:sp>
        <p:sp>
          <p:nvSpPr>
            <p:cNvPr id="91" name="Google Shape;91;p43"/>
            <p:cNvSpPr/>
            <p:nvPr/>
          </p:nvSpPr>
          <p:spPr>
            <a:xfrm>
              <a:off x="235750" y="701067"/>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3"/>
            <p:cNvSpPr txBox="1"/>
            <p:nvPr/>
          </p:nvSpPr>
          <p:spPr>
            <a:xfrm>
              <a:off x="268273" y="733590"/>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Grant is awarded</a:t>
              </a:r>
              <a:endParaRPr sz="2000" b="0" i="0" u="none" strike="noStrike" cap="none">
                <a:solidFill>
                  <a:schemeClr val="lt1"/>
                </a:solidFill>
                <a:latin typeface="Open Sans"/>
                <a:ea typeface="Open Sans"/>
                <a:cs typeface="Open Sans"/>
                <a:sym typeface="Open Sans"/>
              </a:endParaRPr>
            </a:p>
          </p:txBody>
        </p:sp>
        <p:sp>
          <p:nvSpPr>
            <p:cNvPr id="93" name="Google Shape;93;p43"/>
            <p:cNvSpPr/>
            <p:nvPr/>
          </p:nvSpPr>
          <p:spPr>
            <a:xfrm rot="5400000">
              <a:off x="5164893" y="-919914"/>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3"/>
            <p:cNvSpPr txBox="1"/>
            <p:nvPr/>
          </p:nvSpPr>
          <p:spPr>
            <a:xfrm>
              <a:off x="2787439" y="1486986"/>
              <a:ext cx="5328663" cy="544309"/>
            </a:xfrm>
            <a:prstGeom prst="rect">
              <a:avLst/>
            </a:prstGeom>
            <a:noFill/>
            <a:ln>
              <a:noFill/>
            </a:ln>
          </p:spPr>
          <p:txBody>
            <a:bodyPr spcFirstLastPara="1" wrap="square" lIns="247650" tIns="123825" rIns="247650" bIns="123825" anchor="ctr"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chemeClr val="accent1"/>
                  </a:solidFill>
                  <a:latin typeface="Open Sans"/>
                  <a:ea typeface="Open Sans"/>
                  <a:cs typeface="Open Sans"/>
                  <a:sym typeface="Open Sans"/>
                </a:rPr>
                <a:t>Can start immediately or may be delayed a few months</a:t>
              </a:r>
              <a:endParaRPr sz="1400" b="0" i="0" u="none" strike="noStrike" cap="none">
                <a:solidFill>
                  <a:schemeClr val="accent1"/>
                </a:solidFill>
                <a:latin typeface="Open Sans"/>
                <a:ea typeface="Open Sans"/>
                <a:cs typeface="Open Sans"/>
                <a:sym typeface="Open Sans"/>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chemeClr val="accent1"/>
                  </a:solidFill>
                  <a:latin typeface="Open Sans"/>
                  <a:ea typeface="Open Sans"/>
                  <a:cs typeface="Open Sans"/>
                  <a:sym typeface="Open Sans"/>
                </a:rPr>
                <a:t>Only 1 year </a:t>
              </a:r>
              <a:endParaRPr sz="1400" b="0" i="0" u="none" strike="noStrike" cap="none">
                <a:solidFill>
                  <a:schemeClr val="accent1"/>
                </a:solidFill>
                <a:latin typeface="Open Sans"/>
                <a:ea typeface="Open Sans"/>
                <a:cs typeface="Open Sans"/>
                <a:sym typeface="Open Sans"/>
              </a:endParaRPr>
            </a:p>
          </p:txBody>
        </p:sp>
        <p:sp>
          <p:nvSpPr>
            <p:cNvPr id="95" name="Google Shape;95;p43"/>
            <p:cNvSpPr/>
            <p:nvPr/>
          </p:nvSpPr>
          <p:spPr>
            <a:xfrm>
              <a:off x="235750" y="1400611"/>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3"/>
            <p:cNvSpPr txBox="1"/>
            <p:nvPr/>
          </p:nvSpPr>
          <p:spPr>
            <a:xfrm>
              <a:off x="268273" y="1433134"/>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period</a:t>
              </a:r>
              <a:endParaRPr sz="2000" b="0" i="0" u="none" strike="noStrike" cap="none">
                <a:solidFill>
                  <a:schemeClr val="lt1"/>
                </a:solidFill>
                <a:latin typeface="Open Sans"/>
                <a:ea typeface="Open Sans"/>
                <a:cs typeface="Open Sans"/>
                <a:sym typeface="Open Sans"/>
              </a:endParaRPr>
            </a:p>
          </p:txBody>
        </p:sp>
        <p:sp>
          <p:nvSpPr>
            <p:cNvPr id="97" name="Google Shape;97;p43"/>
            <p:cNvSpPr/>
            <p:nvPr/>
          </p:nvSpPr>
          <p:spPr>
            <a:xfrm rot="5400000">
              <a:off x="5164893" y="-220370"/>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3"/>
            <p:cNvSpPr txBox="1"/>
            <p:nvPr/>
          </p:nvSpPr>
          <p:spPr>
            <a:xfrm>
              <a:off x="2787439" y="2186530"/>
              <a:ext cx="5328663" cy="544309"/>
            </a:xfrm>
            <a:prstGeom prst="rect">
              <a:avLst/>
            </a:prstGeom>
            <a:noFill/>
            <a:ln>
              <a:noFill/>
            </a:ln>
          </p:spPr>
          <p:txBody>
            <a:bodyPr spcFirstLastPara="1" wrap="square" lIns="247650" tIns="123825" rIns="247650" bIns="123825" anchor="ctr"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chemeClr val="accent1"/>
                  </a:solidFill>
                  <a:latin typeface="Open Sans"/>
                  <a:ea typeface="Open Sans"/>
                  <a:cs typeface="Open Sans"/>
                  <a:sym typeface="Open Sans"/>
                </a:rPr>
                <a:t>Can be extended with a No Cost Extension (NCE)</a:t>
              </a:r>
              <a:endParaRPr sz="1400" b="0" i="0" u="none" strike="noStrike" cap="none">
                <a:solidFill>
                  <a:schemeClr val="accent1"/>
                </a:solidFill>
                <a:latin typeface="Open Sans"/>
                <a:ea typeface="Open Sans"/>
                <a:cs typeface="Open Sans"/>
                <a:sym typeface="Open Sans"/>
              </a:endParaRPr>
            </a:p>
          </p:txBody>
        </p:sp>
        <p:sp>
          <p:nvSpPr>
            <p:cNvPr id="99" name="Google Shape;99;p43"/>
            <p:cNvSpPr/>
            <p:nvPr/>
          </p:nvSpPr>
          <p:spPr>
            <a:xfrm>
              <a:off x="235750" y="2100155"/>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3"/>
            <p:cNvSpPr txBox="1"/>
            <p:nvPr/>
          </p:nvSpPr>
          <p:spPr>
            <a:xfrm>
              <a:off x="268273" y="2132678"/>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Expiration date</a:t>
              </a:r>
              <a:endParaRPr sz="2000" b="0" i="0" u="none" strike="noStrike" cap="none">
                <a:solidFill>
                  <a:schemeClr val="lt1"/>
                </a:solidFill>
                <a:latin typeface="Open Sans"/>
                <a:ea typeface="Open Sans"/>
                <a:cs typeface="Open Sans"/>
                <a:sym typeface="Open Sans"/>
              </a:endParaRPr>
            </a:p>
          </p:txBody>
        </p:sp>
        <p:sp>
          <p:nvSpPr>
            <p:cNvPr id="101" name="Google Shape;101;p43"/>
            <p:cNvSpPr/>
            <p:nvPr/>
          </p:nvSpPr>
          <p:spPr>
            <a:xfrm rot="5400000">
              <a:off x="5164893" y="479173"/>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3"/>
            <p:cNvSpPr txBox="1"/>
            <p:nvPr/>
          </p:nvSpPr>
          <p:spPr>
            <a:xfrm>
              <a:off x="2787439" y="2886073"/>
              <a:ext cx="5328663" cy="544309"/>
            </a:xfrm>
            <a:prstGeom prst="rect">
              <a:avLst/>
            </a:prstGeom>
            <a:noFill/>
            <a:ln>
              <a:noFill/>
            </a:ln>
          </p:spPr>
          <p:txBody>
            <a:bodyPr spcFirstLastPara="1" wrap="square" lIns="247650" tIns="123825" rIns="247650" bIns="123825" anchor="ctr" anchorCtr="0">
              <a:noAutofit/>
            </a:bodyPr>
            <a:lstStyle/>
            <a:p>
              <a:pPr marL="57150" marR="0" lvl="1" indent="-66675" algn="l" rtl="0">
                <a:lnSpc>
                  <a:spcPct val="90000"/>
                </a:lnSpc>
                <a:spcBef>
                  <a:spcPts val="0"/>
                </a:spcBef>
                <a:spcAft>
                  <a:spcPts val="0"/>
                </a:spcAft>
                <a:buClr>
                  <a:srgbClr val="000000"/>
                </a:buClr>
                <a:buSzPts val="1050"/>
                <a:buFont typeface="Arial"/>
                <a:buChar char="••"/>
              </a:pPr>
              <a:r>
                <a:rPr lang="en-US" sz="1050" b="0" i="0" u="none" strike="noStrike" cap="none">
                  <a:solidFill>
                    <a:schemeClr val="accent1"/>
                  </a:solidFill>
                  <a:latin typeface="Open Sans"/>
                  <a:ea typeface="Open Sans"/>
                  <a:cs typeface="Open Sans"/>
                  <a:sym typeface="Open Sans"/>
                </a:rPr>
                <a:t>120 days after expiration </a:t>
              </a:r>
              <a:endParaRPr sz="1050" b="0" i="0" u="none" strike="noStrike" cap="none">
                <a:solidFill>
                  <a:schemeClr val="accent1"/>
                </a:solidFill>
                <a:latin typeface="Open Sans"/>
                <a:ea typeface="Open Sans"/>
                <a:cs typeface="Open Sans"/>
                <a:sym typeface="Open Sans"/>
              </a:endParaRPr>
            </a:p>
            <a:p>
              <a:pPr marL="57150" marR="0" lvl="1" indent="-66675" algn="l" rtl="0">
                <a:lnSpc>
                  <a:spcPct val="90000"/>
                </a:lnSpc>
                <a:spcBef>
                  <a:spcPts val="158"/>
                </a:spcBef>
                <a:spcAft>
                  <a:spcPts val="0"/>
                </a:spcAft>
                <a:buClr>
                  <a:srgbClr val="000000"/>
                </a:buClr>
                <a:buSzPts val="1050"/>
                <a:buFont typeface="Arial"/>
                <a:buChar char="••"/>
              </a:pPr>
              <a:r>
                <a:rPr lang="en-US" sz="1050" b="0" i="0" u="none" strike="noStrike" cap="none">
                  <a:solidFill>
                    <a:schemeClr val="accent1"/>
                  </a:solidFill>
                  <a:latin typeface="Open Sans"/>
                  <a:ea typeface="Open Sans"/>
                  <a:cs typeface="Open Sans"/>
                  <a:sym typeface="Open Sans"/>
                </a:rPr>
                <a:t>Submit final financial and progress reports during this 120 days</a:t>
              </a:r>
              <a:endParaRPr sz="1050" b="0" i="0" u="none" strike="noStrike" cap="none">
                <a:solidFill>
                  <a:schemeClr val="accent1"/>
                </a:solidFill>
                <a:latin typeface="Open Sans"/>
                <a:ea typeface="Open Sans"/>
                <a:cs typeface="Open Sans"/>
                <a:sym typeface="Open Sans"/>
              </a:endParaRPr>
            </a:p>
            <a:p>
              <a:pPr marL="57150" marR="0" lvl="1" indent="-66675" algn="l" rtl="0">
                <a:lnSpc>
                  <a:spcPct val="90000"/>
                </a:lnSpc>
                <a:spcBef>
                  <a:spcPts val="158"/>
                </a:spcBef>
                <a:spcAft>
                  <a:spcPts val="0"/>
                </a:spcAft>
                <a:buClr>
                  <a:srgbClr val="000000"/>
                </a:buClr>
                <a:buSzPts val="1050"/>
                <a:buFont typeface="Arial"/>
                <a:buChar char="••"/>
              </a:pPr>
              <a:r>
                <a:rPr lang="en-US" sz="1050" b="0" i="0" u="none" strike="noStrike" cap="none">
                  <a:solidFill>
                    <a:schemeClr val="accent1"/>
                  </a:solidFill>
                  <a:latin typeface="Open Sans"/>
                  <a:ea typeface="Open Sans"/>
                  <a:cs typeface="Open Sans"/>
                  <a:sym typeface="Open Sans"/>
                </a:rPr>
                <a:t>Can get an extension to closeout (+90 days)</a:t>
              </a:r>
              <a:endParaRPr sz="1050" b="0" i="0" u="none" strike="noStrike" cap="none">
                <a:solidFill>
                  <a:schemeClr val="accent1"/>
                </a:solidFill>
                <a:latin typeface="Open Sans"/>
                <a:ea typeface="Open Sans"/>
                <a:cs typeface="Open Sans"/>
                <a:sym typeface="Open Sans"/>
              </a:endParaRPr>
            </a:p>
          </p:txBody>
        </p:sp>
        <p:sp>
          <p:nvSpPr>
            <p:cNvPr id="103" name="Google Shape;103;p43"/>
            <p:cNvSpPr/>
            <p:nvPr/>
          </p:nvSpPr>
          <p:spPr>
            <a:xfrm>
              <a:off x="235750" y="2799699"/>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3"/>
            <p:cNvSpPr txBox="1"/>
            <p:nvPr/>
          </p:nvSpPr>
          <p:spPr>
            <a:xfrm>
              <a:off x="268273" y="2832222"/>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closed</a:t>
              </a:r>
              <a:endParaRPr sz="2000" b="0" i="0" u="none" strike="noStrike" cap="none">
                <a:solidFill>
                  <a:schemeClr val="lt1"/>
                </a:solidFill>
                <a:latin typeface="Open Sans"/>
                <a:ea typeface="Open Sans"/>
                <a:cs typeface="Open Sans"/>
                <a:sym typeface="Open Sans"/>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5285" y="858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70"/>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4" name="Google Shape;364;p70"/>
          <p:cNvPicPr preferRelativeResize="0"/>
          <p:nvPr/>
        </p:nvPicPr>
        <p:blipFill rotWithShape="1">
          <a:blip r:embed="rId5">
            <a:alphaModFix/>
          </a:blip>
          <a:srcRect/>
          <a:stretch/>
        </p:blipFill>
        <p:spPr>
          <a:xfrm>
            <a:off x="497871" y="976745"/>
            <a:ext cx="8589498" cy="3034145"/>
          </a:xfrm>
          <a:prstGeom prst="rect">
            <a:avLst/>
          </a:prstGeom>
          <a:noFill/>
          <a:ln>
            <a:noFill/>
          </a:ln>
        </p:spPr>
      </p:pic>
      <p:sp>
        <p:nvSpPr>
          <p:cNvPr id="365" name="Google Shape;365;p70"/>
          <p:cNvSpPr txBox="1"/>
          <p:nvPr/>
        </p:nvSpPr>
        <p:spPr>
          <a:xfrm>
            <a:off x="0" y="258523"/>
            <a:ext cx="8953929" cy="2578224"/>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1049" y="10087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71"/>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1" name="Google Shape;371;p71"/>
          <p:cNvPicPr preferRelativeResize="0"/>
          <p:nvPr/>
        </p:nvPicPr>
        <p:blipFill rotWithShape="1">
          <a:blip r:embed="rId5">
            <a:alphaModFix/>
          </a:blip>
          <a:srcRect t="1861"/>
          <a:stretch/>
        </p:blipFill>
        <p:spPr>
          <a:xfrm>
            <a:off x="513780" y="2660370"/>
            <a:ext cx="7681444" cy="2055437"/>
          </a:xfrm>
          <a:prstGeom prst="rect">
            <a:avLst/>
          </a:prstGeom>
          <a:noFill/>
          <a:ln>
            <a:noFill/>
          </a:ln>
        </p:spPr>
      </p:pic>
      <p:pic>
        <p:nvPicPr>
          <p:cNvPr id="372" name="Google Shape;372;p71"/>
          <p:cNvPicPr preferRelativeResize="0"/>
          <p:nvPr/>
        </p:nvPicPr>
        <p:blipFill rotWithShape="1">
          <a:blip r:embed="rId6">
            <a:alphaModFix/>
          </a:blip>
          <a:srcRect/>
          <a:stretch/>
        </p:blipFill>
        <p:spPr>
          <a:xfrm>
            <a:off x="533654" y="440573"/>
            <a:ext cx="7661570" cy="2097902"/>
          </a:xfrm>
          <a:prstGeom prst="rect">
            <a:avLst/>
          </a:prstGeom>
          <a:noFill/>
          <a:ln>
            <a:noFill/>
          </a:ln>
        </p:spPr>
      </p:pic>
      <p:sp>
        <p:nvSpPr>
          <p:cNvPr id="373" name="Google Shape;373;p71"/>
          <p:cNvSpPr txBox="1"/>
          <p:nvPr/>
        </p:nvSpPr>
        <p:spPr>
          <a:xfrm>
            <a:off x="-101097" y="53795"/>
            <a:ext cx="3719946" cy="547599"/>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r>
              <a:rPr lang="en-US" sz="1600" b="1" i="0" u="none" strike="noStrike" cap="none">
                <a:solidFill>
                  <a:schemeClr val="accent1"/>
                </a:solidFill>
                <a:latin typeface="Open Sans"/>
                <a:ea typeface="Open Sans"/>
                <a:cs typeface="Open Sans"/>
                <a:sym typeface="Open Sans"/>
              </a:rPr>
              <a:t>PI</a:t>
            </a:r>
            <a:r>
              <a:rPr lang="en-US" sz="1600" b="0" i="0" u="none" strike="noStrike" cap="none">
                <a:solidFill>
                  <a:schemeClr val="accent1"/>
                </a:solidFill>
                <a:latin typeface="Open Sans"/>
                <a:ea typeface="Open Sans"/>
                <a:cs typeface="Open Sans"/>
                <a:sym typeface="Open Sans"/>
              </a:rPr>
              <a:t> Routes to Next Reviewer</a:t>
            </a:r>
            <a:endParaRPr sz="1600" b="0" i="0" u="none" strike="noStrike" cap="none">
              <a:solidFill>
                <a:schemeClr val="dk2"/>
              </a:solidFill>
              <a:latin typeface="Open Sans"/>
              <a:ea typeface="Open Sans"/>
              <a:cs typeface="Open Sans"/>
              <a:sym typeface="Open Sans"/>
            </a:endParaRPr>
          </a:p>
        </p:txBody>
      </p:sp>
      <p:sp>
        <p:nvSpPr>
          <p:cNvPr id="374" name="Google Shape;374;p71"/>
          <p:cNvSpPr txBox="1"/>
          <p:nvPr/>
        </p:nvSpPr>
        <p:spPr>
          <a:xfrm>
            <a:off x="-101097" y="2278426"/>
            <a:ext cx="3719946" cy="547599"/>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200"/>
              </a:spcAft>
              <a:buClr>
                <a:schemeClr val="accent1"/>
              </a:buClr>
              <a:buSzPts val="1600"/>
              <a:buFont typeface="Open Sans"/>
              <a:buNone/>
            </a:pPr>
            <a:r>
              <a:rPr lang="en-US" sz="1600" b="1" i="0" u="none" strike="noStrike" cap="none">
                <a:solidFill>
                  <a:schemeClr val="accent1"/>
                </a:solidFill>
                <a:latin typeface="Open Sans"/>
                <a:ea typeface="Open Sans"/>
                <a:cs typeface="Open Sans"/>
                <a:sym typeface="Open Sans"/>
              </a:rPr>
              <a:t>SO</a:t>
            </a:r>
            <a:r>
              <a:rPr lang="en-US" sz="1600" b="0" i="0" u="none" strike="noStrike" cap="none">
                <a:solidFill>
                  <a:schemeClr val="accent1"/>
                </a:solidFill>
                <a:latin typeface="Open Sans"/>
                <a:ea typeface="Open Sans"/>
                <a:cs typeface="Open Sans"/>
                <a:sym typeface="Open Sans"/>
              </a:rPr>
              <a:t> Submits</a:t>
            </a:r>
            <a:endParaRPr sz="1600" b="0" i="0" u="none" strike="noStrike" cap="none">
              <a:solidFill>
                <a:schemeClr val="dk2"/>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4812" y="22828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72"/>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Progress Reports</a:t>
            </a:r>
            <a:endParaRPr/>
          </a:p>
        </p:txBody>
      </p:sp>
      <p:pic>
        <p:nvPicPr>
          <p:cNvPr id="380" name="Google Shape;380;p72"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381" name="Google Shape;381;p72"/>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2" name="Google Shape;382;p72"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383" name="Google Shape;383;p72"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384" name="Google Shape;384;p72"/>
          <p:cNvPicPr preferRelativeResize="0"/>
          <p:nvPr/>
        </p:nvPicPr>
        <p:blipFill rotWithShape="1">
          <a:blip r:embed="rId7">
            <a:alphaModFix/>
          </a:blip>
          <a:srcRect l="24695" t="23058" r="21177" b="22813"/>
          <a:stretch/>
        </p:blipFill>
        <p:spPr>
          <a:xfrm>
            <a:off x="2826689" y="2453913"/>
            <a:ext cx="2890884" cy="1927857"/>
          </a:xfrm>
          <a:prstGeom prst="rect">
            <a:avLst/>
          </a:prstGeom>
          <a:noFill/>
          <a:ln>
            <a:noFill/>
          </a:ln>
        </p:spPr>
      </p:pic>
      <p:sp>
        <p:nvSpPr>
          <p:cNvPr id="385" name="Google Shape;385;p72"/>
          <p:cNvSpPr txBox="1">
            <a:spLocks noGrp="1"/>
          </p:cNvSpPr>
          <p:nvPr>
            <p:ph type="body" idx="1"/>
          </p:nvPr>
        </p:nvSpPr>
        <p:spPr>
          <a:xfrm>
            <a:off x="503227" y="822943"/>
            <a:ext cx="8051400"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a:solidFill>
                  <a:schemeClr val="accent1"/>
                </a:solidFill>
              </a:rPr>
              <a:t>Please let us know if you expect delays in submissions or are having issues with eRA</a:t>
            </a:r>
            <a:endParaRPr>
              <a:solidFill>
                <a:schemeClr val="accent1"/>
              </a:solidFill>
            </a:endParaRPr>
          </a:p>
          <a:p>
            <a:pPr marL="457200" lvl="0" indent="-342900" algn="l" rtl="0">
              <a:lnSpc>
                <a:spcPct val="100000"/>
              </a:lnSpc>
              <a:spcBef>
                <a:spcPts val="680"/>
              </a:spcBef>
              <a:spcAft>
                <a:spcPts val="200"/>
              </a:spcAft>
              <a:buSzPts val="1800"/>
              <a:buChar char="●"/>
            </a:pPr>
            <a:r>
              <a:rPr lang="en-US">
                <a:solidFill>
                  <a:schemeClr val="accent1"/>
                </a:solidFill>
              </a:rPr>
              <a:t>Be sure to contact the Help Desk and in the meantime email me (mackenzie.griffin@noaa.gov) your reports directly</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06842" y="1495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73"/>
          <p:cNvSpPr txBox="1">
            <a:spLocks noGrp="1"/>
          </p:cNvSpPr>
          <p:nvPr>
            <p:ph type="body" idx="1"/>
          </p:nvPr>
        </p:nvSpPr>
        <p:spPr>
          <a:xfrm>
            <a:off x="635400" y="1036285"/>
            <a:ext cx="7737891"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a:solidFill>
                  <a:schemeClr val="dk2"/>
                </a:solidFill>
              </a:rPr>
              <a:t>Submitted directly to NOAA Grants Management Division (GMD)</a:t>
            </a:r>
            <a:endParaRPr/>
          </a:p>
          <a:p>
            <a:pPr marL="457200" lvl="0" indent="-342900" algn="l" rtl="0">
              <a:lnSpc>
                <a:spcPct val="100000"/>
              </a:lnSpc>
              <a:spcBef>
                <a:spcPts val="680"/>
              </a:spcBef>
              <a:spcAft>
                <a:spcPts val="0"/>
              </a:spcAft>
              <a:buSzPts val="1800"/>
              <a:buChar char="●"/>
            </a:pPr>
            <a:r>
              <a:rPr lang="en-US">
                <a:solidFill>
                  <a:schemeClr val="dk2"/>
                </a:solidFill>
              </a:rPr>
              <a:t>Program office can and may be asked to review as well</a:t>
            </a:r>
            <a:endParaRPr>
              <a:solidFill>
                <a:schemeClr val="dk2"/>
              </a:solidFill>
            </a:endParaRPr>
          </a:p>
          <a:p>
            <a:pPr marL="457200" lvl="0" indent="-342900" algn="l" rtl="0">
              <a:lnSpc>
                <a:spcPct val="100000"/>
              </a:lnSpc>
              <a:spcBef>
                <a:spcPts val="680"/>
              </a:spcBef>
              <a:spcAft>
                <a:spcPts val="0"/>
              </a:spcAft>
              <a:buSzPts val="1800"/>
              <a:buChar char="●"/>
            </a:pPr>
            <a:r>
              <a:rPr lang="en-US">
                <a:solidFill>
                  <a:schemeClr val="dk2"/>
                </a:solidFill>
              </a:rPr>
              <a:t>Best to draw down funds as you go (quarterly or monthly even)</a:t>
            </a:r>
            <a:endParaRPr/>
          </a:p>
          <a:p>
            <a:pPr marL="914400" lvl="1" indent="-330200" algn="l" rtl="0">
              <a:lnSpc>
                <a:spcPct val="100000"/>
              </a:lnSpc>
              <a:spcBef>
                <a:spcPts val="600"/>
              </a:spcBef>
              <a:spcAft>
                <a:spcPts val="0"/>
              </a:spcAft>
              <a:buSzPts val="1600"/>
              <a:buChar char="○"/>
            </a:pPr>
            <a:r>
              <a:rPr lang="en-US" b="1"/>
              <a:t>Do not wait</a:t>
            </a:r>
            <a:r>
              <a:rPr lang="en-US"/>
              <a:t> until the end of your award to draw everything down at once</a:t>
            </a:r>
            <a:endParaRPr/>
          </a:p>
          <a:p>
            <a:pPr marL="457200" lvl="0" indent="-342900" algn="l" rtl="0">
              <a:lnSpc>
                <a:spcPct val="100000"/>
              </a:lnSpc>
              <a:spcBef>
                <a:spcPts val="680"/>
              </a:spcBef>
              <a:spcAft>
                <a:spcPts val="0"/>
              </a:spcAft>
              <a:buSzPts val="1800"/>
              <a:buChar char="●"/>
            </a:pPr>
            <a:r>
              <a:rPr lang="en-US">
                <a:solidFill>
                  <a:schemeClr val="dk2"/>
                </a:solidFill>
              </a:rPr>
              <a:t>Register for Automated Standard Application for Payments (ASAP) if you aren’t already</a:t>
            </a:r>
            <a:endParaRPr/>
          </a:p>
          <a:p>
            <a:pPr marL="914400" lvl="1" indent="-330200" algn="l" rtl="0">
              <a:lnSpc>
                <a:spcPct val="100000"/>
              </a:lnSpc>
              <a:spcBef>
                <a:spcPts val="600"/>
              </a:spcBef>
              <a:spcAft>
                <a:spcPts val="0"/>
              </a:spcAft>
              <a:buSzPts val="1600"/>
              <a:buChar char="○"/>
            </a:pPr>
            <a:r>
              <a:rPr lang="en-US"/>
              <a:t>If you need to register, reach out to Artie and Mackenzie</a:t>
            </a:r>
            <a:endParaRPr/>
          </a:p>
          <a:p>
            <a:pPr marL="114300" lvl="0" indent="0" algn="l" rtl="0">
              <a:lnSpc>
                <a:spcPct val="100000"/>
              </a:lnSpc>
              <a:spcBef>
                <a:spcPts val="680"/>
              </a:spcBef>
              <a:spcAft>
                <a:spcPts val="0"/>
              </a:spcAft>
              <a:buSzPts val="1800"/>
              <a:buNone/>
            </a:pPr>
            <a:endParaRPr>
              <a:solidFill>
                <a:schemeClr val="dk2"/>
              </a:solidFill>
            </a:endParaRPr>
          </a:p>
          <a:p>
            <a:pPr marL="914400" lvl="1" indent="-228600" algn="l" rtl="0">
              <a:lnSpc>
                <a:spcPct val="100000"/>
              </a:lnSpc>
              <a:spcBef>
                <a:spcPts val="600"/>
              </a:spcBef>
              <a:spcAft>
                <a:spcPts val="200"/>
              </a:spcAft>
              <a:buSzPts val="1600"/>
              <a:buNone/>
            </a:pPr>
            <a:endParaRPr/>
          </a:p>
        </p:txBody>
      </p:sp>
      <p:sp>
        <p:nvSpPr>
          <p:cNvPr id="391" name="Google Shape;391;p73"/>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Financial Reports</a:t>
            </a:r>
            <a:endParaRPr/>
          </a:p>
        </p:txBody>
      </p:sp>
      <p:pic>
        <p:nvPicPr>
          <p:cNvPr id="392" name="Google Shape;392;p73"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393" name="Google Shape;393;p73"/>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4" name="Google Shape;394;p73"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395" name="Google Shape;395;p73"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9827" y="1533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74"/>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Financial Reports</a:t>
            </a:r>
            <a:endParaRPr/>
          </a:p>
        </p:txBody>
      </p:sp>
      <p:sp>
        <p:nvSpPr>
          <p:cNvPr id="401" name="Google Shape;401;p74"/>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74"/>
          <p:cNvSpPr txBox="1"/>
          <p:nvPr/>
        </p:nvSpPr>
        <p:spPr>
          <a:xfrm>
            <a:off x="340125" y="686597"/>
            <a:ext cx="10023075" cy="3391862"/>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ts val="480"/>
              </a:spcBef>
              <a:spcAft>
                <a:spcPts val="0"/>
              </a:spcAft>
              <a:buClr>
                <a:schemeClr val="dk2"/>
              </a:buClr>
              <a:buSzPts val="1800"/>
              <a:buFont typeface="Open Sans"/>
              <a:buNone/>
            </a:pPr>
            <a:r>
              <a:rPr lang="en-US" sz="1800" b="0" i="0" u="none" strike="noStrike" cap="none">
                <a:solidFill>
                  <a:schemeClr val="dk2"/>
                </a:solidFill>
                <a:latin typeface="Open Sans"/>
                <a:ea typeface="Open Sans"/>
                <a:cs typeface="Open Sans"/>
                <a:sym typeface="Open Sans"/>
              </a:rPr>
              <a:t>Submitting the financial reports and payment requests</a:t>
            </a:r>
            <a:endParaRPr sz="1800" b="1" i="0" u="none" strike="noStrike" cap="none">
              <a:solidFill>
                <a:schemeClr val="dk2"/>
              </a:solidFill>
              <a:latin typeface="Open Sans"/>
              <a:ea typeface="Open Sans"/>
              <a:cs typeface="Open Sans"/>
              <a:sym typeface="Open Sans"/>
            </a:endParaRPr>
          </a:p>
          <a:p>
            <a:pPr marL="914400" marR="0" lvl="1" indent="-330200" algn="l" rtl="0">
              <a:lnSpc>
                <a:spcPct val="100000"/>
              </a:lnSpc>
              <a:spcBef>
                <a:spcPts val="600"/>
              </a:spcBef>
              <a:spcAft>
                <a:spcPts val="0"/>
              </a:spcAft>
              <a:buClr>
                <a:schemeClr val="accent1"/>
              </a:buClr>
              <a:buSzPts val="1600"/>
              <a:buFont typeface="Open Sans"/>
              <a:buChar char="○"/>
            </a:pPr>
            <a:r>
              <a:rPr lang="en-US" sz="1400" b="0" i="0" u="none" strike="noStrike" cap="none">
                <a:solidFill>
                  <a:schemeClr val="accent1"/>
                </a:solidFill>
                <a:latin typeface="Open Sans"/>
                <a:ea typeface="Open Sans"/>
                <a:cs typeface="Open Sans"/>
                <a:sym typeface="Open Sans"/>
              </a:rPr>
              <a:t>Must have the Financial Status Reporter (FSR) role</a:t>
            </a:r>
            <a:endParaRPr/>
          </a:p>
          <a:p>
            <a:pPr marL="914400" marR="0" lvl="1" indent="-330200" algn="l" rtl="0">
              <a:lnSpc>
                <a:spcPct val="100000"/>
              </a:lnSpc>
              <a:spcBef>
                <a:spcPts val="600"/>
              </a:spcBef>
              <a:spcAft>
                <a:spcPts val="0"/>
              </a:spcAft>
              <a:buClr>
                <a:schemeClr val="accent1"/>
              </a:buClr>
              <a:buSzPts val="1600"/>
              <a:buFont typeface="Open Sans"/>
              <a:buChar char="○"/>
            </a:pPr>
            <a:r>
              <a:rPr lang="en-US" sz="1400" b="0" i="0" u="none" strike="noStrike" cap="none">
                <a:solidFill>
                  <a:schemeClr val="accent1"/>
                </a:solidFill>
                <a:latin typeface="Open Sans"/>
                <a:ea typeface="Open Sans"/>
                <a:cs typeface="Open Sans"/>
                <a:sym typeface="Open Sans"/>
              </a:rPr>
              <a:t>FSR role can be added to the signing official (SO), admin official (AO), and account admin (AA)</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400" b="0" i="0" u="none" strike="noStrike" cap="none">
                <a:solidFill>
                  <a:schemeClr val="accent1"/>
                </a:solidFill>
                <a:latin typeface="Open Sans"/>
                <a:ea typeface="Open Sans"/>
                <a:cs typeface="Open Sans"/>
                <a:sym typeface="Open Sans"/>
              </a:rPr>
              <a:t>More detailed instructions found in eRA 2 pdf</a:t>
            </a:r>
            <a:endParaRPr/>
          </a:p>
        </p:txBody>
      </p:sp>
      <p:pic>
        <p:nvPicPr>
          <p:cNvPr id="403" name="Google Shape;403;p74"/>
          <p:cNvPicPr preferRelativeResize="0"/>
          <p:nvPr/>
        </p:nvPicPr>
        <p:blipFill rotWithShape="1">
          <a:blip r:embed="rId5">
            <a:alphaModFix/>
          </a:blip>
          <a:srcRect/>
          <a:stretch/>
        </p:blipFill>
        <p:spPr>
          <a:xfrm>
            <a:off x="1609455" y="1996076"/>
            <a:ext cx="5940666" cy="268462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4505" y="8436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5"/>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Prescott Timeline</a:t>
            </a:r>
            <a:endParaRPr/>
          </a:p>
        </p:txBody>
      </p:sp>
      <p:pic>
        <p:nvPicPr>
          <p:cNvPr id="409" name="Google Shape;409;p75"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410" name="Google Shape;410;p75"/>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1" name="Google Shape;411;p75" descr="C:\Users\Arthur.Wong\AppData\Local\Microsoft\Windows\INetCache\Content.Word\MMHSRP Logo White Circle Border.png"/>
          <p:cNvPicPr preferRelativeResize="0"/>
          <p:nvPr/>
        </p:nvPicPr>
        <p:blipFill rotWithShape="1">
          <a:blip r:embed="rId6">
            <a:alphaModFix/>
          </a:blip>
          <a:srcRect b="24339"/>
          <a:stretch/>
        </p:blipFill>
        <p:spPr>
          <a:xfrm>
            <a:off x="3900715" y="4723073"/>
            <a:ext cx="413620" cy="420425"/>
          </a:xfrm>
          <a:prstGeom prst="rect">
            <a:avLst/>
          </a:prstGeom>
          <a:noFill/>
          <a:ln>
            <a:noFill/>
          </a:ln>
        </p:spPr>
      </p:pic>
      <p:pic>
        <p:nvPicPr>
          <p:cNvPr id="412" name="Google Shape;412;p75" descr="noaa_logo22"/>
          <p:cNvPicPr preferRelativeResize="0"/>
          <p:nvPr/>
        </p:nvPicPr>
        <p:blipFill rotWithShape="1">
          <a:blip r:embed="rId5">
            <a:alphaModFix/>
          </a:blip>
          <a:srcRect/>
          <a:stretch/>
        </p:blipFill>
        <p:spPr>
          <a:xfrm>
            <a:off x="4275208" y="4723074"/>
            <a:ext cx="587695" cy="420624"/>
          </a:xfrm>
          <a:prstGeom prst="rect">
            <a:avLst/>
          </a:prstGeom>
          <a:noFill/>
          <a:ln>
            <a:noFill/>
          </a:ln>
        </p:spPr>
      </p:pic>
      <p:grpSp>
        <p:nvGrpSpPr>
          <p:cNvPr id="413" name="Google Shape;413;p75"/>
          <p:cNvGrpSpPr/>
          <p:nvPr/>
        </p:nvGrpSpPr>
        <p:grpSpPr>
          <a:xfrm>
            <a:off x="624933" y="914682"/>
            <a:ext cx="7909798" cy="3464408"/>
            <a:chOff x="235750" y="1523"/>
            <a:chExt cx="7909798" cy="3464408"/>
          </a:xfrm>
        </p:grpSpPr>
        <p:sp>
          <p:nvSpPr>
            <p:cNvPr id="414" name="Google Shape;414;p75"/>
            <p:cNvSpPr/>
            <p:nvPr/>
          </p:nvSpPr>
          <p:spPr>
            <a:xfrm rot="5400000">
              <a:off x="5164893" y="-2319002"/>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5"/>
            <p:cNvSpPr txBox="1"/>
            <p:nvPr/>
          </p:nvSpPr>
          <p:spPr>
            <a:xfrm>
              <a:off x="2787439" y="87898"/>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August 1, 2024</a:t>
              </a:r>
              <a:endParaRPr sz="1800" b="0" i="0" u="none" strike="noStrike" cap="none">
                <a:solidFill>
                  <a:schemeClr val="accent1"/>
                </a:solidFill>
                <a:latin typeface="Open Sans"/>
                <a:ea typeface="Open Sans"/>
                <a:cs typeface="Open Sans"/>
                <a:sym typeface="Open Sans"/>
              </a:endParaRPr>
            </a:p>
          </p:txBody>
        </p:sp>
        <p:sp>
          <p:nvSpPr>
            <p:cNvPr id="416" name="Google Shape;416;p75"/>
            <p:cNvSpPr/>
            <p:nvPr/>
          </p:nvSpPr>
          <p:spPr>
            <a:xfrm>
              <a:off x="235750" y="1523"/>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5"/>
            <p:cNvSpPr txBox="1"/>
            <p:nvPr/>
          </p:nvSpPr>
          <p:spPr>
            <a:xfrm>
              <a:off x="268273" y="34046"/>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starts</a:t>
              </a:r>
              <a:endParaRPr sz="2000" b="0" i="0" u="none" strike="noStrike" cap="none">
                <a:solidFill>
                  <a:schemeClr val="lt1"/>
                </a:solidFill>
                <a:latin typeface="Open Sans"/>
                <a:ea typeface="Open Sans"/>
                <a:cs typeface="Open Sans"/>
                <a:sym typeface="Open Sans"/>
              </a:endParaRPr>
            </a:p>
          </p:txBody>
        </p:sp>
        <p:sp>
          <p:nvSpPr>
            <p:cNvPr id="418" name="Google Shape;418;p75"/>
            <p:cNvSpPr/>
            <p:nvPr/>
          </p:nvSpPr>
          <p:spPr>
            <a:xfrm rot="5400000">
              <a:off x="5164893" y="-1619458"/>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5"/>
            <p:cNvSpPr txBox="1"/>
            <p:nvPr/>
          </p:nvSpPr>
          <p:spPr>
            <a:xfrm>
              <a:off x="2787439" y="787442"/>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March 1, 2025; Covers Aug to end of Jan</a:t>
              </a:r>
              <a:endParaRPr sz="1800" b="0" i="0" u="none" strike="noStrike" cap="none">
                <a:solidFill>
                  <a:schemeClr val="accent1"/>
                </a:solidFill>
                <a:latin typeface="Open Sans"/>
                <a:ea typeface="Open Sans"/>
                <a:cs typeface="Open Sans"/>
                <a:sym typeface="Open Sans"/>
              </a:endParaRPr>
            </a:p>
          </p:txBody>
        </p:sp>
        <p:sp>
          <p:nvSpPr>
            <p:cNvPr id="420" name="Google Shape;420;p75"/>
            <p:cNvSpPr/>
            <p:nvPr/>
          </p:nvSpPr>
          <p:spPr>
            <a:xfrm>
              <a:off x="235750" y="701067"/>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5"/>
            <p:cNvSpPr txBox="1"/>
            <p:nvPr/>
          </p:nvSpPr>
          <p:spPr>
            <a:xfrm>
              <a:off x="268273" y="733590"/>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1</a:t>
              </a:r>
              <a:r>
                <a:rPr lang="en-US" sz="2000" b="0" i="0" u="none" strike="noStrike" cap="none" baseline="30000">
                  <a:solidFill>
                    <a:schemeClr val="lt1"/>
                  </a:solidFill>
                  <a:latin typeface="Open Sans"/>
                  <a:ea typeface="Open Sans"/>
                  <a:cs typeface="Open Sans"/>
                  <a:sym typeface="Open Sans"/>
                </a:rPr>
                <a:t>st</a:t>
              </a:r>
              <a:r>
                <a:rPr lang="en-US" sz="2000" b="0" i="0" u="none" strike="noStrike" cap="none">
                  <a:solidFill>
                    <a:schemeClr val="lt1"/>
                  </a:solidFill>
                  <a:latin typeface="Open Sans"/>
                  <a:ea typeface="Open Sans"/>
                  <a:cs typeface="Open Sans"/>
                  <a:sym typeface="Open Sans"/>
                </a:rPr>
                <a:t> PPR</a:t>
              </a:r>
              <a:endParaRPr sz="2000" b="0" i="0" u="none" strike="noStrike" cap="none">
                <a:solidFill>
                  <a:schemeClr val="lt1"/>
                </a:solidFill>
                <a:latin typeface="Open Sans"/>
                <a:ea typeface="Open Sans"/>
                <a:cs typeface="Open Sans"/>
                <a:sym typeface="Open Sans"/>
              </a:endParaRPr>
            </a:p>
          </p:txBody>
        </p:sp>
        <p:sp>
          <p:nvSpPr>
            <p:cNvPr id="422" name="Google Shape;422;p75"/>
            <p:cNvSpPr/>
            <p:nvPr/>
          </p:nvSpPr>
          <p:spPr>
            <a:xfrm rot="5400000">
              <a:off x="5164893" y="-919914"/>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5"/>
            <p:cNvSpPr txBox="1"/>
            <p:nvPr/>
          </p:nvSpPr>
          <p:spPr>
            <a:xfrm>
              <a:off x="2787439" y="1486986"/>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July 31, 2025</a:t>
              </a:r>
              <a:endParaRPr sz="1800" b="0" i="0" u="none" strike="noStrike" cap="none">
                <a:solidFill>
                  <a:schemeClr val="accent1"/>
                </a:solidFill>
                <a:latin typeface="Open Sans"/>
                <a:ea typeface="Open Sans"/>
                <a:cs typeface="Open Sans"/>
                <a:sym typeface="Open Sans"/>
              </a:endParaRPr>
            </a:p>
          </p:txBody>
        </p:sp>
        <p:sp>
          <p:nvSpPr>
            <p:cNvPr id="424" name="Google Shape;424;p75"/>
            <p:cNvSpPr/>
            <p:nvPr/>
          </p:nvSpPr>
          <p:spPr>
            <a:xfrm>
              <a:off x="235750" y="1400611"/>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5"/>
            <p:cNvSpPr txBox="1"/>
            <p:nvPr/>
          </p:nvSpPr>
          <p:spPr>
            <a:xfrm>
              <a:off x="268273" y="1433134"/>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ends</a:t>
              </a:r>
              <a:endParaRPr sz="2000" b="0" i="0" u="none" strike="noStrike" cap="none">
                <a:solidFill>
                  <a:schemeClr val="lt1"/>
                </a:solidFill>
                <a:latin typeface="Open Sans"/>
                <a:ea typeface="Open Sans"/>
                <a:cs typeface="Open Sans"/>
                <a:sym typeface="Open Sans"/>
              </a:endParaRPr>
            </a:p>
          </p:txBody>
        </p:sp>
        <p:sp>
          <p:nvSpPr>
            <p:cNvPr id="426" name="Google Shape;426;p75"/>
            <p:cNvSpPr/>
            <p:nvPr/>
          </p:nvSpPr>
          <p:spPr>
            <a:xfrm rot="5400000">
              <a:off x="5164893" y="-220370"/>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5"/>
            <p:cNvSpPr txBox="1"/>
            <p:nvPr/>
          </p:nvSpPr>
          <p:spPr>
            <a:xfrm>
              <a:off x="2787439" y="2186530"/>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August 30, 2025; Covers Feb to end of Jul </a:t>
              </a:r>
              <a:endParaRPr sz="1800" b="0" i="0" u="none" strike="noStrike" cap="none">
                <a:solidFill>
                  <a:schemeClr val="accent1"/>
                </a:solidFill>
                <a:latin typeface="Open Sans"/>
                <a:ea typeface="Open Sans"/>
                <a:cs typeface="Open Sans"/>
                <a:sym typeface="Open Sans"/>
              </a:endParaRPr>
            </a:p>
          </p:txBody>
        </p:sp>
        <p:sp>
          <p:nvSpPr>
            <p:cNvPr id="428" name="Google Shape;428;p75"/>
            <p:cNvSpPr/>
            <p:nvPr/>
          </p:nvSpPr>
          <p:spPr>
            <a:xfrm>
              <a:off x="235750" y="2100155"/>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5"/>
            <p:cNvSpPr txBox="1"/>
            <p:nvPr/>
          </p:nvSpPr>
          <p:spPr>
            <a:xfrm>
              <a:off x="268273" y="2132678"/>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2</a:t>
              </a:r>
              <a:r>
                <a:rPr lang="en-US" sz="2000" b="0" i="0" u="none" strike="noStrike" cap="none" baseline="30000">
                  <a:solidFill>
                    <a:schemeClr val="lt1"/>
                  </a:solidFill>
                  <a:latin typeface="Open Sans"/>
                  <a:ea typeface="Open Sans"/>
                  <a:cs typeface="Open Sans"/>
                  <a:sym typeface="Open Sans"/>
                </a:rPr>
                <a:t>nd</a:t>
              </a:r>
              <a:r>
                <a:rPr lang="en-US" sz="2000" b="0" i="0" u="none" strike="noStrike" cap="none">
                  <a:solidFill>
                    <a:schemeClr val="lt1"/>
                  </a:solidFill>
                  <a:latin typeface="Open Sans"/>
                  <a:ea typeface="Open Sans"/>
                  <a:cs typeface="Open Sans"/>
                  <a:sym typeface="Open Sans"/>
                </a:rPr>
                <a:t> PPR</a:t>
              </a:r>
              <a:endParaRPr sz="2000" b="0" i="0" u="none" strike="noStrike" cap="none">
                <a:solidFill>
                  <a:schemeClr val="lt1"/>
                </a:solidFill>
                <a:latin typeface="Open Sans"/>
                <a:ea typeface="Open Sans"/>
                <a:cs typeface="Open Sans"/>
                <a:sym typeface="Open Sans"/>
              </a:endParaRPr>
            </a:p>
          </p:txBody>
        </p:sp>
        <p:sp>
          <p:nvSpPr>
            <p:cNvPr id="430" name="Google Shape;430;p75"/>
            <p:cNvSpPr/>
            <p:nvPr/>
          </p:nvSpPr>
          <p:spPr>
            <a:xfrm rot="5400000">
              <a:off x="5164893" y="479173"/>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5"/>
            <p:cNvSpPr txBox="1"/>
            <p:nvPr/>
          </p:nvSpPr>
          <p:spPr>
            <a:xfrm>
              <a:off x="2787439" y="2886073"/>
              <a:ext cx="5328663" cy="544309"/>
            </a:xfrm>
            <a:prstGeom prst="rect">
              <a:avLst/>
            </a:prstGeom>
            <a:noFill/>
            <a:ln>
              <a:noFill/>
            </a:ln>
          </p:spPr>
          <p:txBody>
            <a:bodyPr spcFirstLastPara="1" wrap="square" lIns="0" tIns="0" rIns="0" bIns="0" anchor="ctr" anchorCtr="0">
              <a:noAutofit/>
            </a:bodyPr>
            <a:lstStyle/>
            <a:p>
              <a:pPr marL="171450" marR="0" lvl="1" indent="-171450" algn="l" rtl="0">
                <a:lnSpc>
                  <a:spcPct val="90000"/>
                </a:lnSpc>
                <a:spcBef>
                  <a:spcPts val="0"/>
                </a:spcBef>
                <a:spcAft>
                  <a:spcPts val="0"/>
                </a:spcAft>
                <a:buClr>
                  <a:srgbClr val="000000"/>
                </a:buClr>
                <a:buSzPts val="1700"/>
                <a:buFont typeface="Arial"/>
                <a:buChar char="••"/>
              </a:pPr>
              <a:r>
                <a:rPr lang="en-US" sz="1700" b="0" i="0" u="none" strike="noStrike" cap="none">
                  <a:solidFill>
                    <a:schemeClr val="accent1"/>
                  </a:solidFill>
                  <a:latin typeface="Open Sans"/>
                  <a:ea typeface="Open Sans"/>
                  <a:cs typeface="Open Sans"/>
                  <a:sym typeface="Open Sans"/>
                </a:rPr>
                <a:t>November 28, 2025; Covers the whole project period</a:t>
              </a:r>
              <a:endParaRPr sz="1700" b="0" i="0" u="none" strike="noStrike" cap="none">
                <a:solidFill>
                  <a:schemeClr val="accent1"/>
                </a:solidFill>
                <a:latin typeface="Open Sans"/>
                <a:ea typeface="Open Sans"/>
                <a:cs typeface="Open Sans"/>
                <a:sym typeface="Open Sans"/>
              </a:endParaRPr>
            </a:p>
          </p:txBody>
        </p:sp>
        <p:sp>
          <p:nvSpPr>
            <p:cNvPr id="432" name="Google Shape;432;p75"/>
            <p:cNvSpPr/>
            <p:nvPr/>
          </p:nvSpPr>
          <p:spPr>
            <a:xfrm>
              <a:off x="235750" y="2799699"/>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5"/>
            <p:cNvSpPr txBox="1"/>
            <p:nvPr/>
          </p:nvSpPr>
          <p:spPr>
            <a:xfrm>
              <a:off x="268273" y="2832222"/>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Final PPR</a:t>
              </a:r>
              <a:endParaRPr sz="2000" b="0" i="0" u="none" strike="noStrike" cap="none">
                <a:solidFill>
                  <a:schemeClr val="lt1"/>
                </a:solidFill>
                <a:latin typeface="Open Sans"/>
                <a:ea typeface="Open Sans"/>
                <a:cs typeface="Open Sans"/>
                <a:sym typeface="Open Sans"/>
              </a:endParaRPr>
            </a:p>
          </p:txBody>
        </p:sp>
      </p:grpSp>
      <p:sp>
        <p:nvSpPr>
          <p:cNvPr id="434" name="Google Shape;434;p75"/>
          <p:cNvSpPr/>
          <p:nvPr/>
        </p:nvSpPr>
        <p:spPr>
          <a:xfrm>
            <a:off x="561975" y="3681590"/>
            <a:ext cx="2686050" cy="71437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8681" y="1810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978"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6"/>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Grants Closeout</a:t>
            </a:r>
            <a:endParaRPr/>
          </a:p>
        </p:txBody>
      </p:sp>
      <p:sp>
        <p:nvSpPr>
          <p:cNvPr id="440" name="Google Shape;440;p76"/>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1" name="Google Shape;441;p76"/>
          <p:cNvPicPr preferRelativeResize="0"/>
          <p:nvPr/>
        </p:nvPicPr>
        <p:blipFill rotWithShape="1">
          <a:blip r:embed="rId5">
            <a:alphaModFix/>
          </a:blip>
          <a:srcRect/>
          <a:stretch/>
        </p:blipFill>
        <p:spPr>
          <a:xfrm>
            <a:off x="5958551" y="289543"/>
            <a:ext cx="3030740" cy="4317869"/>
          </a:xfrm>
          <a:prstGeom prst="rect">
            <a:avLst/>
          </a:prstGeom>
          <a:noFill/>
          <a:ln>
            <a:noFill/>
          </a:ln>
        </p:spPr>
      </p:pic>
      <p:sp>
        <p:nvSpPr>
          <p:cNvPr id="442" name="Google Shape;442;p76"/>
          <p:cNvSpPr txBox="1"/>
          <p:nvPr/>
        </p:nvSpPr>
        <p:spPr>
          <a:xfrm>
            <a:off x="491903" y="981146"/>
            <a:ext cx="5682703" cy="3391862"/>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ts val="480"/>
              </a:spcBef>
              <a:spcAft>
                <a:spcPts val="0"/>
              </a:spcAft>
              <a:buClr>
                <a:schemeClr val="dk2"/>
              </a:buClr>
              <a:buSzPts val="1800"/>
              <a:buFont typeface="Open Sans"/>
              <a:buNone/>
            </a:pPr>
            <a:r>
              <a:rPr lang="en-US" sz="1800" b="0" i="0" u="none" strike="noStrike" cap="none">
                <a:solidFill>
                  <a:schemeClr val="dk2"/>
                </a:solidFill>
                <a:latin typeface="Open Sans"/>
                <a:ea typeface="Open Sans"/>
                <a:cs typeface="Open Sans"/>
                <a:sym typeface="Open Sans"/>
              </a:rPr>
              <a:t>Log in and select the </a:t>
            </a:r>
            <a:r>
              <a:rPr lang="en-US" sz="1800" b="1" i="0" u="none" strike="noStrike" cap="none">
                <a:solidFill>
                  <a:schemeClr val="dk2"/>
                </a:solidFill>
                <a:latin typeface="Open Sans"/>
                <a:ea typeface="Open Sans"/>
                <a:cs typeface="Open Sans"/>
                <a:sym typeface="Open Sans"/>
              </a:rPr>
              <a:t>Status Module</a:t>
            </a:r>
            <a:endParaRPr/>
          </a:p>
          <a:p>
            <a:pPr marL="914400" marR="0" lvl="1" indent="-33020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SO and PI have different views after logging in</a:t>
            </a:r>
            <a:endParaRPr/>
          </a:p>
          <a:p>
            <a:pPr marL="914400" marR="0" lvl="1" indent="-33020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SO can access Final progress report, only role that can submit</a:t>
            </a:r>
            <a:endParaRPr/>
          </a:p>
          <a:p>
            <a:pPr marL="914400" marR="0" lvl="1" indent="-33020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PI completes the Final progress report</a:t>
            </a:r>
            <a:endParaRPr/>
          </a:p>
          <a:p>
            <a:pPr marL="914400" marR="0" lvl="1" indent="-33020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FSR completes and submits Financial reports</a:t>
            </a:r>
            <a:endParaRPr/>
          </a:p>
          <a:p>
            <a:pPr marL="1371600" marR="0" lvl="2" indent="-330200" algn="l" rtl="0">
              <a:lnSpc>
                <a:spcPct val="100000"/>
              </a:lnSpc>
              <a:spcBef>
                <a:spcPts val="560"/>
              </a:spcBef>
              <a:spcAft>
                <a:spcPts val="200"/>
              </a:spcAft>
              <a:buClr>
                <a:srgbClr val="538CD5"/>
              </a:buClr>
              <a:buSzPts val="1600"/>
              <a:buFont typeface="Open Sans"/>
              <a:buChar char="■"/>
            </a:pPr>
            <a:r>
              <a:rPr lang="en-US" sz="1400" b="0" i="0" u="none" strike="noStrike" cap="none">
                <a:solidFill>
                  <a:srgbClr val="538CD5"/>
                </a:solidFill>
                <a:latin typeface="Open Sans"/>
                <a:ea typeface="Open Sans"/>
                <a:cs typeface="Open Sans"/>
                <a:sym typeface="Open Sans"/>
              </a:rPr>
              <a:t>SO, AO, and AA may have this role added</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1541"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7"/>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Grants Closeout</a:t>
            </a:r>
            <a:endParaRPr/>
          </a:p>
        </p:txBody>
      </p:sp>
      <p:sp>
        <p:nvSpPr>
          <p:cNvPr id="448" name="Google Shape;448;p77"/>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9" name="Google Shape;449;p77"/>
          <p:cNvSpPr txBox="1"/>
          <p:nvPr/>
        </p:nvSpPr>
        <p:spPr>
          <a:xfrm>
            <a:off x="63790" y="1019129"/>
            <a:ext cx="4155860"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2400" b="0" i="0" u="none" strike="noStrike" cap="none">
                <a:solidFill>
                  <a:schemeClr val="dk2"/>
                </a:solidFill>
                <a:latin typeface="Open Sans"/>
                <a:ea typeface="Open Sans"/>
                <a:cs typeface="Open Sans"/>
                <a:sym typeface="Open Sans"/>
              </a:rPr>
              <a:t>SO View</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Select </a:t>
            </a:r>
            <a:r>
              <a:rPr lang="en-US" sz="1600" b="1" i="0" u="none" strike="noStrike" cap="none">
                <a:solidFill>
                  <a:schemeClr val="accent1"/>
                </a:solidFill>
                <a:latin typeface="Open Sans"/>
                <a:ea typeface="Open Sans"/>
                <a:cs typeface="Open Sans"/>
                <a:sym typeface="Open Sans"/>
              </a:rPr>
              <a:t>Closeout</a:t>
            </a:r>
            <a:r>
              <a:rPr lang="en-US" sz="1600" b="0" i="0" u="none" strike="noStrike" cap="none">
                <a:solidFill>
                  <a:schemeClr val="accent1"/>
                </a:solidFill>
                <a:latin typeface="Open Sans"/>
                <a:ea typeface="Open Sans"/>
                <a:cs typeface="Open Sans"/>
                <a:sym typeface="Open Sans"/>
              </a:rPr>
              <a:t> as Search Type</a:t>
            </a:r>
            <a:endParaRPr/>
          </a:p>
        </p:txBody>
      </p:sp>
      <p:pic>
        <p:nvPicPr>
          <p:cNvPr id="450" name="Google Shape;450;p77"/>
          <p:cNvPicPr preferRelativeResize="0"/>
          <p:nvPr/>
        </p:nvPicPr>
        <p:blipFill rotWithShape="1">
          <a:blip r:embed="rId5">
            <a:alphaModFix/>
          </a:blip>
          <a:srcRect r="40579"/>
          <a:stretch/>
        </p:blipFill>
        <p:spPr>
          <a:xfrm>
            <a:off x="4125325" y="822943"/>
            <a:ext cx="4742449" cy="3867196"/>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6990" y="1066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8"/>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Grants Closeout</a:t>
            </a:r>
            <a:endParaRPr/>
          </a:p>
        </p:txBody>
      </p:sp>
      <p:sp>
        <p:nvSpPr>
          <p:cNvPr id="456" name="Google Shape;456;p78"/>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7" name="Google Shape;457;p78"/>
          <p:cNvSpPr txBox="1"/>
          <p:nvPr/>
        </p:nvSpPr>
        <p:spPr>
          <a:xfrm>
            <a:off x="63790" y="1019129"/>
            <a:ext cx="7899110"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0"/>
              </a:spcBef>
              <a:spcAft>
                <a:spcPts val="0"/>
              </a:spcAft>
              <a:buClr>
                <a:srgbClr val="000000"/>
              </a:buClr>
              <a:buSzPts val="2400"/>
              <a:buFont typeface="Open Sans"/>
              <a:buNone/>
            </a:pPr>
            <a:r>
              <a:rPr lang="en-US" sz="2400" b="0" i="0" u="none" strike="noStrike" cap="none">
                <a:solidFill>
                  <a:srgbClr val="1F497D"/>
                </a:solidFill>
                <a:latin typeface="Arial"/>
                <a:ea typeface="Arial"/>
                <a:cs typeface="Arial"/>
                <a:sym typeface="Arial"/>
              </a:rPr>
              <a:t>SO View</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Find the award, click the 3 dots, then select </a:t>
            </a:r>
            <a:r>
              <a:rPr lang="en-US" sz="1600" b="1" i="0" u="none" strike="noStrike" cap="none">
                <a:solidFill>
                  <a:schemeClr val="accent1"/>
                </a:solidFill>
                <a:latin typeface="Open Sans"/>
                <a:ea typeface="Open Sans"/>
                <a:cs typeface="Open Sans"/>
                <a:sym typeface="Open Sans"/>
              </a:rPr>
              <a:t>Requires Closeout</a:t>
            </a:r>
            <a:endParaRPr/>
          </a:p>
        </p:txBody>
      </p:sp>
      <p:pic>
        <p:nvPicPr>
          <p:cNvPr id="458" name="Google Shape;458;p78"/>
          <p:cNvPicPr preferRelativeResize="0"/>
          <p:nvPr/>
        </p:nvPicPr>
        <p:blipFill rotWithShape="1">
          <a:blip r:embed="rId5">
            <a:alphaModFix/>
          </a:blip>
          <a:srcRect/>
          <a:stretch/>
        </p:blipFill>
        <p:spPr>
          <a:xfrm>
            <a:off x="516224" y="1990694"/>
            <a:ext cx="8495383" cy="1476406"/>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2007" y="14584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9"/>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Grants Closeout</a:t>
            </a:r>
            <a:endParaRPr/>
          </a:p>
        </p:txBody>
      </p:sp>
      <p:sp>
        <p:nvSpPr>
          <p:cNvPr id="464" name="Google Shape;464;p79"/>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5" name="Google Shape;465;p79"/>
          <p:cNvSpPr txBox="1"/>
          <p:nvPr/>
        </p:nvSpPr>
        <p:spPr>
          <a:xfrm>
            <a:off x="105106" y="752429"/>
            <a:ext cx="7899110"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0"/>
              </a:spcBef>
              <a:spcAft>
                <a:spcPts val="0"/>
              </a:spcAft>
              <a:buClr>
                <a:srgbClr val="000000"/>
              </a:buClr>
              <a:buSzPts val="2400"/>
              <a:buFont typeface="Open Sans"/>
              <a:buNone/>
            </a:pPr>
            <a:r>
              <a:rPr lang="en-US" sz="2400" b="0" i="0" u="none" strike="noStrike" cap="none">
                <a:solidFill>
                  <a:srgbClr val="1F497D"/>
                </a:solidFill>
                <a:latin typeface="Arial"/>
                <a:ea typeface="Arial"/>
                <a:cs typeface="Arial"/>
                <a:sym typeface="Arial"/>
              </a:rPr>
              <a:t>SO View</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Shows the list of Closeout items required</a:t>
            </a:r>
            <a:endParaRPr sz="1600" b="1" i="0" u="none" strike="noStrike" cap="none">
              <a:solidFill>
                <a:schemeClr val="accent1"/>
              </a:solidFill>
              <a:latin typeface="Open Sans"/>
              <a:ea typeface="Open Sans"/>
              <a:cs typeface="Open Sans"/>
              <a:sym typeface="Open Sans"/>
            </a:endParaRPr>
          </a:p>
        </p:txBody>
      </p:sp>
      <p:pic>
        <p:nvPicPr>
          <p:cNvPr id="466" name="Google Shape;466;p79"/>
          <p:cNvPicPr preferRelativeResize="0"/>
          <p:nvPr/>
        </p:nvPicPr>
        <p:blipFill rotWithShape="1">
          <a:blip r:embed="rId5">
            <a:alphaModFix/>
          </a:blip>
          <a:srcRect/>
          <a:stretch/>
        </p:blipFill>
        <p:spPr>
          <a:xfrm>
            <a:off x="993456" y="1575372"/>
            <a:ext cx="7416540" cy="304320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466"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4"/>
          <p:cNvSpPr txBox="1">
            <a:spLocks noGrp="1"/>
          </p:cNvSpPr>
          <p:nvPr>
            <p:ph type="body" idx="1"/>
          </p:nvPr>
        </p:nvSpPr>
        <p:spPr>
          <a:xfrm>
            <a:off x="635400" y="990163"/>
            <a:ext cx="7513517" cy="3604487"/>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Clr>
                <a:schemeClr val="dk2"/>
              </a:buClr>
              <a:buSzPts val="1800"/>
              <a:buChar char="●"/>
            </a:pPr>
            <a:r>
              <a:rPr lang="en-US" dirty="0"/>
              <a:t>New system used by NOAA to manage the life-cycle of an award</a:t>
            </a:r>
            <a:endParaRPr dirty="0"/>
          </a:p>
          <a:p>
            <a:pPr marL="457200" lvl="0" indent="-342900" algn="l" rtl="0">
              <a:lnSpc>
                <a:spcPct val="100000"/>
              </a:lnSpc>
              <a:spcBef>
                <a:spcPts val="480"/>
              </a:spcBef>
              <a:spcAft>
                <a:spcPts val="0"/>
              </a:spcAft>
              <a:buClr>
                <a:schemeClr val="dk2"/>
              </a:buClr>
              <a:buSzPts val="1800"/>
              <a:buChar char="●"/>
            </a:pPr>
            <a:r>
              <a:rPr lang="en-US" dirty="0"/>
              <a:t>Formal actions should be conducted in </a:t>
            </a:r>
            <a:r>
              <a:rPr lang="en-US" dirty="0" err="1"/>
              <a:t>eRA</a:t>
            </a:r>
            <a:r>
              <a:rPr lang="en-US" dirty="0"/>
              <a:t>…</a:t>
            </a:r>
            <a:endParaRPr dirty="0"/>
          </a:p>
          <a:p>
            <a:pPr marL="914400" lvl="1" indent="-330200" algn="l" rtl="0">
              <a:lnSpc>
                <a:spcPct val="100000"/>
              </a:lnSpc>
              <a:spcBef>
                <a:spcPts val="400"/>
              </a:spcBef>
              <a:spcAft>
                <a:spcPts val="0"/>
              </a:spcAft>
              <a:buSzPts val="1600"/>
              <a:buChar char="○"/>
            </a:pPr>
            <a:r>
              <a:rPr lang="en-US" dirty="0"/>
              <a:t>Progress reports, revision requests, award closeout, etc.</a:t>
            </a:r>
            <a:endParaRPr dirty="0"/>
          </a:p>
        </p:txBody>
      </p:sp>
      <p:sp>
        <p:nvSpPr>
          <p:cNvPr id="110" name="Google Shape;110;p44"/>
          <p:cNvSpPr txBox="1">
            <a:spLocks noGrp="1"/>
          </p:cNvSpPr>
          <p:nvPr>
            <p:ph type="title"/>
          </p:nvPr>
        </p:nvSpPr>
        <p:spPr>
          <a:xfrm>
            <a:off x="635400" y="380563"/>
            <a:ext cx="7280435"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sz="2400"/>
              <a:t>electronic Research Administration (eRA)</a:t>
            </a:r>
            <a:endParaRPr sz="2400"/>
          </a:p>
        </p:txBody>
      </p:sp>
      <p:sp>
        <p:nvSpPr>
          <p:cNvPr id="111" name="Google Shape;111;p44"/>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2" name="Google Shape;112;p44"/>
          <p:cNvPicPr preferRelativeResize="0"/>
          <p:nvPr/>
        </p:nvPicPr>
        <p:blipFill rotWithShape="1">
          <a:blip r:embed="rId5">
            <a:alphaModFix/>
          </a:blip>
          <a:srcRect/>
          <a:stretch/>
        </p:blipFill>
        <p:spPr>
          <a:xfrm>
            <a:off x="3193143" y="2402113"/>
            <a:ext cx="2260960" cy="2134019"/>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1980" y="75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9397"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0"/>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Grants Closeout</a:t>
            </a:r>
            <a:endParaRPr/>
          </a:p>
        </p:txBody>
      </p:sp>
      <p:sp>
        <p:nvSpPr>
          <p:cNvPr id="472" name="Google Shape;472;p80"/>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80"/>
          <p:cNvSpPr txBox="1"/>
          <p:nvPr/>
        </p:nvSpPr>
        <p:spPr>
          <a:xfrm>
            <a:off x="63790" y="822943"/>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2400" b="0" i="0" u="none" strike="noStrike" cap="none">
                <a:solidFill>
                  <a:schemeClr val="dk2"/>
                </a:solidFill>
                <a:latin typeface="Open Sans"/>
                <a:ea typeface="Open Sans"/>
                <a:cs typeface="Open Sans"/>
                <a:sym typeface="Open Sans"/>
              </a:rPr>
              <a:t>PI View</a:t>
            </a:r>
            <a:endParaRPr/>
          </a:p>
          <a:p>
            <a:pPr marL="857250" marR="0" lvl="1" indent="-28575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Select </a:t>
            </a:r>
            <a:r>
              <a:rPr lang="en-US" sz="1600" b="1" i="0" u="none" strike="noStrike" cap="none">
                <a:solidFill>
                  <a:schemeClr val="accent1"/>
                </a:solidFill>
                <a:latin typeface="Open Sans"/>
                <a:ea typeface="Open Sans"/>
                <a:cs typeface="Open Sans"/>
                <a:sym typeface="Open Sans"/>
              </a:rPr>
              <a:t>List of Applications/Awards</a:t>
            </a:r>
            <a:endParaRPr sz="1600" b="1" i="0" u="none" strike="noStrike" cap="none">
              <a:solidFill>
                <a:schemeClr val="accent1"/>
              </a:solidFill>
              <a:latin typeface="Open Sans"/>
              <a:ea typeface="Open Sans"/>
              <a:cs typeface="Open Sans"/>
              <a:sym typeface="Open Sans"/>
            </a:endParaRPr>
          </a:p>
          <a:p>
            <a:pPr marL="571500" marR="0" lvl="1" indent="0" algn="l" rtl="0">
              <a:lnSpc>
                <a:spcPct val="100000"/>
              </a:lnSpc>
              <a:spcBef>
                <a:spcPts val="6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474" name="Google Shape;474;p80"/>
          <p:cNvPicPr preferRelativeResize="0"/>
          <p:nvPr/>
        </p:nvPicPr>
        <p:blipFill rotWithShape="1">
          <a:blip r:embed="rId5">
            <a:alphaModFix/>
          </a:blip>
          <a:srcRect/>
          <a:stretch/>
        </p:blipFill>
        <p:spPr>
          <a:xfrm>
            <a:off x="780944" y="1732986"/>
            <a:ext cx="7753455" cy="2956707"/>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8119"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1"/>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Grants Closeout</a:t>
            </a:r>
            <a:endParaRPr/>
          </a:p>
        </p:txBody>
      </p:sp>
      <p:sp>
        <p:nvSpPr>
          <p:cNvPr id="480" name="Google Shape;480;p81"/>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1" name="Google Shape;481;p81"/>
          <p:cNvSpPr txBox="1"/>
          <p:nvPr/>
        </p:nvSpPr>
        <p:spPr>
          <a:xfrm>
            <a:off x="142660" y="672802"/>
            <a:ext cx="8953929"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400"/>
              </a:spcBef>
              <a:spcAft>
                <a:spcPts val="0"/>
              </a:spcAft>
              <a:buClr>
                <a:schemeClr val="accent1"/>
              </a:buClr>
              <a:buSzPts val="1600"/>
              <a:buFont typeface="Open Sans"/>
              <a:buNone/>
            </a:pPr>
            <a:r>
              <a:rPr lang="en-US" sz="2400" b="0" i="0" u="none" strike="noStrike" cap="none">
                <a:solidFill>
                  <a:schemeClr val="dk2"/>
                </a:solidFill>
                <a:latin typeface="Open Sans"/>
                <a:ea typeface="Open Sans"/>
                <a:cs typeface="Open Sans"/>
                <a:sym typeface="Open Sans"/>
              </a:rPr>
              <a:t>PI View</a:t>
            </a:r>
            <a:endParaRPr/>
          </a:p>
          <a:p>
            <a:pPr marL="857250" marR="0" lvl="1" indent="-28575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Select the </a:t>
            </a:r>
            <a:r>
              <a:rPr lang="en-US" sz="1600" b="1" i="0" u="none" strike="noStrike" cap="none">
                <a:solidFill>
                  <a:schemeClr val="accent1"/>
                </a:solidFill>
                <a:latin typeface="Open Sans"/>
                <a:ea typeface="Open Sans"/>
                <a:cs typeface="Open Sans"/>
                <a:sym typeface="Open Sans"/>
              </a:rPr>
              <a:t>+ button </a:t>
            </a:r>
            <a:r>
              <a:rPr lang="en-US" sz="1600" b="0" i="0" u="none" strike="noStrike" cap="none">
                <a:solidFill>
                  <a:schemeClr val="accent1"/>
                </a:solidFill>
                <a:latin typeface="Open Sans"/>
                <a:ea typeface="Open Sans"/>
                <a:cs typeface="Open Sans"/>
                <a:sym typeface="Open Sans"/>
              </a:rPr>
              <a:t>to expand the award</a:t>
            </a:r>
            <a:endParaRPr/>
          </a:p>
          <a:p>
            <a:pPr marL="857250" marR="0" lvl="1" indent="-285750" algn="l" rtl="0">
              <a:lnSpc>
                <a:spcPct val="100000"/>
              </a:lnSpc>
              <a:spcBef>
                <a:spcPts val="600"/>
              </a:spcBef>
              <a:spcAft>
                <a:spcPts val="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From Available Actions, select </a:t>
            </a:r>
            <a:r>
              <a:rPr lang="en-US" sz="1600" b="1" i="0" u="none" strike="noStrike" cap="none">
                <a:solidFill>
                  <a:schemeClr val="accent1"/>
                </a:solidFill>
                <a:latin typeface="Open Sans"/>
                <a:ea typeface="Open Sans"/>
                <a:cs typeface="Open Sans"/>
                <a:sym typeface="Open Sans"/>
              </a:rPr>
              <a:t>Requires Closeout</a:t>
            </a:r>
            <a:endParaRPr sz="1600" b="1" i="0" u="none" strike="noStrike" cap="none">
              <a:solidFill>
                <a:schemeClr val="accent1"/>
              </a:solidFill>
              <a:latin typeface="Open Sans"/>
              <a:ea typeface="Open Sans"/>
              <a:cs typeface="Open Sans"/>
              <a:sym typeface="Open Sans"/>
            </a:endParaRPr>
          </a:p>
          <a:p>
            <a:pPr marL="571500" marR="0" lvl="1" indent="0" algn="l" rtl="0">
              <a:lnSpc>
                <a:spcPct val="100000"/>
              </a:lnSpc>
              <a:spcBef>
                <a:spcPts val="600"/>
              </a:spcBef>
              <a:spcAft>
                <a:spcPts val="200"/>
              </a:spcAft>
              <a:buClr>
                <a:schemeClr val="accent1"/>
              </a:buClr>
              <a:buSzPts val="1600"/>
              <a:buFont typeface="Open Sans"/>
              <a:buNone/>
            </a:pPr>
            <a:endParaRPr sz="1600" b="0" i="0" u="none" strike="noStrike" cap="none">
              <a:solidFill>
                <a:schemeClr val="dk2"/>
              </a:solidFill>
              <a:latin typeface="Open Sans"/>
              <a:ea typeface="Open Sans"/>
              <a:cs typeface="Open Sans"/>
              <a:sym typeface="Open Sans"/>
            </a:endParaRPr>
          </a:p>
        </p:txBody>
      </p:sp>
      <p:pic>
        <p:nvPicPr>
          <p:cNvPr id="482" name="Google Shape;482;p81"/>
          <p:cNvPicPr preferRelativeResize="0"/>
          <p:nvPr/>
        </p:nvPicPr>
        <p:blipFill rotWithShape="1">
          <a:blip r:embed="rId5">
            <a:alphaModFix/>
          </a:blip>
          <a:srcRect t="47720"/>
          <a:stretch/>
        </p:blipFill>
        <p:spPr>
          <a:xfrm>
            <a:off x="635400" y="1932369"/>
            <a:ext cx="8269900" cy="1122052"/>
          </a:xfrm>
          <a:prstGeom prst="rect">
            <a:avLst/>
          </a:prstGeom>
          <a:noFill/>
          <a:ln>
            <a:noFill/>
          </a:ln>
        </p:spPr>
      </p:pic>
      <p:pic>
        <p:nvPicPr>
          <p:cNvPr id="483" name="Google Shape;483;p81"/>
          <p:cNvPicPr preferRelativeResize="0"/>
          <p:nvPr/>
        </p:nvPicPr>
        <p:blipFill rotWithShape="1">
          <a:blip r:embed="rId6">
            <a:alphaModFix/>
          </a:blip>
          <a:srcRect t="39431" b="22359"/>
          <a:stretch/>
        </p:blipFill>
        <p:spPr>
          <a:xfrm>
            <a:off x="601460" y="3434266"/>
            <a:ext cx="8495129" cy="1089857"/>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8960" y="6320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2"/>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Grants Closeout</a:t>
            </a:r>
            <a:endParaRPr/>
          </a:p>
        </p:txBody>
      </p:sp>
      <p:sp>
        <p:nvSpPr>
          <p:cNvPr id="489" name="Google Shape;489;p82"/>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p82"/>
          <p:cNvSpPr txBox="1"/>
          <p:nvPr/>
        </p:nvSpPr>
        <p:spPr>
          <a:xfrm>
            <a:off x="105106" y="752429"/>
            <a:ext cx="7899110" cy="3391862"/>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0"/>
              </a:spcBef>
              <a:spcAft>
                <a:spcPts val="0"/>
              </a:spcAft>
              <a:buClr>
                <a:srgbClr val="000000"/>
              </a:buClr>
              <a:buSzPts val="2400"/>
              <a:buFont typeface="Open Sans"/>
              <a:buNone/>
            </a:pPr>
            <a:r>
              <a:rPr lang="en-US" sz="2400" b="0" i="0" u="none" strike="noStrike" cap="none">
                <a:solidFill>
                  <a:srgbClr val="1F497D"/>
                </a:solidFill>
                <a:latin typeface="Arial"/>
                <a:ea typeface="Arial"/>
                <a:cs typeface="Arial"/>
                <a:sym typeface="Arial"/>
              </a:rPr>
              <a:t>PI View</a:t>
            </a:r>
            <a:endParaRPr/>
          </a:p>
          <a:p>
            <a:pPr marL="914400" marR="0" lvl="1" indent="-330200" algn="l" rtl="0">
              <a:lnSpc>
                <a:spcPct val="100000"/>
              </a:lnSpc>
              <a:spcBef>
                <a:spcPts val="600"/>
              </a:spcBef>
              <a:spcAft>
                <a:spcPts val="200"/>
              </a:spcAft>
              <a:buClr>
                <a:schemeClr val="accent1"/>
              </a:buClr>
              <a:buSzPts val="1600"/>
              <a:buFont typeface="Open Sans"/>
              <a:buChar char="○"/>
            </a:pPr>
            <a:r>
              <a:rPr lang="en-US" sz="1600" b="0" i="0" u="none" strike="noStrike" cap="none">
                <a:solidFill>
                  <a:schemeClr val="accent1"/>
                </a:solidFill>
                <a:latin typeface="Open Sans"/>
                <a:ea typeface="Open Sans"/>
                <a:cs typeface="Open Sans"/>
                <a:sym typeface="Open Sans"/>
              </a:rPr>
              <a:t>Shows access to the Final progress report</a:t>
            </a:r>
            <a:endParaRPr sz="1600" b="1" i="0" u="none" strike="noStrike" cap="none">
              <a:solidFill>
                <a:schemeClr val="accent1"/>
              </a:solidFill>
              <a:latin typeface="Open Sans"/>
              <a:ea typeface="Open Sans"/>
              <a:cs typeface="Open Sans"/>
              <a:sym typeface="Open Sans"/>
            </a:endParaRPr>
          </a:p>
        </p:txBody>
      </p:sp>
      <p:pic>
        <p:nvPicPr>
          <p:cNvPr id="491" name="Google Shape;491;p82"/>
          <p:cNvPicPr preferRelativeResize="0"/>
          <p:nvPr/>
        </p:nvPicPr>
        <p:blipFill rotWithShape="1">
          <a:blip r:embed="rId5">
            <a:alphaModFix/>
          </a:blip>
          <a:srcRect/>
          <a:stretch/>
        </p:blipFill>
        <p:spPr>
          <a:xfrm>
            <a:off x="854138" y="1741874"/>
            <a:ext cx="7924102" cy="2907928"/>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8960" y="1428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3"/>
          <p:cNvSpPr txBox="1">
            <a:spLocks noGrp="1"/>
          </p:cNvSpPr>
          <p:nvPr>
            <p:ph type="body" idx="1"/>
          </p:nvPr>
        </p:nvSpPr>
        <p:spPr>
          <a:xfrm>
            <a:off x="635400" y="1036285"/>
            <a:ext cx="8051400"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a:solidFill>
                  <a:schemeClr val="dk2"/>
                </a:solidFill>
              </a:rPr>
              <a:t>Due 120 days after grant expiration</a:t>
            </a:r>
            <a:endParaRPr/>
          </a:p>
          <a:p>
            <a:pPr marL="457200" lvl="0" indent="-342900" algn="l" rtl="0">
              <a:lnSpc>
                <a:spcPct val="100000"/>
              </a:lnSpc>
              <a:spcBef>
                <a:spcPts val="680"/>
              </a:spcBef>
              <a:spcAft>
                <a:spcPts val="0"/>
              </a:spcAft>
              <a:buSzPts val="1800"/>
              <a:buChar char="●"/>
            </a:pPr>
            <a:r>
              <a:rPr lang="en-US">
                <a:solidFill>
                  <a:schemeClr val="dk2"/>
                </a:solidFill>
              </a:rPr>
              <a:t>Similar to semi-annual reports </a:t>
            </a:r>
            <a:r>
              <a:rPr lang="en-US" b="1">
                <a:solidFill>
                  <a:schemeClr val="dk2"/>
                </a:solidFill>
              </a:rPr>
              <a:t>except</a:t>
            </a:r>
            <a:r>
              <a:rPr lang="en-US">
                <a:solidFill>
                  <a:schemeClr val="dk2"/>
                </a:solidFill>
              </a:rPr>
              <a:t>: </a:t>
            </a:r>
            <a:endParaRPr/>
          </a:p>
          <a:p>
            <a:pPr marL="914400" lvl="1" indent="-330200" algn="l" rtl="0">
              <a:lnSpc>
                <a:spcPct val="100000"/>
              </a:lnSpc>
              <a:spcBef>
                <a:spcPts val="600"/>
              </a:spcBef>
              <a:spcAft>
                <a:spcPts val="0"/>
              </a:spcAft>
              <a:buSzPts val="1600"/>
              <a:buChar char="○"/>
            </a:pPr>
            <a:r>
              <a:rPr lang="en-US"/>
              <a:t>Summarizes accomplishments during the whole grant period</a:t>
            </a:r>
            <a:endParaRPr/>
          </a:p>
          <a:p>
            <a:pPr marL="914400" lvl="1" indent="-330200" algn="l" rtl="0">
              <a:lnSpc>
                <a:spcPct val="100000"/>
              </a:lnSpc>
              <a:spcBef>
                <a:spcPts val="600"/>
              </a:spcBef>
              <a:spcAft>
                <a:spcPts val="0"/>
              </a:spcAft>
              <a:buSzPts val="1600"/>
              <a:buChar char="○"/>
            </a:pPr>
            <a:r>
              <a:rPr lang="en-US"/>
              <a:t>Lists all biological samples collected</a:t>
            </a:r>
            <a:endParaRPr/>
          </a:p>
          <a:p>
            <a:pPr marL="914400" lvl="1" indent="-330200" algn="l" rtl="0">
              <a:lnSpc>
                <a:spcPct val="100000"/>
              </a:lnSpc>
              <a:spcBef>
                <a:spcPts val="600"/>
              </a:spcBef>
              <a:spcAft>
                <a:spcPts val="0"/>
              </a:spcAft>
              <a:buSzPts val="1600"/>
              <a:buChar char="○"/>
            </a:pPr>
            <a:r>
              <a:rPr lang="en-US"/>
              <a:t>Explains how the project results have been or will be disseminated</a:t>
            </a:r>
            <a:endParaRPr/>
          </a:p>
          <a:p>
            <a:pPr marL="914400" lvl="1" indent="-330200" algn="l" rtl="0">
              <a:lnSpc>
                <a:spcPct val="100000"/>
              </a:lnSpc>
              <a:spcBef>
                <a:spcPts val="600"/>
              </a:spcBef>
              <a:spcAft>
                <a:spcPts val="0"/>
              </a:spcAft>
              <a:buSzPts val="1600"/>
              <a:buChar char="○"/>
            </a:pPr>
            <a:r>
              <a:rPr lang="en-US"/>
              <a:t>Includes budget outlining expenditures</a:t>
            </a:r>
            <a:endParaRPr/>
          </a:p>
          <a:p>
            <a:pPr marL="1371600" lvl="2" indent="-330200" algn="l" rtl="0">
              <a:lnSpc>
                <a:spcPct val="100000"/>
              </a:lnSpc>
              <a:spcBef>
                <a:spcPts val="560"/>
              </a:spcBef>
              <a:spcAft>
                <a:spcPts val="200"/>
              </a:spcAft>
              <a:buSzPts val="1600"/>
              <a:buFont typeface="Courier New"/>
              <a:buChar char="o"/>
            </a:pPr>
            <a:r>
              <a:rPr lang="en-US">
                <a:solidFill>
                  <a:schemeClr val="accent1"/>
                </a:solidFill>
              </a:rPr>
              <a:t>Compare projected vs. actual</a:t>
            </a:r>
            <a:endParaRPr/>
          </a:p>
        </p:txBody>
      </p:sp>
      <p:sp>
        <p:nvSpPr>
          <p:cNvPr id="497" name="Google Shape;497;p83"/>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Final Progress Reports</a:t>
            </a:r>
            <a:endParaRPr/>
          </a:p>
        </p:txBody>
      </p:sp>
      <p:pic>
        <p:nvPicPr>
          <p:cNvPr id="498" name="Google Shape;498;p83"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499" name="Google Shape;499;p83"/>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00" name="Google Shape;500;p83"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501" name="Google Shape;501;p83"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502" name="Google Shape;502;p83"/>
          <p:cNvPicPr preferRelativeResize="0"/>
          <p:nvPr/>
        </p:nvPicPr>
        <p:blipFill rotWithShape="1">
          <a:blip r:embed="rId7">
            <a:alphaModFix/>
          </a:blip>
          <a:srcRect l="35474" t="12343" r="4764" b="27894"/>
          <a:stretch/>
        </p:blipFill>
        <p:spPr>
          <a:xfrm>
            <a:off x="6107328" y="2897539"/>
            <a:ext cx="2579472" cy="1719075"/>
          </a:xfrm>
          <a:prstGeom prst="rect">
            <a:avLst/>
          </a:prstGeom>
          <a:noFill/>
          <a:ln>
            <a:noFill/>
          </a:ln>
        </p:spPr>
      </p:pic>
      <p:sp>
        <p:nvSpPr>
          <p:cNvPr id="503" name="Google Shape;503;p83"/>
          <p:cNvSpPr txBox="1"/>
          <p:nvPr/>
        </p:nvSpPr>
        <p:spPr>
          <a:xfrm>
            <a:off x="4751785" y="4304302"/>
            <a:ext cx="1355543" cy="325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80"/>
              </a:spcBef>
              <a:spcAft>
                <a:spcPts val="0"/>
              </a:spcAft>
              <a:buClr>
                <a:srgbClr val="000000"/>
              </a:buClr>
              <a:buSzPts val="500"/>
              <a:buFont typeface="Arial"/>
              <a:buNone/>
            </a:pPr>
            <a:r>
              <a:rPr lang="en-US" sz="500" b="0" i="0" u="none" strike="noStrike" cap="none">
                <a:solidFill>
                  <a:srgbClr val="FF0000"/>
                </a:solidFill>
                <a:latin typeface="Open Sans"/>
                <a:ea typeface="Open Sans"/>
                <a:cs typeface="Open Sans"/>
                <a:sym typeface="Open Sans"/>
              </a:rPr>
              <a:t>NMFS ESA/MMPA Permit #779-1633</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7073" y="28744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4"/>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9" name="Google Shape;509;p84"/>
          <p:cNvSpPr txBox="1">
            <a:spLocks noGrp="1"/>
          </p:cNvSpPr>
          <p:nvPr>
            <p:ph type="body" idx="1"/>
          </p:nvPr>
        </p:nvSpPr>
        <p:spPr>
          <a:xfrm>
            <a:off x="635400" y="971550"/>
            <a:ext cx="8051400" cy="36231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Clr>
                <a:schemeClr val="dk2"/>
              </a:buClr>
              <a:buSzPts val="1800"/>
              <a:buChar char="●"/>
            </a:pPr>
            <a:r>
              <a:rPr lang="en-US"/>
              <a:t>Life happens and there may be revisions needed to successfully complete your project</a:t>
            </a:r>
            <a:endParaRPr/>
          </a:p>
          <a:p>
            <a:pPr marL="457200" lvl="0" indent="-342900" algn="l" rtl="0">
              <a:lnSpc>
                <a:spcPct val="100000"/>
              </a:lnSpc>
              <a:spcBef>
                <a:spcPts val="480"/>
              </a:spcBef>
              <a:spcAft>
                <a:spcPts val="0"/>
              </a:spcAft>
              <a:buClr>
                <a:schemeClr val="dk2"/>
              </a:buClr>
              <a:buSzPts val="1800"/>
              <a:buChar char="●"/>
            </a:pPr>
            <a:r>
              <a:rPr lang="en-US"/>
              <a:t>Revision Requests are here to help!</a:t>
            </a:r>
            <a:endParaRPr/>
          </a:p>
          <a:p>
            <a:pPr marL="457200" lvl="0" indent="-342900" algn="l" rtl="0">
              <a:lnSpc>
                <a:spcPct val="100000"/>
              </a:lnSpc>
              <a:spcBef>
                <a:spcPts val="480"/>
              </a:spcBef>
              <a:spcAft>
                <a:spcPts val="0"/>
              </a:spcAft>
              <a:buClr>
                <a:schemeClr val="dk2"/>
              </a:buClr>
              <a:buSzPts val="1800"/>
              <a:buChar char="●"/>
            </a:pPr>
            <a:r>
              <a:rPr lang="en-US" b="1"/>
              <a:t>Please let us know as early as possible </a:t>
            </a:r>
            <a:r>
              <a:rPr lang="en-US"/>
              <a:t>if you think you may be interested</a:t>
            </a:r>
            <a:endParaRPr/>
          </a:p>
          <a:p>
            <a:pPr marL="457200" lvl="0" indent="-342900" algn="l" rtl="0">
              <a:lnSpc>
                <a:spcPct val="100000"/>
              </a:lnSpc>
              <a:spcBef>
                <a:spcPts val="480"/>
              </a:spcBef>
              <a:spcAft>
                <a:spcPts val="0"/>
              </a:spcAft>
              <a:buClr>
                <a:schemeClr val="dk2"/>
              </a:buClr>
              <a:buSzPts val="1800"/>
              <a:buChar char="●"/>
            </a:pPr>
            <a:r>
              <a:rPr lang="en-US"/>
              <a:t>Common revision requests:</a:t>
            </a:r>
            <a:endParaRPr/>
          </a:p>
          <a:p>
            <a:pPr marL="914400" lvl="1" indent="-330200" algn="l" rtl="0">
              <a:lnSpc>
                <a:spcPct val="100000"/>
              </a:lnSpc>
              <a:spcBef>
                <a:spcPts val="400"/>
              </a:spcBef>
              <a:spcAft>
                <a:spcPts val="0"/>
              </a:spcAft>
              <a:buSzPts val="1600"/>
              <a:buChar char="○"/>
            </a:pPr>
            <a:r>
              <a:rPr lang="en-US"/>
              <a:t>Rebudget</a:t>
            </a:r>
            <a:endParaRPr/>
          </a:p>
          <a:p>
            <a:pPr marL="914400" lvl="1" indent="-330200" algn="l" rtl="0">
              <a:lnSpc>
                <a:spcPct val="100000"/>
              </a:lnSpc>
              <a:spcBef>
                <a:spcPts val="400"/>
              </a:spcBef>
              <a:spcAft>
                <a:spcPts val="0"/>
              </a:spcAft>
              <a:buSzPts val="1600"/>
              <a:buChar char="○"/>
            </a:pPr>
            <a:r>
              <a:rPr lang="en-US"/>
              <a:t>Extension to Closeout </a:t>
            </a:r>
            <a:endParaRPr/>
          </a:p>
          <a:p>
            <a:pPr marL="914400" lvl="1" indent="-330200" algn="l" rtl="0">
              <a:lnSpc>
                <a:spcPct val="100000"/>
              </a:lnSpc>
              <a:spcBef>
                <a:spcPts val="400"/>
              </a:spcBef>
              <a:spcAft>
                <a:spcPts val="0"/>
              </a:spcAft>
              <a:buSzPts val="1600"/>
              <a:buChar char="○"/>
            </a:pPr>
            <a:r>
              <a:rPr lang="en-US"/>
              <a:t>No-Cost Extensions</a:t>
            </a:r>
            <a:endParaRPr/>
          </a:p>
        </p:txBody>
      </p:sp>
      <p:sp>
        <p:nvSpPr>
          <p:cNvPr id="510" name="Google Shape;510;p84"/>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Revision Requests</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8960"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5"/>
          <p:cNvSpPr txBox="1">
            <a:spLocks noGrp="1"/>
          </p:cNvSpPr>
          <p:nvPr>
            <p:ph type="body" idx="1"/>
          </p:nvPr>
        </p:nvSpPr>
        <p:spPr>
          <a:xfrm>
            <a:off x="635400" y="1036285"/>
            <a:ext cx="8051400"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a:solidFill>
                  <a:schemeClr val="dk2"/>
                </a:solidFill>
              </a:rPr>
              <a:t>Funds that are not spent by a recipient are </a:t>
            </a:r>
            <a:r>
              <a:rPr lang="en-US" b="1">
                <a:solidFill>
                  <a:schemeClr val="dk2"/>
                </a:solidFill>
              </a:rPr>
              <a:t>NOT </a:t>
            </a:r>
            <a:r>
              <a:rPr lang="en-US">
                <a:solidFill>
                  <a:schemeClr val="dk2"/>
                </a:solidFill>
              </a:rPr>
              <a:t>returned to the Prescott Grant Program</a:t>
            </a:r>
            <a:endParaRPr/>
          </a:p>
          <a:p>
            <a:pPr marL="457200" lvl="0" indent="-342900" algn="l" rtl="0">
              <a:lnSpc>
                <a:spcPct val="100000"/>
              </a:lnSpc>
              <a:spcBef>
                <a:spcPts val="680"/>
              </a:spcBef>
              <a:spcAft>
                <a:spcPts val="0"/>
              </a:spcAft>
              <a:buSzPts val="1800"/>
              <a:buChar char="●"/>
            </a:pPr>
            <a:r>
              <a:rPr lang="en-US">
                <a:solidFill>
                  <a:schemeClr val="dk2"/>
                </a:solidFill>
              </a:rPr>
              <a:t>Performance of past Prescott awards are considered during new application review</a:t>
            </a:r>
            <a:endParaRPr/>
          </a:p>
          <a:p>
            <a:pPr marL="457200" lvl="0" indent="-342900" algn="l" rtl="0">
              <a:lnSpc>
                <a:spcPct val="100000"/>
              </a:lnSpc>
              <a:spcBef>
                <a:spcPts val="680"/>
              </a:spcBef>
              <a:spcAft>
                <a:spcPts val="0"/>
              </a:spcAft>
              <a:buSzPts val="1800"/>
              <a:buChar char="●"/>
            </a:pPr>
            <a:r>
              <a:rPr lang="en-US">
                <a:solidFill>
                  <a:schemeClr val="dk2"/>
                </a:solidFill>
              </a:rPr>
              <a:t>Revision Requests (formerly known as AARs) are available to help you meet or adapt the objectives of your original proposal</a:t>
            </a:r>
            <a:endParaRPr/>
          </a:p>
          <a:p>
            <a:pPr marL="914400" lvl="1" indent="-330200" algn="l" rtl="0">
              <a:lnSpc>
                <a:spcPct val="100000"/>
              </a:lnSpc>
              <a:spcBef>
                <a:spcPts val="600"/>
              </a:spcBef>
              <a:spcAft>
                <a:spcPts val="0"/>
              </a:spcAft>
              <a:buSzPts val="1600"/>
              <a:buChar char="○"/>
            </a:pPr>
            <a:r>
              <a:rPr lang="en-US"/>
              <a:t>E.g. rebudget, Extension to Closeout, and NCEs</a:t>
            </a:r>
            <a:endParaRPr/>
          </a:p>
          <a:p>
            <a:pPr marL="914400" lvl="1" indent="-330200" algn="l" rtl="0">
              <a:lnSpc>
                <a:spcPct val="100000"/>
              </a:lnSpc>
              <a:spcBef>
                <a:spcPts val="600"/>
              </a:spcBef>
              <a:spcAft>
                <a:spcPts val="200"/>
              </a:spcAft>
              <a:buSzPts val="1600"/>
              <a:buChar char="○"/>
            </a:pPr>
            <a:r>
              <a:rPr lang="en-US"/>
              <a:t>Submitted through eRA but please email Mackenzie if you’re having any issues navigating eRA</a:t>
            </a:r>
            <a:endParaRPr/>
          </a:p>
        </p:txBody>
      </p:sp>
      <p:sp>
        <p:nvSpPr>
          <p:cNvPr id="516" name="Google Shape;516;p85"/>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Budgeting</a:t>
            </a:r>
            <a:endParaRPr/>
          </a:p>
        </p:txBody>
      </p:sp>
      <p:pic>
        <p:nvPicPr>
          <p:cNvPr id="517" name="Google Shape;517;p85"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518" name="Google Shape;518;p85"/>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19" name="Google Shape;519;p85"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520" name="Google Shape;520;p85"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858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6"/>
          <p:cNvSpPr txBox="1">
            <a:spLocks noGrp="1"/>
          </p:cNvSpPr>
          <p:nvPr>
            <p:ph type="body" idx="1"/>
          </p:nvPr>
        </p:nvSpPr>
        <p:spPr>
          <a:xfrm>
            <a:off x="388090" y="822943"/>
            <a:ext cx="5082678"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sz="1600">
                <a:solidFill>
                  <a:schemeClr val="dk2"/>
                </a:solidFill>
              </a:rPr>
              <a:t>Please let us know if you are interested in a rebudget </a:t>
            </a:r>
            <a:endParaRPr/>
          </a:p>
          <a:p>
            <a:pPr marL="914400" lvl="1" indent="-330200" algn="l" rtl="0">
              <a:lnSpc>
                <a:spcPct val="100000"/>
              </a:lnSpc>
              <a:spcBef>
                <a:spcPts val="600"/>
              </a:spcBef>
              <a:spcAft>
                <a:spcPts val="0"/>
              </a:spcAft>
              <a:buSzPts val="1600"/>
              <a:buChar char="○"/>
            </a:pPr>
            <a:r>
              <a:rPr lang="en-US" sz="1400"/>
              <a:t>Note any budget changes within your progress reports</a:t>
            </a:r>
            <a:endParaRPr/>
          </a:p>
          <a:p>
            <a:pPr marL="457200" lvl="0" indent="-342900" algn="l" rtl="0">
              <a:lnSpc>
                <a:spcPct val="100000"/>
              </a:lnSpc>
              <a:spcBef>
                <a:spcPts val="680"/>
              </a:spcBef>
              <a:spcAft>
                <a:spcPts val="0"/>
              </a:spcAft>
              <a:buSzPts val="1800"/>
              <a:buChar char="●"/>
            </a:pPr>
            <a:r>
              <a:rPr lang="en-US" sz="1600">
                <a:solidFill>
                  <a:schemeClr val="dk2"/>
                </a:solidFill>
              </a:rPr>
              <a:t>When is formal prior approval needed? </a:t>
            </a:r>
            <a:endParaRPr/>
          </a:p>
          <a:p>
            <a:pPr marL="914400" lvl="1" indent="-330200" algn="l" rtl="0">
              <a:lnSpc>
                <a:spcPct val="100000"/>
              </a:lnSpc>
              <a:spcBef>
                <a:spcPts val="600"/>
              </a:spcBef>
              <a:spcAft>
                <a:spcPts val="0"/>
              </a:spcAft>
              <a:buSzPts val="1600"/>
              <a:buChar char="○"/>
            </a:pPr>
            <a:r>
              <a:rPr lang="en-US" sz="1400"/>
              <a:t>Moving greater than 10% of the total award (federal + match)</a:t>
            </a:r>
            <a:endParaRPr/>
          </a:p>
          <a:p>
            <a:pPr marL="914400" lvl="1" indent="-330200" algn="l" rtl="0">
              <a:lnSpc>
                <a:spcPct val="100000"/>
              </a:lnSpc>
              <a:spcBef>
                <a:spcPts val="600"/>
              </a:spcBef>
              <a:spcAft>
                <a:spcPts val="0"/>
              </a:spcAft>
              <a:buSzPts val="1600"/>
              <a:buChar char="○"/>
            </a:pPr>
            <a:r>
              <a:rPr lang="en-US" sz="1400"/>
              <a:t>Altering indirect costs</a:t>
            </a:r>
            <a:endParaRPr/>
          </a:p>
          <a:p>
            <a:pPr marL="914400" lvl="1" indent="-330200" algn="l" rtl="0">
              <a:lnSpc>
                <a:spcPct val="100000"/>
              </a:lnSpc>
              <a:spcBef>
                <a:spcPts val="600"/>
              </a:spcBef>
              <a:spcAft>
                <a:spcPts val="0"/>
              </a:spcAft>
              <a:buSzPts val="1600"/>
              <a:buChar char="○"/>
            </a:pPr>
            <a:r>
              <a:rPr lang="en-US" sz="1400"/>
              <a:t>Creating or eliminating categories</a:t>
            </a:r>
            <a:endParaRPr/>
          </a:p>
          <a:p>
            <a:pPr marL="457200" lvl="0" indent="-342900" algn="l" rtl="0">
              <a:lnSpc>
                <a:spcPct val="100000"/>
              </a:lnSpc>
              <a:spcBef>
                <a:spcPts val="680"/>
              </a:spcBef>
              <a:spcAft>
                <a:spcPts val="0"/>
              </a:spcAft>
              <a:buSzPts val="1800"/>
              <a:buChar char="●"/>
            </a:pPr>
            <a:r>
              <a:rPr lang="en-US" sz="1600"/>
              <a:t>What is needed for this request?</a:t>
            </a:r>
            <a:endParaRPr/>
          </a:p>
          <a:p>
            <a:pPr marL="914400" lvl="1" indent="-330200" algn="l" rtl="0">
              <a:lnSpc>
                <a:spcPct val="100000"/>
              </a:lnSpc>
              <a:spcBef>
                <a:spcPts val="600"/>
              </a:spcBef>
              <a:spcAft>
                <a:spcPts val="0"/>
              </a:spcAft>
              <a:buSzPts val="1600"/>
              <a:buChar char="○"/>
            </a:pPr>
            <a:r>
              <a:rPr lang="en-US" sz="1400"/>
              <a:t>A justification and updated SF424A</a:t>
            </a:r>
            <a:endParaRPr/>
          </a:p>
          <a:p>
            <a:pPr marL="914400" lvl="1" indent="-330200" algn="l" rtl="0">
              <a:lnSpc>
                <a:spcPct val="100000"/>
              </a:lnSpc>
              <a:spcBef>
                <a:spcPts val="600"/>
              </a:spcBef>
              <a:spcAft>
                <a:spcPts val="0"/>
              </a:spcAft>
              <a:buSzPts val="1600"/>
              <a:buChar char="○"/>
            </a:pPr>
            <a:r>
              <a:rPr lang="en-US" sz="1400"/>
              <a:t>Table showing the budget differences from your original proposal</a:t>
            </a:r>
            <a:endParaRPr/>
          </a:p>
          <a:p>
            <a:pPr marL="457200" lvl="0" indent="-228600" algn="l" rtl="0">
              <a:lnSpc>
                <a:spcPct val="100000"/>
              </a:lnSpc>
              <a:spcBef>
                <a:spcPts val="680"/>
              </a:spcBef>
              <a:spcAft>
                <a:spcPts val="0"/>
              </a:spcAft>
              <a:buSzPts val="1800"/>
              <a:buNone/>
            </a:pPr>
            <a:endParaRPr>
              <a:solidFill>
                <a:schemeClr val="dk2"/>
              </a:solidFill>
            </a:endParaRPr>
          </a:p>
          <a:p>
            <a:pPr marL="584200" lvl="1" indent="0" algn="l" rtl="0">
              <a:lnSpc>
                <a:spcPct val="100000"/>
              </a:lnSpc>
              <a:spcBef>
                <a:spcPts val="600"/>
              </a:spcBef>
              <a:spcAft>
                <a:spcPts val="200"/>
              </a:spcAft>
              <a:buSzPts val="1600"/>
              <a:buNone/>
            </a:pPr>
            <a:endParaRPr/>
          </a:p>
        </p:txBody>
      </p:sp>
      <p:sp>
        <p:nvSpPr>
          <p:cNvPr id="526" name="Google Shape;526;p86"/>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Re-budgeting</a:t>
            </a:r>
            <a:endParaRPr/>
          </a:p>
        </p:txBody>
      </p:sp>
      <p:pic>
        <p:nvPicPr>
          <p:cNvPr id="527" name="Google Shape;527;p86"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528" name="Google Shape;528;p86"/>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29" name="Google Shape;529;p86"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530" name="Google Shape;530;p86"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531" name="Google Shape;531;p86"/>
          <p:cNvPicPr preferRelativeResize="0"/>
          <p:nvPr/>
        </p:nvPicPr>
        <p:blipFill rotWithShape="1">
          <a:blip r:embed="rId7">
            <a:alphaModFix/>
          </a:blip>
          <a:srcRect l="23085" r="25020"/>
          <a:stretch/>
        </p:blipFill>
        <p:spPr>
          <a:xfrm flipH="1">
            <a:off x="5470768" y="0"/>
            <a:ext cx="3673232" cy="4723075"/>
          </a:xfrm>
          <a:prstGeom prst="rect">
            <a:avLst/>
          </a:prstGeom>
          <a:blipFill rotWithShape="1">
            <a:blip r:embed="rId8">
              <a:alphaModFix amt="0"/>
            </a:blip>
            <a:tile tx="0" ty="0" sx="100000" sy="100000" flip="none" algn="tl"/>
          </a:blip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06842" y="213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7"/>
          <p:cNvSpPr/>
          <p:nvPr/>
        </p:nvSpPr>
        <p:spPr>
          <a:xfrm>
            <a:off x="556466" y="1687355"/>
            <a:ext cx="4012535" cy="2878674"/>
          </a:xfrm>
          <a:prstGeom prst="roundRect">
            <a:avLst>
              <a:gd name="adj" fmla="val 16667"/>
            </a:avLst>
          </a:prstGeom>
          <a:solidFill>
            <a:srgbClr val="DAE5F1"/>
          </a:solidFill>
          <a:ln>
            <a:noFill/>
          </a:ln>
        </p:spPr>
        <p:txBody>
          <a:bodyPr spcFirstLastPara="1" wrap="square" lIns="0" tIns="0" rIns="0" bIns="0" anchor="ctr" anchorCtr="0">
            <a:noAutofit/>
          </a:bodyPr>
          <a:lstStyle/>
          <a:p>
            <a:pPr marL="285750" marR="0" lvl="0"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Can request up to </a:t>
            </a:r>
            <a:r>
              <a:rPr lang="en-US" sz="1400" b="1" i="0" u="none" strike="noStrike" cap="none">
                <a:solidFill>
                  <a:schemeClr val="accent1"/>
                </a:solidFill>
                <a:latin typeface="Open Sans"/>
                <a:ea typeface="Open Sans"/>
                <a:cs typeface="Open Sans"/>
                <a:sym typeface="Open Sans"/>
              </a:rPr>
              <a:t>90 days</a:t>
            </a:r>
            <a:endParaRPr/>
          </a:p>
          <a:p>
            <a:pPr marL="285750" marR="0" lvl="0"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Can be submitted </a:t>
            </a:r>
            <a:r>
              <a:rPr lang="en-US" sz="1400" b="1" i="0" u="none" strike="noStrike" cap="none">
                <a:solidFill>
                  <a:schemeClr val="accent1"/>
                </a:solidFill>
                <a:latin typeface="Open Sans"/>
                <a:ea typeface="Open Sans"/>
                <a:cs typeface="Open Sans"/>
                <a:sym typeface="Open Sans"/>
              </a:rPr>
              <a:t>after </a:t>
            </a:r>
            <a:r>
              <a:rPr lang="en-US" sz="1400" b="0" i="0" u="none" strike="noStrike" cap="none">
                <a:solidFill>
                  <a:schemeClr val="accent1"/>
                </a:solidFill>
                <a:latin typeface="Open Sans"/>
                <a:ea typeface="Open Sans"/>
                <a:cs typeface="Open Sans"/>
                <a:sym typeface="Open Sans"/>
              </a:rPr>
              <a:t>award end date</a:t>
            </a:r>
            <a:endParaRPr/>
          </a:p>
          <a:p>
            <a:pPr marL="285750" marR="0" lvl="0" indent="-285750" algn="l" rtl="0">
              <a:lnSpc>
                <a:spcPct val="150000"/>
              </a:lnSpc>
              <a:spcBef>
                <a:spcPts val="0"/>
              </a:spcBef>
              <a:spcAft>
                <a:spcPts val="0"/>
              </a:spcAft>
              <a:buClr>
                <a:schemeClr val="accent1"/>
              </a:buClr>
              <a:buSzPts val="1400"/>
              <a:buFont typeface="Arial"/>
              <a:buChar char="•"/>
            </a:pPr>
            <a:r>
              <a:rPr lang="en-US" sz="1400" b="1" i="0" u="none" strike="noStrike" cap="none">
                <a:solidFill>
                  <a:schemeClr val="accent1"/>
                </a:solidFill>
                <a:latin typeface="Open Sans"/>
                <a:ea typeface="Open Sans"/>
                <a:cs typeface="Open Sans"/>
                <a:sym typeface="Open Sans"/>
              </a:rPr>
              <a:t>No additional expenses</a:t>
            </a:r>
            <a:r>
              <a:rPr lang="en-US" sz="1400" b="0" i="0" u="none" strike="noStrike" cap="none">
                <a:solidFill>
                  <a:schemeClr val="accent1"/>
                </a:solidFill>
                <a:latin typeface="Open Sans"/>
                <a:ea typeface="Open Sans"/>
                <a:cs typeface="Open Sans"/>
                <a:sym typeface="Open Sans"/>
              </a:rPr>
              <a:t> or </a:t>
            </a:r>
            <a:r>
              <a:rPr lang="en-US" sz="1400" b="1" i="0" u="none" strike="noStrike" cap="none">
                <a:solidFill>
                  <a:schemeClr val="accent1"/>
                </a:solidFill>
                <a:latin typeface="Open Sans"/>
                <a:ea typeface="Open Sans"/>
                <a:cs typeface="Open Sans"/>
                <a:sym typeface="Open Sans"/>
              </a:rPr>
              <a:t>activities</a:t>
            </a:r>
            <a:r>
              <a:rPr lang="en-US" sz="1400" b="0" i="0" u="none" strike="noStrike" cap="none">
                <a:solidFill>
                  <a:schemeClr val="accent1"/>
                </a:solidFill>
                <a:latin typeface="Open Sans"/>
                <a:ea typeface="Open Sans"/>
                <a:cs typeface="Open Sans"/>
                <a:sym typeface="Open Sans"/>
              </a:rPr>
              <a:t> allowed</a:t>
            </a:r>
            <a:endParaRPr/>
          </a:p>
          <a:p>
            <a:pPr marL="285750" marR="0" lvl="2"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Can pay off outstanding balances</a:t>
            </a:r>
            <a:endParaRPr/>
          </a:p>
          <a:p>
            <a:pPr marL="285750" marR="0" lvl="2"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Automatically </a:t>
            </a:r>
            <a:r>
              <a:rPr lang="en-US" sz="1400" b="1" i="0" u="none" strike="noStrike" cap="none">
                <a:solidFill>
                  <a:schemeClr val="accent1"/>
                </a:solidFill>
                <a:latin typeface="Open Sans"/>
                <a:ea typeface="Open Sans"/>
                <a:cs typeface="Open Sans"/>
                <a:sym typeface="Open Sans"/>
              </a:rPr>
              <a:t>approved</a:t>
            </a:r>
            <a:endParaRPr/>
          </a:p>
          <a:p>
            <a:pPr marL="285750" marR="0" lvl="2"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Grant is </a:t>
            </a:r>
            <a:r>
              <a:rPr lang="en-US" sz="1400" b="1" i="0" u="none" strike="noStrike" cap="none">
                <a:solidFill>
                  <a:schemeClr val="accent1"/>
                </a:solidFill>
                <a:latin typeface="Open Sans"/>
                <a:ea typeface="Open Sans"/>
                <a:cs typeface="Open Sans"/>
                <a:sym typeface="Open Sans"/>
              </a:rPr>
              <a:t>expired/closed</a:t>
            </a:r>
            <a:endParaRPr sz="1400" b="1" i="0" u="none" strike="noStrike" cap="none">
              <a:solidFill>
                <a:schemeClr val="accent1"/>
              </a:solidFill>
              <a:latin typeface="Open Sans"/>
              <a:ea typeface="Open Sans"/>
              <a:cs typeface="Open Sans"/>
              <a:sym typeface="Open Sans"/>
            </a:endParaRPr>
          </a:p>
        </p:txBody>
      </p:sp>
      <p:sp>
        <p:nvSpPr>
          <p:cNvPr id="537" name="Google Shape;537;p87"/>
          <p:cNvSpPr/>
          <p:nvPr/>
        </p:nvSpPr>
        <p:spPr>
          <a:xfrm>
            <a:off x="5009914" y="1687355"/>
            <a:ext cx="4012535" cy="2878674"/>
          </a:xfrm>
          <a:prstGeom prst="roundRect">
            <a:avLst>
              <a:gd name="adj" fmla="val 16667"/>
            </a:avLst>
          </a:prstGeom>
          <a:solidFill>
            <a:srgbClr val="DAE5F1"/>
          </a:solidFill>
          <a:ln>
            <a:noFill/>
          </a:ln>
        </p:spPr>
        <p:txBody>
          <a:bodyPr spcFirstLastPara="1" wrap="square" lIns="0" tIns="0" rIns="0" bIns="0" anchor="ctr" anchorCtr="0">
            <a:noAutofit/>
          </a:bodyPr>
          <a:lstStyle/>
          <a:p>
            <a:pPr marL="285750" marR="0" lvl="0"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Can request up to </a:t>
            </a:r>
            <a:r>
              <a:rPr lang="en-US" sz="1400" b="1" i="0" u="none" strike="noStrike" cap="none">
                <a:solidFill>
                  <a:schemeClr val="accent1"/>
                </a:solidFill>
                <a:latin typeface="Open Sans"/>
                <a:ea typeface="Open Sans"/>
                <a:cs typeface="Open Sans"/>
                <a:sym typeface="Open Sans"/>
              </a:rPr>
              <a:t>12 months</a:t>
            </a:r>
            <a:endParaRPr/>
          </a:p>
          <a:p>
            <a:pPr marL="285750" marR="0" lvl="0"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Must be submitted </a:t>
            </a:r>
            <a:r>
              <a:rPr lang="en-US" sz="1400" b="1" i="0" u="none" strike="noStrike" cap="none">
                <a:solidFill>
                  <a:schemeClr val="accent1"/>
                </a:solidFill>
                <a:latin typeface="Open Sans"/>
                <a:ea typeface="Open Sans"/>
                <a:cs typeface="Open Sans"/>
                <a:sym typeface="Open Sans"/>
              </a:rPr>
              <a:t>before </a:t>
            </a:r>
            <a:r>
              <a:rPr lang="en-US" sz="1400" b="0" i="0" u="none" strike="noStrike" cap="none">
                <a:solidFill>
                  <a:schemeClr val="accent1"/>
                </a:solidFill>
                <a:latin typeface="Open Sans"/>
                <a:ea typeface="Open Sans"/>
                <a:cs typeface="Open Sans"/>
                <a:sym typeface="Open Sans"/>
              </a:rPr>
              <a:t>award end date</a:t>
            </a:r>
            <a:endParaRPr/>
          </a:p>
          <a:p>
            <a:pPr marL="285750" marR="0" lvl="0"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Can </a:t>
            </a:r>
            <a:r>
              <a:rPr lang="en-US" sz="1400" b="1" i="0" u="none" strike="noStrike" cap="none">
                <a:solidFill>
                  <a:schemeClr val="accent1"/>
                </a:solidFill>
                <a:latin typeface="Open Sans"/>
                <a:ea typeface="Open Sans"/>
                <a:cs typeface="Open Sans"/>
                <a:sym typeface="Open Sans"/>
              </a:rPr>
              <a:t>continue project objectives</a:t>
            </a:r>
            <a:r>
              <a:rPr lang="en-US" sz="1400" b="0" i="0" u="none" strike="noStrike" cap="none">
                <a:solidFill>
                  <a:schemeClr val="accent1"/>
                </a:solidFill>
                <a:latin typeface="Open Sans"/>
                <a:ea typeface="Open Sans"/>
                <a:cs typeface="Open Sans"/>
                <a:sym typeface="Open Sans"/>
              </a:rPr>
              <a:t>, </a:t>
            </a:r>
            <a:r>
              <a:rPr lang="en-US" sz="1400" b="1" i="0" u="none" strike="noStrike" cap="none">
                <a:solidFill>
                  <a:schemeClr val="accent1"/>
                </a:solidFill>
                <a:latin typeface="Open Sans"/>
                <a:ea typeface="Open Sans"/>
                <a:cs typeface="Open Sans"/>
                <a:sym typeface="Open Sans"/>
              </a:rPr>
              <a:t>activities</a:t>
            </a:r>
            <a:r>
              <a:rPr lang="en-US" sz="1400" b="0" i="0" u="none" strike="noStrike" cap="none">
                <a:solidFill>
                  <a:schemeClr val="accent1"/>
                </a:solidFill>
                <a:latin typeface="Open Sans"/>
                <a:ea typeface="Open Sans"/>
                <a:cs typeface="Open Sans"/>
                <a:sym typeface="Open Sans"/>
              </a:rPr>
              <a:t>, and approved </a:t>
            </a:r>
            <a:r>
              <a:rPr lang="en-US" sz="1400" b="1" i="0" u="none" strike="noStrike" cap="none">
                <a:solidFill>
                  <a:schemeClr val="accent1"/>
                </a:solidFill>
                <a:latin typeface="Open Sans"/>
                <a:ea typeface="Open Sans"/>
                <a:cs typeface="Open Sans"/>
                <a:sym typeface="Open Sans"/>
              </a:rPr>
              <a:t>expenses</a:t>
            </a:r>
            <a:r>
              <a:rPr lang="en-US" sz="1400" b="0" i="0" u="none" strike="noStrike" cap="none">
                <a:solidFill>
                  <a:schemeClr val="accent1"/>
                </a:solidFill>
                <a:latin typeface="Open Sans"/>
                <a:ea typeface="Open Sans"/>
                <a:cs typeface="Open Sans"/>
                <a:sym typeface="Open Sans"/>
              </a:rPr>
              <a:t> </a:t>
            </a:r>
            <a:endParaRPr/>
          </a:p>
          <a:p>
            <a:pPr marL="285750" marR="0" lvl="0"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Requires </a:t>
            </a:r>
            <a:r>
              <a:rPr lang="en-US" sz="1400" b="1" i="0" u="none" strike="noStrike" cap="none">
                <a:solidFill>
                  <a:schemeClr val="accent1"/>
                </a:solidFill>
                <a:latin typeface="Open Sans"/>
                <a:ea typeface="Open Sans"/>
                <a:cs typeface="Open Sans"/>
                <a:sym typeface="Open Sans"/>
              </a:rPr>
              <a:t>FPO and GMD approval</a:t>
            </a:r>
            <a:endParaRPr/>
          </a:p>
          <a:p>
            <a:pPr marL="285750" marR="0" lvl="2" indent="-285750" algn="l" rtl="0">
              <a:lnSpc>
                <a:spcPct val="150000"/>
              </a:lnSpc>
              <a:spcBef>
                <a:spcPts val="0"/>
              </a:spcBef>
              <a:spcAft>
                <a:spcPts val="0"/>
              </a:spcAft>
              <a:buClr>
                <a:schemeClr val="accent1"/>
              </a:buClr>
              <a:buSzPts val="1400"/>
              <a:buFont typeface="Arial"/>
              <a:buChar char="•"/>
            </a:pPr>
            <a:r>
              <a:rPr lang="en-US" sz="1400" b="0" i="0" u="none" strike="noStrike" cap="none">
                <a:solidFill>
                  <a:schemeClr val="accent1"/>
                </a:solidFill>
                <a:latin typeface="Open Sans"/>
                <a:ea typeface="Open Sans"/>
                <a:cs typeface="Open Sans"/>
                <a:sym typeface="Open Sans"/>
              </a:rPr>
              <a:t>Grant is </a:t>
            </a:r>
            <a:r>
              <a:rPr lang="en-US" sz="1400" b="1" i="0" u="none" strike="noStrike" cap="none">
                <a:solidFill>
                  <a:schemeClr val="accent1"/>
                </a:solidFill>
                <a:latin typeface="Open Sans"/>
                <a:ea typeface="Open Sans"/>
                <a:cs typeface="Open Sans"/>
                <a:sym typeface="Open Sans"/>
              </a:rPr>
              <a:t>active/open</a:t>
            </a:r>
            <a:endParaRPr sz="1400" b="1" i="0" u="none" strike="noStrike" cap="none">
              <a:solidFill>
                <a:schemeClr val="accent1"/>
              </a:solidFill>
              <a:latin typeface="Open Sans"/>
              <a:ea typeface="Open Sans"/>
              <a:cs typeface="Open Sans"/>
              <a:sym typeface="Open Sans"/>
            </a:endParaRPr>
          </a:p>
        </p:txBody>
      </p:sp>
      <p:sp>
        <p:nvSpPr>
          <p:cNvPr id="538" name="Google Shape;538;p87"/>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9" name="Google Shape;539;p87"/>
          <p:cNvSpPr/>
          <p:nvPr/>
        </p:nvSpPr>
        <p:spPr>
          <a:xfrm>
            <a:off x="1148414" y="764643"/>
            <a:ext cx="2828640" cy="1052867"/>
          </a:xfrm>
          <a:prstGeom prst="roundRect">
            <a:avLst>
              <a:gd name="adj" fmla="val 16667"/>
            </a:avLst>
          </a:prstGeom>
          <a:solidFill>
            <a:schemeClr val="dk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Open Sans"/>
                <a:ea typeface="Open Sans"/>
                <a:cs typeface="Open Sans"/>
                <a:sym typeface="Open Sans"/>
              </a:rPr>
              <a:t>Extension to Closeout</a:t>
            </a:r>
            <a:endParaRPr sz="1800" b="0" i="0" u="none" strike="noStrike" cap="none">
              <a:solidFill>
                <a:schemeClr val="lt1"/>
              </a:solidFill>
              <a:latin typeface="Open Sans"/>
              <a:ea typeface="Open Sans"/>
              <a:cs typeface="Open Sans"/>
              <a:sym typeface="Open Sans"/>
            </a:endParaRPr>
          </a:p>
        </p:txBody>
      </p:sp>
      <p:sp>
        <p:nvSpPr>
          <p:cNvPr id="540" name="Google Shape;540;p87"/>
          <p:cNvSpPr/>
          <p:nvPr/>
        </p:nvSpPr>
        <p:spPr>
          <a:xfrm>
            <a:off x="5614935" y="758992"/>
            <a:ext cx="2828640" cy="1052867"/>
          </a:xfrm>
          <a:prstGeom prst="roundRect">
            <a:avLst>
              <a:gd name="adj" fmla="val 16667"/>
            </a:avLst>
          </a:prstGeom>
          <a:solidFill>
            <a:schemeClr val="dk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Open Sans"/>
                <a:ea typeface="Open Sans"/>
                <a:cs typeface="Open Sans"/>
                <a:sym typeface="Open Sans"/>
              </a:rPr>
              <a:t>NCE</a:t>
            </a:r>
            <a:endParaRPr sz="1800" b="0" i="0" u="none" strike="noStrike" cap="none">
              <a:solidFill>
                <a:schemeClr val="lt1"/>
              </a:solidFill>
              <a:latin typeface="Open Sans"/>
              <a:ea typeface="Open Sans"/>
              <a:cs typeface="Open Sans"/>
              <a:sym typeface="Open Sans"/>
            </a:endParaRPr>
          </a:p>
        </p:txBody>
      </p:sp>
      <p:sp>
        <p:nvSpPr>
          <p:cNvPr id="541" name="Google Shape;541;p87"/>
          <p:cNvSpPr txBox="1">
            <a:spLocks noGrp="1"/>
          </p:cNvSpPr>
          <p:nvPr>
            <p:ph type="title"/>
          </p:nvPr>
        </p:nvSpPr>
        <p:spPr>
          <a:xfrm>
            <a:off x="4349133" y="835472"/>
            <a:ext cx="893723"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vs.</a:t>
            </a:r>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931" y="14939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8"/>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Extension to Closeout</a:t>
            </a:r>
            <a:endParaRPr/>
          </a:p>
        </p:txBody>
      </p:sp>
      <p:sp>
        <p:nvSpPr>
          <p:cNvPr id="547" name="Google Shape;547;p88"/>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8" name="Google Shape;548;p88"/>
          <p:cNvSpPr/>
          <p:nvPr/>
        </p:nvSpPr>
        <p:spPr>
          <a:xfrm>
            <a:off x="635399" y="1036286"/>
            <a:ext cx="8208923" cy="198002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rgbClr val="1F497D"/>
              </a:buClr>
              <a:buSzPts val="1800"/>
              <a:buFont typeface="Open Sans"/>
              <a:buChar char="●"/>
            </a:pPr>
            <a:r>
              <a:rPr lang="en-US" sz="1800" b="0" i="0" u="none" strike="noStrike" cap="none">
                <a:solidFill>
                  <a:srgbClr val="1F497D"/>
                </a:solidFill>
                <a:latin typeface="Open Sans"/>
                <a:ea typeface="Open Sans"/>
                <a:cs typeface="Open Sans"/>
                <a:sym typeface="Open Sans"/>
              </a:rPr>
              <a:t>Up to 90 additional days after an award ends to submit all closeout reports</a:t>
            </a:r>
            <a:endParaRPr/>
          </a:p>
          <a:p>
            <a:pPr marL="457200" marR="0" lvl="0" indent="-342900" algn="l" rtl="0">
              <a:lnSpc>
                <a:spcPct val="100000"/>
              </a:lnSpc>
              <a:spcBef>
                <a:spcPts val="680"/>
              </a:spcBef>
              <a:spcAft>
                <a:spcPts val="0"/>
              </a:spcAft>
              <a:buClr>
                <a:srgbClr val="1F497D"/>
              </a:buClr>
              <a:buSzPts val="1800"/>
              <a:buFont typeface="Open Sans"/>
              <a:buChar char="●"/>
            </a:pPr>
            <a:r>
              <a:rPr lang="en-US" sz="1800" b="0" i="0" u="none" strike="noStrike" cap="none">
                <a:solidFill>
                  <a:srgbClr val="1F497D"/>
                </a:solidFill>
                <a:latin typeface="Open Sans"/>
                <a:ea typeface="Open Sans"/>
                <a:cs typeface="Open Sans"/>
                <a:sym typeface="Open Sans"/>
              </a:rPr>
              <a:t>Often used to finalize reports, results of samples, and complete invoices</a:t>
            </a:r>
            <a:endParaRPr/>
          </a:p>
          <a:p>
            <a:pPr marL="457200" marR="0" lvl="0" indent="-342900" algn="l" rtl="0">
              <a:lnSpc>
                <a:spcPct val="100000"/>
              </a:lnSpc>
              <a:spcBef>
                <a:spcPts val="680"/>
              </a:spcBef>
              <a:spcAft>
                <a:spcPts val="0"/>
              </a:spcAft>
              <a:buClr>
                <a:srgbClr val="1F497D"/>
              </a:buClr>
              <a:buSzPts val="1800"/>
              <a:buFont typeface="Open Sans"/>
              <a:buChar char="●"/>
            </a:pPr>
            <a:r>
              <a:rPr lang="en-US" sz="1800" b="0" i="0" u="none" strike="noStrike" cap="none">
                <a:solidFill>
                  <a:srgbClr val="1F497D"/>
                </a:solidFill>
                <a:latin typeface="Open Sans"/>
                <a:ea typeface="Open Sans"/>
                <a:cs typeface="Open Sans"/>
                <a:sym typeface="Open Sans"/>
              </a:rPr>
              <a:t>Must include: </a:t>
            </a:r>
            <a:endParaRPr sz="1800" b="0" i="0" u="none" strike="noStrike" cap="none">
              <a:solidFill>
                <a:srgbClr val="1F497D"/>
              </a:solidFill>
              <a:latin typeface="Open Sans"/>
              <a:ea typeface="Open Sans"/>
              <a:cs typeface="Open Sans"/>
              <a:sym typeface="Open Sans"/>
            </a:endParaRPr>
          </a:p>
          <a:p>
            <a:pPr marL="914400" marR="0" lvl="1" indent="-330200" algn="l" rtl="0">
              <a:lnSpc>
                <a:spcPct val="100000"/>
              </a:lnSpc>
              <a:spcBef>
                <a:spcPts val="600"/>
              </a:spcBef>
              <a:spcAft>
                <a:spcPts val="0"/>
              </a:spcAft>
              <a:buClr>
                <a:srgbClr val="4F81BD"/>
              </a:buClr>
              <a:buSzPts val="1600"/>
              <a:buFont typeface="Open Sans"/>
              <a:buChar char="○"/>
            </a:pPr>
            <a:r>
              <a:rPr lang="en-US" sz="1600" b="0" i="0" u="none" strike="noStrike" cap="none">
                <a:solidFill>
                  <a:srgbClr val="4F81BD"/>
                </a:solidFill>
                <a:latin typeface="Open Sans"/>
                <a:ea typeface="Open Sans"/>
                <a:cs typeface="Open Sans"/>
                <a:sym typeface="Open Sans"/>
              </a:rPr>
              <a:t>Justification</a:t>
            </a:r>
            <a:r>
              <a:rPr lang="en-US" sz="1400" b="0" i="0" u="none" strike="noStrike" cap="none">
                <a:solidFill>
                  <a:srgbClr val="4F81BD"/>
                </a:solidFill>
                <a:latin typeface="Open Sans"/>
                <a:ea typeface="Open Sans"/>
                <a:cs typeface="Open Sans"/>
                <a:sym typeface="Open Sans"/>
              </a:rPr>
              <a:t> </a:t>
            </a:r>
            <a:endParaRPr sz="1400" b="0" i="0" u="none" strike="noStrike" cap="none">
              <a:solidFill>
                <a:srgbClr val="4F81BD"/>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8960" y="1308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9"/>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Prescott Timeline</a:t>
            </a:r>
            <a:endParaRPr/>
          </a:p>
        </p:txBody>
      </p:sp>
      <p:pic>
        <p:nvPicPr>
          <p:cNvPr id="554" name="Google Shape;554;p89"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555" name="Google Shape;555;p89"/>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56" name="Google Shape;556;p89" descr="C:\Users\Arthur.Wong\AppData\Local\Microsoft\Windows\INetCache\Content.Word\MMHSRP Logo White Circle Border.png"/>
          <p:cNvPicPr preferRelativeResize="0"/>
          <p:nvPr/>
        </p:nvPicPr>
        <p:blipFill rotWithShape="1">
          <a:blip r:embed="rId6">
            <a:alphaModFix/>
          </a:blip>
          <a:srcRect b="24339"/>
          <a:stretch/>
        </p:blipFill>
        <p:spPr>
          <a:xfrm>
            <a:off x="3900715" y="4723073"/>
            <a:ext cx="413620" cy="420425"/>
          </a:xfrm>
          <a:prstGeom prst="rect">
            <a:avLst/>
          </a:prstGeom>
          <a:noFill/>
          <a:ln>
            <a:noFill/>
          </a:ln>
        </p:spPr>
      </p:pic>
      <p:pic>
        <p:nvPicPr>
          <p:cNvPr id="557" name="Google Shape;557;p89" descr="noaa_logo22"/>
          <p:cNvPicPr preferRelativeResize="0"/>
          <p:nvPr/>
        </p:nvPicPr>
        <p:blipFill rotWithShape="1">
          <a:blip r:embed="rId5">
            <a:alphaModFix/>
          </a:blip>
          <a:srcRect/>
          <a:stretch/>
        </p:blipFill>
        <p:spPr>
          <a:xfrm>
            <a:off x="4275208" y="4723074"/>
            <a:ext cx="587695" cy="420624"/>
          </a:xfrm>
          <a:prstGeom prst="rect">
            <a:avLst/>
          </a:prstGeom>
          <a:noFill/>
          <a:ln>
            <a:noFill/>
          </a:ln>
        </p:spPr>
      </p:pic>
      <p:grpSp>
        <p:nvGrpSpPr>
          <p:cNvPr id="558" name="Google Shape;558;p89"/>
          <p:cNvGrpSpPr/>
          <p:nvPr/>
        </p:nvGrpSpPr>
        <p:grpSpPr>
          <a:xfrm>
            <a:off x="624933" y="914894"/>
            <a:ext cx="7909798" cy="3463983"/>
            <a:chOff x="235750" y="1735"/>
            <a:chExt cx="7909798" cy="3463983"/>
          </a:xfrm>
        </p:grpSpPr>
        <p:sp>
          <p:nvSpPr>
            <p:cNvPr id="559" name="Google Shape;559;p89"/>
            <p:cNvSpPr/>
            <p:nvPr/>
          </p:nvSpPr>
          <p:spPr>
            <a:xfrm rot="5400000">
              <a:off x="5088630" y="-2228133"/>
              <a:ext cx="755726"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9"/>
            <p:cNvSpPr txBox="1"/>
            <p:nvPr/>
          </p:nvSpPr>
          <p:spPr>
            <a:xfrm>
              <a:off x="2787439" y="109950"/>
              <a:ext cx="5321217" cy="681942"/>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August 1, 2024</a:t>
              </a:r>
              <a:endParaRPr sz="1800" b="0" i="0" u="none" strike="noStrike" cap="none">
                <a:solidFill>
                  <a:schemeClr val="accent1"/>
                </a:solidFill>
                <a:latin typeface="Open Sans"/>
                <a:ea typeface="Open Sans"/>
                <a:cs typeface="Open Sans"/>
                <a:sym typeface="Open Sans"/>
              </a:endParaRPr>
            </a:p>
          </p:txBody>
        </p:sp>
        <p:sp>
          <p:nvSpPr>
            <p:cNvPr id="561" name="Google Shape;561;p89"/>
            <p:cNvSpPr/>
            <p:nvPr/>
          </p:nvSpPr>
          <p:spPr>
            <a:xfrm>
              <a:off x="235750" y="1735"/>
              <a:ext cx="2542436" cy="834694"/>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9"/>
            <p:cNvSpPr txBox="1"/>
            <p:nvPr/>
          </p:nvSpPr>
          <p:spPr>
            <a:xfrm>
              <a:off x="276496" y="42481"/>
              <a:ext cx="2460944" cy="753202"/>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starts</a:t>
              </a:r>
              <a:endParaRPr sz="2000" b="0" i="0" u="none" strike="noStrike" cap="none">
                <a:solidFill>
                  <a:schemeClr val="lt1"/>
                </a:solidFill>
                <a:latin typeface="Open Sans"/>
                <a:ea typeface="Open Sans"/>
                <a:cs typeface="Open Sans"/>
                <a:sym typeface="Open Sans"/>
              </a:endParaRPr>
            </a:p>
          </p:txBody>
        </p:sp>
        <p:sp>
          <p:nvSpPr>
            <p:cNvPr id="563" name="Google Shape;563;p89"/>
            <p:cNvSpPr/>
            <p:nvPr/>
          </p:nvSpPr>
          <p:spPr>
            <a:xfrm rot="5400000">
              <a:off x="5088630" y="-1351703"/>
              <a:ext cx="755726"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9"/>
            <p:cNvSpPr txBox="1"/>
            <p:nvPr/>
          </p:nvSpPr>
          <p:spPr>
            <a:xfrm>
              <a:off x="2787439" y="986380"/>
              <a:ext cx="5321217" cy="681942"/>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July 31, 2025</a:t>
              </a:r>
              <a:endParaRPr sz="1800" b="0" i="0" u="none" strike="noStrike" cap="none">
                <a:solidFill>
                  <a:schemeClr val="accent1"/>
                </a:solidFill>
                <a:latin typeface="Open Sans"/>
                <a:ea typeface="Open Sans"/>
                <a:cs typeface="Open Sans"/>
                <a:sym typeface="Open Sans"/>
              </a:endParaRPr>
            </a:p>
          </p:txBody>
        </p:sp>
        <p:sp>
          <p:nvSpPr>
            <p:cNvPr id="565" name="Google Shape;565;p89"/>
            <p:cNvSpPr/>
            <p:nvPr/>
          </p:nvSpPr>
          <p:spPr>
            <a:xfrm>
              <a:off x="235750" y="878165"/>
              <a:ext cx="2542436" cy="834694"/>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9"/>
            <p:cNvSpPr txBox="1"/>
            <p:nvPr/>
          </p:nvSpPr>
          <p:spPr>
            <a:xfrm>
              <a:off x="276496" y="918911"/>
              <a:ext cx="2460944" cy="753202"/>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ends</a:t>
              </a:r>
              <a:endParaRPr sz="2000" b="0" i="0" u="none" strike="noStrike" cap="none">
                <a:solidFill>
                  <a:schemeClr val="lt1"/>
                </a:solidFill>
                <a:latin typeface="Open Sans"/>
                <a:ea typeface="Open Sans"/>
                <a:cs typeface="Open Sans"/>
                <a:sym typeface="Open Sans"/>
              </a:endParaRPr>
            </a:p>
          </p:txBody>
        </p:sp>
        <p:sp>
          <p:nvSpPr>
            <p:cNvPr id="567" name="Google Shape;567;p89"/>
            <p:cNvSpPr/>
            <p:nvPr/>
          </p:nvSpPr>
          <p:spPr>
            <a:xfrm>
              <a:off x="235750" y="1754594"/>
              <a:ext cx="3013936" cy="834694"/>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9"/>
            <p:cNvSpPr txBox="1"/>
            <p:nvPr/>
          </p:nvSpPr>
          <p:spPr>
            <a:xfrm>
              <a:off x="276496" y="1795340"/>
              <a:ext cx="2932444" cy="75320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endParaRPr sz="1800" b="0" i="0" u="none" strike="noStrike" cap="none">
                <a:solidFill>
                  <a:schemeClr val="accent1"/>
                </a:solidFill>
                <a:latin typeface="Open Sans"/>
                <a:ea typeface="Open Sans"/>
                <a:cs typeface="Open Sans"/>
                <a:sym typeface="Open Sans"/>
              </a:endParaRPr>
            </a:p>
          </p:txBody>
        </p:sp>
        <p:sp>
          <p:nvSpPr>
            <p:cNvPr id="569" name="Google Shape;569;p89"/>
            <p:cNvSpPr/>
            <p:nvPr/>
          </p:nvSpPr>
          <p:spPr>
            <a:xfrm rot="5400000">
              <a:off x="5088630" y="401155"/>
              <a:ext cx="755726"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9"/>
            <p:cNvSpPr txBox="1"/>
            <p:nvPr/>
          </p:nvSpPr>
          <p:spPr>
            <a:xfrm>
              <a:off x="2787439" y="2739238"/>
              <a:ext cx="5321217" cy="681942"/>
            </a:xfrm>
            <a:prstGeom prst="rect">
              <a:avLst/>
            </a:prstGeom>
            <a:noFill/>
            <a:ln>
              <a:noFill/>
            </a:ln>
          </p:spPr>
          <p:txBody>
            <a:bodyPr spcFirstLastPara="1" wrap="square" lIns="0" tIns="0" rIns="0" bIns="0"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November 28, 2025; Covers the whole project period</a:t>
              </a:r>
              <a:endParaRPr sz="1800" b="0" i="0" u="none" strike="noStrike" cap="none">
                <a:solidFill>
                  <a:schemeClr val="accent1"/>
                </a:solidFill>
                <a:latin typeface="Open Sans"/>
                <a:ea typeface="Open Sans"/>
                <a:cs typeface="Open Sans"/>
                <a:sym typeface="Open Sans"/>
              </a:endParaRPr>
            </a:p>
          </p:txBody>
        </p:sp>
        <p:sp>
          <p:nvSpPr>
            <p:cNvPr id="571" name="Google Shape;571;p89"/>
            <p:cNvSpPr/>
            <p:nvPr/>
          </p:nvSpPr>
          <p:spPr>
            <a:xfrm>
              <a:off x="235750" y="2631024"/>
              <a:ext cx="2542436" cy="834694"/>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9"/>
            <p:cNvSpPr txBox="1"/>
            <p:nvPr/>
          </p:nvSpPr>
          <p:spPr>
            <a:xfrm>
              <a:off x="276496" y="2671770"/>
              <a:ext cx="2460944" cy="753202"/>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Final PPR</a:t>
              </a:r>
              <a:endParaRPr sz="2000" b="0" i="0" u="none" strike="noStrike" cap="none">
                <a:solidFill>
                  <a:schemeClr val="lt1"/>
                </a:solidFill>
                <a:latin typeface="Open Sans"/>
                <a:ea typeface="Open Sans"/>
                <a:cs typeface="Open Sans"/>
                <a:sym typeface="Open Sans"/>
              </a:endParaRPr>
            </a:p>
          </p:txBody>
        </p:sp>
      </p:grpSp>
      <p:sp>
        <p:nvSpPr>
          <p:cNvPr id="573" name="Google Shape;573;p89"/>
          <p:cNvSpPr/>
          <p:nvPr/>
        </p:nvSpPr>
        <p:spPr>
          <a:xfrm>
            <a:off x="635400" y="2876286"/>
            <a:ext cx="4095750" cy="419100"/>
          </a:xfrm>
          <a:prstGeom prst="roundRect">
            <a:avLst>
              <a:gd name="adj" fmla="val 16667"/>
            </a:avLst>
          </a:prstGeom>
          <a:solidFill>
            <a:srgbClr val="FF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2"/>
                </a:solidFill>
                <a:latin typeface="Open Sans"/>
                <a:ea typeface="Open Sans"/>
                <a:cs typeface="Open Sans"/>
                <a:sym typeface="Open Sans"/>
              </a:rPr>
              <a:t>Request an Extension to Closeout</a:t>
            </a:r>
            <a:endParaRPr sz="1400" b="0" i="0" u="none" strike="noStrike" cap="none">
              <a:solidFill>
                <a:schemeClr val="dk2"/>
              </a:solidFill>
              <a:latin typeface="Open Sans"/>
              <a:ea typeface="Open Sans"/>
              <a:cs typeface="Open Sans"/>
              <a:sym typeface="Open Sans"/>
            </a:endParaRPr>
          </a:p>
        </p:txBody>
      </p:sp>
      <p:sp>
        <p:nvSpPr>
          <p:cNvPr id="574" name="Google Shape;574;p89"/>
          <p:cNvSpPr/>
          <p:nvPr/>
        </p:nvSpPr>
        <p:spPr>
          <a:xfrm>
            <a:off x="3314825" y="3571130"/>
            <a:ext cx="2091228" cy="419100"/>
          </a:xfrm>
          <a:prstGeom prst="roundRect">
            <a:avLst>
              <a:gd name="adj" fmla="val 16667"/>
            </a:avLst>
          </a:prstGeom>
          <a:solidFill>
            <a:srgbClr val="FF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2"/>
                </a:solidFill>
                <a:latin typeface="Open Sans"/>
                <a:ea typeface="Open Sans"/>
                <a:cs typeface="Open Sans"/>
                <a:sym typeface="Open Sans"/>
              </a:rPr>
              <a:t>Feb 28, 2025</a:t>
            </a:r>
            <a:endParaRPr sz="1400" b="0" i="0" u="none" strike="noStrike" cap="none">
              <a:solidFill>
                <a:schemeClr val="dk2"/>
              </a:solidFill>
              <a:latin typeface="Open Sans"/>
              <a:ea typeface="Open Sans"/>
              <a:cs typeface="Open Sans"/>
              <a:sym typeface="Open Sans"/>
            </a:endParaRPr>
          </a:p>
        </p:txBody>
      </p:sp>
      <p:sp>
        <p:nvSpPr>
          <p:cNvPr id="575" name="Google Shape;575;p89"/>
          <p:cNvSpPr/>
          <p:nvPr/>
        </p:nvSpPr>
        <p:spPr>
          <a:xfrm>
            <a:off x="7919930" y="913159"/>
            <a:ext cx="634697" cy="1748495"/>
          </a:xfrm>
          <a:prstGeom prst="rightBrace">
            <a:avLst>
              <a:gd name="adj1" fmla="val 8333"/>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6" name="Google Shape;576;p89"/>
          <p:cNvSpPr/>
          <p:nvPr/>
        </p:nvSpPr>
        <p:spPr>
          <a:xfrm>
            <a:off x="7919930" y="2732857"/>
            <a:ext cx="634697" cy="1748495"/>
          </a:xfrm>
          <a:prstGeom prst="rightBrace">
            <a:avLst>
              <a:gd name="adj1" fmla="val 8333"/>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7" name="Google Shape;577;p89"/>
          <p:cNvSpPr txBox="1"/>
          <p:nvPr/>
        </p:nvSpPr>
        <p:spPr>
          <a:xfrm rot="5400000">
            <a:off x="8286907" y="1678470"/>
            <a:ext cx="948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FF0000"/>
                </a:solidFill>
                <a:latin typeface="Open Sans"/>
                <a:ea typeface="Open Sans"/>
                <a:cs typeface="Open Sans"/>
                <a:sym typeface="Open Sans"/>
              </a:rPr>
              <a:t>Active</a:t>
            </a:r>
            <a:endParaRPr sz="1800" b="0" i="0" u="none" strike="noStrike" cap="none">
              <a:solidFill>
                <a:srgbClr val="FF0000"/>
              </a:solidFill>
              <a:latin typeface="Open Sans"/>
              <a:ea typeface="Open Sans"/>
              <a:cs typeface="Open Sans"/>
              <a:sym typeface="Open Sans"/>
            </a:endParaRPr>
          </a:p>
        </p:txBody>
      </p:sp>
      <p:sp>
        <p:nvSpPr>
          <p:cNvPr id="578" name="Google Shape;578;p89"/>
          <p:cNvSpPr txBox="1"/>
          <p:nvPr/>
        </p:nvSpPr>
        <p:spPr>
          <a:xfrm rot="5400000">
            <a:off x="8254217" y="3603698"/>
            <a:ext cx="10754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FF0000"/>
                </a:solidFill>
                <a:latin typeface="Open Sans"/>
                <a:ea typeface="Open Sans"/>
                <a:cs typeface="Open Sans"/>
                <a:sym typeface="Open Sans"/>
              </a:rPr>
              <a:t>Expired</a:t>
            </a:r>
            <a:endParaRPr sz="1800" b="0" i="0" u="none" strike="noStrike" cap="none">
              <a:solidFill>
                <a:srgbClr val="FF0000"/>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6842" y="1828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535"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5"/>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 name="Google Shape;118;p45"/>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eRA vs. GOL terms</a:t>
            </a:r>
            <a:endParaRPr/>
          </a:p>
        </p:txBody>
      </p:sp>
      <p:graphicFrame>
        <p:nvGraphicFramePr>
          <p:cNvPr id="119" name="Google Shape;119;p45"/>
          <p:cNvGraphicFramePr/>
          <p:nvPr/>
        </p:nvGraphicFramePr>
        <p:xfrm>
          <a:off x="549134" y="822943"/>
          <a:ext cx="8304400" cy="3734980"/>
        </p:xfrm>
        <a:graphic>
          <a:graphicData uri="http://schemas.openxmlformats.org/drawingml/2006/table">
            <a:tbl>
              <a:tblPr firstRow="1" bandRow="1">
                <a:noFill/>
                <a:tableStyleId>{3E1FD245-A38F-4697-BCA6-F45DFCC7418E}</a:tableStyleId>
              </a:tblPr>
              <a:tblGrid>
                <a:gridCol w="1920425">
                  <a:extLst>
                    <a:ext uri="{9D8B030D-6E8A-4147-A177-3AD203B41FA5}">
                      <a16:colId xmlns:a16="http://schemas.microsoft.com/office/drawing/2014/main" val="20000"/>
                    </a:ext>
                  </a:extLst>
                </a:gridCol>
                <a:gridCol w="3372800">
                  <a:extLst>
                    <a:ext uri="{9D8B030D-6E8A-4147-A177-3AD203B41FA5}">
                      <a16:colId xmlns:a16="http://schemas.microsoft.com/office/drawing/2014/main" val="20001"/>
                    </a:ext>
                  </a:extLst>
                </a:gridCol>
                <a:gridCol w="3011175">
                  <a:extLst>
                    <a:ext uri="{9D8B030D-6E8A-4147-A177-3AD203B41FA5}">
                      <a16:colId xmlns:a16="http://schemas.microsoft.com/office/drawing/2014/main" val="20002"/>
                    </a:ext>
                  </a:extLst>
                </a:gridCol>
              </a:tblGrid>
              <a:tr h="525975">
                <a:tc>
                  <a:txBody>
                    <a:bodyPr/>
                    <a:lstStyle/>
                    <a:p>
                      <a:pPr marL="0" marR="0" lvl="0" indent="0" algn="l" rtl="0">
                        <a:lnSpc>
                          <a:spcPct val="100000"/>
                        </a:lnSpc>
                        <a:spcBef>
                          <a:spcPts val="0"/>
                        </a:spcBef>
                        <a:spcAft>
                          <a:spcPts val="0"/>
                        </a:spcAft>
                        <a:buNone/>
                      </a:pPr>
                      <a:endParaRPr sz="1800" u="none" strike="noStrike" cap="none">
                        <a:latin typeface="Open Sans"/>
                        <a:ea typeface="Open Sans"/>
                        <a:cs typeface="Open Sans"/>
                        <a:sym typeface="Open Sans"/>
                      </a:endParaRPr>
                    </a:p>
                  </a:txBody>
                  <a:tcPr marL="91450" marR="91450" marT="45725" marB="45725"/>
                </a:tc>
                <a:tc>
                  <a:txBody>
                    <a:bodyPr/>
                    <a:lstStyle/>
                    <a:p>
                      <a:pPr marL="0" marR="0" lvl="0" indent="0" algn="ctr" rtl="0">
                        <a:lnSpc>
                          <a:spcPct val="100000"/>
                        </a:lnSpc>
                        <a:spcBef>
                          <a:spcPts val="0"/>
                        </a:spcBef>
                        <a:spcAft>
                          <a:spcPts val="0"/>
                        </a:spcAft>
                        <a:buNone/>
                      </a:pPr>
                      <a:r>
                        <a:rPr lang="en-US" sz="2400" u="none" strike="noStrike" cap="none">
                          <a:latin typeface="Open Sans"/>
                          <a:ea typeface="Open Sans"/>
                          <a:cs typeface="Open Sans"/>
                          <a:sym typeface="Open Sans"/>
                        </a:rPr>
                        <a:t>GOL</a:t>
                      </a:r>
                      <a:endParaRPr sz="24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2400" u="none" strike="noStrike" cap="none">
                          <a:latin typeface="Open Sans"/>
                          <a:ea typeface="Open Sans"/>
                          <a:cs typeface="Open Sans"/>
                          <a:sym typeface="Open Sans"/>
                        </a:rPr>
                        <a:t>eRA</a:t>
                      </a:r>
                      <a:endParaRPr sz="240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0"/>
                  </a:ext>
                </a:extLst>
              </a:tr>
              <a:tr h="525975">
                <a:tc>
                  <a:txBody>
                    <a:bodyPr/>
                    <a:lstStyle/>
                    <a:p>
                      <a:pPr marL="0" marR="0" lvl="0" indent="0" algn="ctr" rtl="0">
                        <a:lnSpc>
                          <a:spcPct val="100000"/>
                        </a:lnSpc>
                        <a:spcBef>
                          <a:spcPts val="0"/>
                        </a:spcBef>
                        <a:spcAft>
                          <a:spcPts val="0"/>
                        </a:spcAft>
                        <a:buNone/>
                      </a:pPr>
                      <a:r>
                        <a:rPr lang="en-US" sz="1600" u="none" strike="noStrike" cap="none">
                          <a:solidFill>
                            <a:schemeClr val="accent1"/>
                          </a:solidFill>
                          <a:latin typeface="Open Sans"/>
                          <a:ea typeface="Open Sans"/>
                          <a:cs typeface="Open Sans"/>
                          <a:sym typeface="Open Sans"/>
                        </a:rPr>
                        <a:t>Program role</a:t>
                      </a:r>
                      <a:endParaRPr sz="16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PI/PD</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Principle Investigator (PI)</a:t>
                      </a: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1"/>
                  </a:ext>
                </a:extLst>
              </a:tr>
              <a:tr h="525975">
                <a:tc rowSpan="4">
                  <a:txBody>
                    <a:bodyPr/>
                    <a:lstStyle/>
                    <a:p>
                      <a:pPr marL="0" marR="0" lvl="0" indent="0" algn="ctr" rtl="0">
                        <a:lnSpc>
                          <a:spcPct val="100000"/>
                        </a:lnSpc>
                        <a:spcBef>
                          <a:spcPts val="0"/>
                        </a:spcBef>
                        <a:spcAft>
                          <a:spcPts val="0"/>
                        </a:spcAft>
                        <a:buNone/>
                      </a:pPr>
                      <a:r>
                        <a:rPr lang="en-US" sz="1600" u="none" strike="noStrike" cap="none">
                          <a:solidFill>
                            <a:schemeClr val="accent1"/>
                          </a:solidFill>
                          <a:latin typeface="Open Sans"/>
                          <a:ea typeface="Open Sans"/>
                          <a:cs typeface="Open Sans"/>
                          <a:sym typeface="Open Sans"/>
                        </a:rPr>
                        <a:t>Administrative roles</a:t>
                      </a:r>
                      <a:endParaRPr sz="16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Authorized representative</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Signing Official (SO)</a:t>
                      </a: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2"/>
                  </a:ext>
                </a:extLst>
              </a:tr>
              <a:tr h="525975">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Business/Finance</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Financial Status Reporter (FSR)</a:t>
                      </a: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3"/>
                  </a:ext>
                </a:extLst>
              </a:tr>
              <a:tr h="525975">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Recipient Administrator</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Administrative Official (AO)</a:t>
                      </a: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4"/>
                  </a:ext>
                </a:extLst>
              </a:tr>
              <a:tr h="525975">
                <a:tc vMerge="1">
                  <a:txBody>
                    <a:bodyPr/>
                    <a:lstStyle/>
                    <a:p>
                      <a:endParaRPr lang="en-US"/>
                    </a:p>
                  </a:txBody>
                  <a:tcP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Account Administrator (AA)</a:t>
                      </a: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5"/>
                  </a:ext>
                </a:extLst>
              </a:tr>
              <a:tr h="525975">
                <a:tc>
                  <a:txBody>
                    <a:bodyPr/>
                    <a:lstStyle/>
                    <a:p>
                      <a:pPr marL="0" marR="0" lvl="0" indent="0" algn="ctr" rtl="0">
                        <a:lnSpc>
                          <a:spcPct val="100000"/>
                        </a:lnSpc>
                        <a:spcBef>
                          <a:spcPts val="0"/>
                        </a:spcBef>
                        <a:spcAft>
                          <a:spcPts val="0"/>
                        </a:spcAft>
                        <a:buNone/>
                      </a:pPr>
                      <a:r>
                        <a:rPr lang="en-US" sz="1600" u="none" strike="noStrike" cap="none">
                          <a:solidFill>
                            <a:schemeClr val="accent1"/>
                          </a:solidFill>
                          <a:latin typeface="Open Sans"/>
                          <a:ea typeface="Open Sans"/>
                          <a:cs typeface="Open Sans"/>
                          <a:sym typeface="Open Sans"/>
                        </a:rPr>
                        <a:t>Post-award actions</a:t>
                      </a:r>
                      <a:endParaRPr sz="16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Award Action Requests</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Revision Requests</a:t>
                      </a: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9475" y="1066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0"/>
          <p:cNvSpPr txBox="1">
            <a:spLocks noGrp="1"/>
          </p:cNvSpPr>
          <p:nvPr>
            <p:ph type="body" idx="1"/>
          </p:nvPr>
        </p:nvSpPr>
        <p:spPr>
          <a:xfrm>
            <a:off x="635400" y="1036285"/>
            <a:ext cx="8051400"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a:solidFill>
                  <a:schemeClr val="dk2"/>
                </a:solidFill>
              </a:rPr>
              <a:t>If you cannot meet your objectives by the expiration date, you can get an extension</a:t>
            </a:r>
            <a:endParaRPr/>
          </a:p>
          <a:p>
            <a:pPr marL="914400" lvl="1" indent="-330200" algn="l" rtl="0">
              <a:lnSpc>
                <a:spcPct val="100000"/>
              </a:lnSpc>
              <a:spcBef>
                <a:spcPts val="600"/>
              </a:spcBef>
              <a:spcAft>
                <a:spcPts val="0"/>
              </a:spcAft>
              <a:buSzPts val="1600"/>
              <a:buChar char="○"/>
            </a:pPr>
            <a:r>
              <a:rPr lang="en-US"/>
              <a:t>Includes goals, match, etc.</a:t>
            </a:r>
            <a:endParaRPr/>
          </a:p>
          <a:p>
            <a:pPr marL="914400" lvl="1" indent="-330200" algn="l" rtl="0">
              <a:lnSpc>
                <a:spcPct val="100000"/>
              </a:lnSpc>
              <a:spcBef>
                <a:spcPts val="600"/>
              </a:spcBef>
              <a:spcAft>
                <a:spcPts val="0"/>
              </a:spcAft>
              <a:buSzPts val="1600"/>
              <a:buChar char="○"/>
            </a:pPr>
            <a:r>
              <a:rPr lang="en-US" b="1"/>
              <a:t>There is no penalty for NCE</a:t>
            </a:r>
            <a:endParaRPr/>
          </a:p>
          <a:p>
            <a:pPr marL="457200" lvl="0" indent="-342900" algn="l" rtl="0">
              <a:lnSpc>
                <a:spcPct val="100000"/>
              </a:lnSpc>
              <a:spcBef>
                <a:spcPts val="680"/>
              </a:spcBef>
              <a:spcAft>
                <a:spcPts val="0"/>
              </a:spcAft>
              <a:buSzPts val="1800"/>
              <a:buChar char="●"/>
            </a:pPr>
            <a:r>
              <a:rPr lang="en-US">
                <a:solidFill>
                  <a:schemeClr val="dk2"/>
                </a:solidFill>
              </a:rPr>
              <a:t>We recommend 6 or 12 month NCEs due to reporting requirements </a:t>
            </a:r>
            <a:endParaRPr/>
          </a:p>
          <a:p>
            <a:pPr marL="457200" lvl="0" indent="-342900" algn="l" rtl="0">
              <a:lnSpc>
                <a:spcPct val="100000"/>
              </a:lnSpc>
              <a:spcBef>
                <a:spcPts val="680"/>
              </a:spcBef>
              <a:spcAft>
                <a:spcPts val="0"/>
              </a:spcAft>
              <a:buSzPts val="1800"/>
              <a:buChar char="●"/>
            </a:pPr>
            <a:r>
              <a:rPr lang="en-US">
                <a:solidFill>
                  <a:schemeClr val="dk2"/>
                </a:solidFill>
              </a:rPr>
              <a:t>GMD will typically approve the 1</a:t>
            </a:r>
            <a:r>
              <a:rPr lang="en-US" baseline="30000">
                <a:solidFill>
                  <a:schemeClr val="dk2"/>
                </a:solidFill>
              </a:rPr>
              <a:t>st</a:t>
            </a:r>
            <a:r>
              <a:rPr lang="en-US">
                <a:solidFill>
                  <a:schemeClr val="dk2"/>
                </a:solidFill>
              </a:rPr>
              <a:t> NCE but 2+ require strong justification</a:t>
            </a:r>
            <a:endParaRPr/>
          </a:p>
          <a:p>
            <a:pPr marL="914400" lvl="1" indent="-228600" algn="l" rtl="0">
              <a:lnSpc>
                <a:spcPct val="100000"/>
              </a:lnSpc>
              <a:spcBef>
                <a:spcPts val="600"/>
              </a:spcBef>
              <a:spcAft>
                <a:spcPts val="200"/>
              </a:spcAft>
              <a:buSzPts val="1600"/>
              <a:buNone/>
            </a:pPr>
            <a:endParaRPr/>
          </a:p>
        </p:txBody>
      </p:sp>
      <p:sp>
        <p:nvSpPr>
          <p:cNvPr id="584" name="Google Shape;584;p90"/>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No Cost Extensions (NCE)</a:t>
            </a:r>
            <a:endParaRPr/>
          </a:p>
        </p:txBody>
      </p:sp>
      <p:pic>
        <p:nvPicPr>
          <p:cNvPr id="585" name="Google Shape;585;p90"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586" name="Google Shape;586;p90"/>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87" name="Google Shape;587;p90"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588" name="Google Shape;588;p90"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9827" y="13834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1"/>
          <p:cNvSpPr txBox="1">
            <a:spLocks noGrp="1"/>
          </p:cNvSpPr>
          <p:nvPr>
            <p:ph type="body" idx="1"/>
          </p:nvPr>
        </p:nvSpPr>
        <p:spPr>
          <a:xfrm>
            <a:off x="635400" y="965950"/>
            <a:ext cx="8051400" cy="32175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a:solidFill>
                  <a:schemeClr val="dk2"/>
                </a:solidFill>
              </a:rPr>
              <a:t>Must submit: </a:t>
            </a:r>
            <a:endParaRPr/>
          </a:p>
          <a:p>
            <a:pPr marL="914400" lvl="1" indent="-330200" algn="l" rtl="0">
              <a:lnSpc>
                <a:spcPct val="100000"/>
              </a:lnSpc>
              <a:spcBef>
                <a:spcPts val="600"/>
              </a:spcBef>
              <a:spcAft>
                <a:spcPts val="0"/>
              </a:spcAft>
              <a:buSzPts val="1600"/>
              <a:buChar char="○"/>
            </a:pPr>
            <a:r>
              <a:rPr lang="en-US"/>
              <a:t>Justification (why objectives were not met)</a:t>
            </a:r>
            <a:endParaRPr/>
          </a:p>
          <a:p>
            <a:pPr marL="914400" lvl="1" indent="-330200" algn="l" rtl="0">
              <a:lnSpc>
                <a:spcPct val="100000"/>
              </a:lnSpc>
              <a:spcBef>
                <a:spcPts val="600"/>
              </a:spcBef>
              <a:spcAft>
                <a:spcPts val="0"/>
              </a:spcAft>
              <a:buSzPts val="1600"/>
              <a:buChar char="○"/>
            </a:pPr>
            <a:r>
              <a:rPr lang="en-US"/>
              <a:t>New requested date</a:t>
            </a:r>
            <a:endParaRPr/>
          </a:p>
          <a:p>
            <a:pPr marL="914400" lvl="1" indent="-330200" algn="l" rtl="0">
              <a:lnSpc>
                <a:spcPct val="100000"/>
              </a:lnSpc>
              <a:spcBef>
                <a:spcPts val="600"/>
              </a:spcBef>
              <a:spcAft>
                <a:spcPts val="0"/>
              </a:spcAft>
              <a:buSzPts val="1600"/>
              <a:buChar char="○"/>
            </a:pPr>
            <a:r>
              <a:rPr lang="en-US"/>
              <a:t>Budget of remaining funds and how they will be spent</a:t>
            </a:r>
            <a:endParaRPr/>
          </a:p>
          <a:p>
            <a:pPr marL="457200" lvl="0" indent="-342900" algn="l" rtl="0">
              <a:lnSpc>
                <a:spcPct val="100000"/>
              </a:lnSpc>
              <a:spcBef>
                <a:spcPts val="680"/>
              </a:spcBef>
              <a:spcAft>
                <a:spcPts val="0"/>
              </a:spcAft>
              <a:buSzPts val="1800"/>
              <a:buChar char="●"/>
            </a:pPr>
            <a:r>
              <a:rPr lang="en-US">
                <a:solidFill>
                  <a:schemeClr val="dk2"/>
                </a:solidFill>
              </a:rPr>
              <a:t>GMD needs 30 days to process</a:t>
            </a:r>
            <a:endParaRPr/>
          </a:p>
          <a:p>
            <a:pPr marL="914400" lvl="1" indent="-330200" algn="l" rtl="0">
              <a:lnSpc>
                <a:spcPct val="100000"/>
              </a:lnSpc>
              <a:spcBef>
                <a:spcPts val="600"/>
              </a:spcBef>
              <a:spcAft>
                <a:spcPts val="0"/>
              </a:spcAft>
              <a:buSzPts val="1600"/>
              <a:buChar char="○"/>
            </a:pPr>
            <a:r>
              <a:rPr lang="en-US"/>
              <a:t>Less than 10 days GMD may refuse to process</a:t>
            </a:r>
            <a:endParaRPr/>
          </a:p>
          <a:p>
            <a:pPr marL="914400" lvl="1" indent="-228600" algn="l" rtl="0">
              <a:lnSpc>
                <a:spcPct val="100000"/>
              </a:lnSpc>
              <a:spcBef>
                <a:spcPts val="600"/>
              </a:spcBef>
              <a:spcAft>
                <a:spcPts val="200"/>
              </a:spcAft>
              <a:buSzPts val="1600"/>
              <a:buNone/>
            </a:pPr>
            <a:endParaRPr/>
          </a:p>
        </p:txBody>
      </p:sp>
      <p:sp>
        <p:nvSpPr>
          <p:cNvPr id="594" name="Google Shape;594;p91"/>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No Cost Extensions (NCE)</a:t>
            </a:r>
            <a:endParaRPr/>
          </a:p>
        </p:txBody>
      </p:sp>
      <p:pic>
        <p:nvPicPr>
          <p:cNvPr id="595" name="Google Shape;595;p91"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596" name="Google Shape;596;p91"/>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97" name="Google Shape;597;p91"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598" name="Google Shape;598;p91"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8960" y="858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2"/>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Prescott Timeline</a:t>
            </a:r>
            <a:endParaRPr/>
          </a:p>
        </p:txBody>
      </p:sp>
      <p:pic>
        <p:nvPicPr>
          <p:cNvPr id="604" name="Google Shape;604;p92"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605" name="Google Shape;605;p92"/>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06" name="Google Shape;606;p92" descr="C:\Users\Arthur.Wong\AppData\Local\Microsoft\Windows\INetCache\Content.Word\MMHSRP Logo White Circle Border.png"/>
          <p:cNvPicPr preferRelativeResize="0"/>
          <p:nvPr/>
        </p:nvPicPr>
        <p:blipFill rotWithShape="1">
          <a:blip r:embed="rId6">
            <a:alphaModFix/>
          </a:blip>
          <a:srcRect b="24339"/>
          <a:stretch/>
        </p:blipFill>
        <p:spPr>
          <a:xfrm>
            <a:off x="3900715" y="4723073"/>
            <a:ext cx="413620" cy="420425"/>
          </a:xfrm>
          <a:prstGeom prst="rect">
            <a:avLst/>
          </a:prstGeom>
          <a:noFill/>
          <a:ln>
            <a:noFill/>
          </a:ln>
        </p:spPr>
      </p:pic>
      <p:pic>
        <p:nvPicPr>
          <p:cNvPr id="607" name="Google Shape;607;p92" descr="noaa_logo22"/>
          <p:cNvPicPr preferRelativeResize="0"/>
          <p:nvPr/>
        </p:nvPicPr>
        <p:blipFill rotWithShape="1">
          <a:blip r:embed="rId5">
            <a:alphaModFix/>
          </a:blip>
          <a:srcRect/>
          <a:stretch/>
        </p:blipFill>
        <p:spPr>
          <a:xfrm>
            <a:off x="4275208" y="4723074"/>
            <a:ext cx="587695" cy="420624"/>
          </a:xfrm>
          <a:prstGeom prst="rect">
            <a:avLst/>
          </a:prstGeom>
          <a:noFill/>
          <a:ln>
            <a:noFill/>
          </a:ln>
        </p:spPr>
      </p:pic>
      <p:grpSp>
        <p:nvGrpSpPr>
          <p:cNvPr id="608" name="Google Shape;608;p92"/>
          <p:cNvGrpSpPr/>
          <p:nvPr/>
        </p:nvGrpSpPr>
        <p:grpSpPr>
          <a:xfrm>
            <a:off x="596456" y="824012"/>
            <a:ext cx="8254545" cy="3807575"/>
            <a:chOff x="197748" y="1069"/>
            <a:chExt cx="8254545" cy="3807575"/>
          </a:xfrm>
        </p:grpSpPr>
        <p:sp>
          <p:nvSpPr>
            <p:cNvPr id="609" name="Google Shape;609;p92"/>
            <p:cNvSpPr/>
            <p:nvPr/>
          </p:nvSpPr>
          <p:spPr>
            <a:xfrm rot="5400000">
              <a:off x="5418811" y="-2548962"/>
              <a:ext cx="366739" cy="5536026"/>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2"/>
            <p:cNvSpPr txBox="1"/>
            <p:nvPr/>
          </p:nvSpPr>
          <p:spPr>
            <a:xfrm>
              <a:off x="2834168" y="53584"/>
              <a:ext cx="5518123" cy="330933"/>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August 1, 2024</a:t>
              </a:r>
              <a:endParaRPr sz="1800" b="0" i="0" u="none" strike="noStrike" cap="none">
                <a:solidFill>
                  <a:schemeClr val="accent1"/>
                </a:solidFill>
                <a:latin typeface="Open Sans"/>
                <a:ea typeface="Open Sans"/>
                <a:cs typeface="Open Sans"/>
                <a:sym typeface="Open Sans"/>
              </a:endParaRPr>
            </a:p>
          </p:txBody>
        </p:sp>
        <p:sp>
          <p:nvSpPr>
            <p:cNvPr id="611" name="Google Shape;611;p92"/>
            <p:cNvSpPr/>
            <p:nvPr/>
          </p:nvSpPr>
          <p:spPr>
            <a:xfrm>
              <a:off x="197748" y="1069"/>
              <a:ext cx="2626858" cy="405061"/>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2"/>
            <p:cNvSpPr txBox="1"/>
            <p:nvPr/>
          </p:nvSpPr>
          <p:spPr>
            <a:xfrm>
              <a:off x="217521" y="20842"/>
              <a:ext cx="2587312" cy="365515"/>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starts</a:t>
              </a:r>
              <a:endParaRPr sz="2000" b="0" i="0" u="none" strike="noStrike" cap="none">
                <a:solidFill>
                  <a:schemeClr val="lt1"/>
                </a:solidFill>
                <a:latin typeface="Open Sans"/>
                <a:ea typeface="Open Sans"/>
                <a:cs typeface="Open Sans"/>
                <a:sym typeface="Open Sans"/>
              </a:endParaRPr>
            </a:p>
          </p:txBody>
        </p:sp>
        <p:sp>
          <p:nvSpPr>
            <p:cNvPr id="613" name="Google Shape;613;p92"/>
            <p:cNvSpPr/>
            <p:nvPr/>
          </p:nvSpPr>
          <p:spPr>
            <a:xfrm rot="5400000">
              <a:off x="5418811" y="-2123648"/>
              <a:ext cx="366739" cy="5536026"/>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2"/>
            <p:cNvSpPr txBox="1"/>
            <p:nvPr/>
          </p:nvSpPr>
          <p:spPr>
            <a:xfrm>
              <a:off x="2834168" y="478898"/>
              <a:ext cx="5518123" cy="330933"/>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March 1, 2025; Covers Aug to end of Jan</a:t>
              </a:r>
              <a:endParaRPr sz="1800" b="0" i="0" u="none" strike="noStrike" cap="none">
                <a:solidFill>
                  <a:schemeClr val="accent1"/>
                </a:solidFill>
                <a:latin typeface="Open Sans"/>
                <a:ea typeface="Open Sans"/>
                <a:cs typeface="Open Sans"/>
                <a:sym typeface="Open Sans"/>
              </a:endParaRPr>
            </a:p>
          </p:txBody>
        </p:sp>
        <p:sp>
          <p:nvSpPr>
            <p:cNvPr id="615" name="Google Shape;615;p92"/>
            <p:cNvSpPr/>
            <p:nvPr/>
          </p:nvSpPr>
          <p:spPr>
            <a:xfrm>
              <a:off x="197748" y="426383"/>
              <a:ext cx="2626858" cy="405061"/>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2"/>
            <p:cNvSpPr txBox="1"/>
            <p:nvPr/>
          </p:nvSpPr>
          <p:spPr>
            <a:xfrm>
              <a:off x="217521" y="446156"/>
              <a:ext cx="2587312" cy="365515"/>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1</a:t>
              </a:r>
              <a:r>
                <a:rPr lang="en-US" sz="2000" b="0" i="0" u="none" strike="noStrike" cap="none" baseline="30000">
                  <a:solidFill>
                    <a:schemeClr val="lt1"/>
                  </a:solidFill>
                  <a:latin typeface="Open Sans"/>
                  <a:ea typeface="Open Sans"/>
                  <a:cs typeface="Open Sans"/>
                  <a:sym typeface="Open Sans"/>
                </a:rPr>
                <a:t>st</a:t>
              </a:r>
              <a:r>
                <a:rPr lang="en-US" sz="2000" b="0" i="0" u="none" strike="noStrike" cap="none">
                  <a:solidFill>
                    <a:schemeClr val="lt1"/>
                  </a:solidFill>
                  <a:latin typeface="Open Sans"/>
                  <a:ea typeface="Open Sans"/>
                  <a:cs typeface="Open Sans"/>
                  <a:sym typeface="Open Sans"/>
                </a:rPr>
                <a:t> PPR</a:t>
              </a:r>
              <a:endParaRPr sz="2000" b="0" i="0" u="none" strike="noStrike" cap="none">
                <a:solidFill>
                  <a:schemeClr val="lt1"/>
                </a:solidFill>
                <a:latin typeface="Open Sans"/>
                <a:ea typeface="Open Sans"/>
                <a:cs typeface="Open Sans"/>
                <a:sym typeface="Open Sans"/>
              </a:endParaRPr>
            </a:p>
          </p:txBody>
        </p:sp>
        <p:sp>
          <p:nvSpPr>
            <p:cNvPr id="617" name="Google Shape;617;p92"/>
            <p:cNvSpPr/>
            <p:nvPr/>
          </p:nvSpPr>
          <p:spPr>
            <a:xfrm>
              <a:off x="197748" y="851698"/>
              <a:ext cx="3114015" cy="405061"/>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2"/>
            <p:cNvSpPr txBox="1"/>
            <p:nvPr/>
          </p:nvSpPr>
          <p:spPr>
            <a:xfrm>
              <a:off x="217521" y="871471"/>
              <a:ext cx="3074469" cy="365515"/>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619" name="Google Shape;619;p92"/>
            <p:cNvSpPr/>
            <p:nvPr/>
          </p:nvSpPr>
          <p:spPr>
            <a:xfrm rot="5400000">
              <a:off x="5418811" y="-1273019"/>
              <a:ext cx="366739" cy="5536026"/>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2"/>
            <p:cNvSpPr txBox="1"/>
            <p:nvPr/>
          </p:nvSpPr>
          <p:spPr>
            <a:xfrm>
              <a:off x="2834168" y="1329527"/>
              <a:ext cx="5518123" cy="330933"/>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July 31, 2025</a:t>
              </a:r>
              <a:endParaRPr sz="1800" b="0" i="0" u="none" strike="noStrike" cap="none">
                <a:solidFill>
                  <a:schemeClr val="accent1"/>
                </a:solidFill>
                <a:latin typeface="Open Sans"/>
                <a:ea typeface="Open Sans"/>
                <a:cs typeface="Open Sans"/>
                <a:sym typeface="Open Sans"/>
              </a:endParaRPr>
            </a:p>
          </p:txBody>
        </p:sp>
        <p:sp>
          <p:nvSpPr>
            <p:cNvPr id="621" name="Google Shape;621;p92"/>
            <p:cNvSpPr/>
            <p:nvPr/>
          </p:nvSpPr>
          <p:spPr>
            <a:xfrm>
              <a:off x="197748" y="1277012"/>
              <a:ext cx="2626858" cy="405061"/>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2"/>
            <p:cNvSpPr txBox="1"/>
            <p:nvPr/>
          </p:nvSpPr>
          <p:spPr>
            <a:xfrm>
              <a:off x="217521" y="1296785"/>
              <a:ext cx="2587312" cy="365515"/>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ends</a:t>
              </a:r>
              <a:endParaRPr sz="2000" b="0" i="0" u="none" strike="noStrike" cap="none">
                <a:solidFill>
                  <a:schemeClr val="lt1"/>
                </a:solidFill>
                <a:latin typeface="Open Sans"/>
                <a:ea typeface="Open Sans"/>
                <a:cs typeface="Open Sans"/>
                <a:sym typeface="Open Sans"/>
              </a:endParaRPr>
            </a:p>
          </p:txBody>
        </p:sp>
        <p:sp>
          <p:nvSpPr>
            <p:cNvPr id="623" name="Google Shape;623;p92"/>
            <p:cNvSpPr/>
            <p:nvPr/>
          </p:nvSpPr>
          <p:spPr>
            <a:xfrm rot="5400000">
              <a:off x="5418811" y="-847705"/>
              <a:ext cx="366739" cy="5536026"/>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2"/>
            <p:cNvSpPr txBox="1"/>
            <p:nvPr/>
          </p:nvSpPr>
          <p:spPr>
            <a:xfrm>
              <a:off x="2834168" y="1754841"/>
              <a:ext cx="5518123" cy="330933"/>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August 30, 2025; Covers Feb to end of Jul </a:t>
              </a:r>
              <a:endParaRPr sz="1800" b="0" i="0" u="none" strike="noStrike" cap="none">
                <a:solidFill>
                  <a:schemeClr val="accent1"/>
                </a:solidFill>
                <a:latin typeface="Open Sans"/>
                <a:ea typeface="Open Sans"/>
                <a:cs typeface="Open Sans"/>
                <a:sym typeface="Open Sans"/>
              </a:endParaRPr>
            </a:p>
          </p:txBody>
        </p:sp>
        <p:sp>
          <p:nvSpPr>
            <p:cNvPr id="625" name="Google Shape;625;p92"/>
            <p:cNvSpPr/>
            <p:nvPr/>
          </p:nvSpPr>
          <p:spPr>
            <a:xfrm>
              <a:off x="197748" y="1702326"/>
              <a:ext cx="2626858" cy="405061"/>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2"/>
            <p:cNvSpPr txBox="1"/>
            <p:nvPr/>
          </p:nvSpPr>
          <p:spPr>
            <a:xfrm>
              <a:off x="217521" y="1722099"/>
              <a:ext cx="2587312" cy="365515"/>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2</a:t>
              </a:r>
              <a:r>
                <a:rPr lang="en-US" sz="2000" b="0" i="0" u="none" strike="noStrike" cap="none" baseline="30000">
                  <a:solidFill>
                    <a:schemeClr val="lt1"/>
                  </a:solidFill>
                  <a:latin typeface="Open Sans"/>
                  <a:ea typeface="Open Sans"/>
                  <a:cs typeface="Open Sans"/>
                  <a:sym typeface="Open Sans"/>
                </a:rPr>
                <a:t>nd</a:t>
              </a:r>
              <a:r>
                <a:rPr lang="en-US" sz="2000" b="0" i="0" u="none" strike="noStrike" cap="none">
                  <a:solidFill>
                    <a:schemeClr val="lt1"/>
                  </a:solidFill>
                  <a:latin typeface="Open Sans"/>
                  <a:ea typeface="Open Sans"/>
                  <a:cs typeface="Open Sans"/>
                  <a:sym typeface="Open Sans"/>
                </a:rPr>
                <a:t> PPR</a:t>
              </a:r>
              <a:endParaRPr sz="2000" b="0" i="0" u="none" strike="noStrike" cap="none">
                <a:solidFill>
                  <a:schemeClr val="lt1"/>
                </a:solidFill>
                <a:latin typeface="Open Sans"/>
                <a:ea typeface="Open Sans"/>
                <a:cs typeface="Open Sans"/>
                <a:sym typeface="Open Sans"/>
              </a:endParaRPr>
            </a:p>
          </p:txBody>
        </p:sp>
        <p:sp>
          <p:nvSpPr>
            <p:cNvPr id="627" name="Google Shape;627;p92"/>
            <p:cNvSpPr/>
            <p:nvPr/>
          </p:nvSpPr>
          <p:spPr>
            <a:xfrm>
              <a:off x="197748" y="2127640"/>
              <a:ext cx="3114015" cy="405061"/>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2"/>
            <p:cNvSpPr txBox="1"/>
            <p:nvPr/>
          </p:nvSpPr>
          <p:spPr>
            <a:xfrm>
              <a:off x="217521" y="2147413"/>
              <a:ext cx="3074469" cy="365515"/>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629" name="Google Shape;629;p92"/>
            <p:cNvSpPr/>
            <p:nvPr/>
          </p:nvSpPr>
          <p:spPr>
            <a:xfrm>
              <a:off x="197748" y="2552954"/>
              <a:ext cx="3114015" cy="405061"/>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2"/>
            <p:cNvSpPr txBox="1"/>
            <p:nvPr/>
          </p:nvSpPr>
          <p:spPr>
            <a:xfrm>
              <a:off x="217521" y="2572727"/>
              <a:ext cx="3074469" cy="365515"/>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None/>
              </a:pPr>
              <a:endParaRPr sz="2100" b="0" i="0" u="none" strike="noStrike" cap="none">
                <a:solidFill>
                  <a:schemeClr val="lt1"/>
                </a:solidFill>
                <a:latin typeface="Arial"/>
                <a:ea typeface="Arial"/>
                <a:cs typeface="Arial"/>
                <a:sym typeface="Arial"/>
              </a:endParaRPr>
            </a:p>
          </p:txBody>
        </p:sp>
        <p:sp>
          <p:nvSpPr>
            <p:cNvPr id="631" name="Google Shape;631;p92"/>
            <p:cNvSpPr/>
            <p:nvPr/>
          </p:nvSpPr>
          <p:spPr>
            <a:xfrm rot="5400000">
              <a:off x="5476223" y="366754"/>
              <a:ext cx="324048" cy="5628091"/>
            </a:xfrm>
            <a:prstGeom prst="round2SameRect">
              <a:avLst>
                <a:gd name="adj1" fmla="val 16667"/>
                <a:gd name="adj2" fmla="val 0"/>
              </a:avLst>
            </a:prstGeom>
            <a:solidFill>
              <a:srgbClr val="DAE5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2"/>
            <p:cNvSpPr txBox="1"/>
            <p:nvPr/>
          </p:nvSpPr>
          <p:spPr>
            <a:xfrm>
              <a:off x="2824202" y="3034595"/>
              <a:ext cx="5612272" cy="292410"/>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July 31, 2026</a:t>
              </a:r>
              <a:endParaRPr sz="1800" b="0" i="0" u="none" strike="noStrike" cap="none">
                <a:solidFill>
                  <a:schemeClr val="accent1"/>
                </a:solidFill>
                <a:latin typeface="Open Sans"/>
                <a:ea typeface="Open Sans"/>
                <a:cs typeface="Open Sans"/>
                <a:sym typeface="Open Sans"/>
              </a:endParaRPr>
            </a:p>
          </p:txBody>
        </p:sp>
        <p:sp>
          <p:nvSpPr>
            <p:cNvPr id="633" name="Google Shape;633;p92"/>
            <p:cNvSpPr/>
            <p:nvPr/>
          </p:nvSpPr>
          <p:spPr>
            <a:xfrm>
              <a:off x="197748" y="2978269"/>
              <a:ext cx="2626453" cy="40506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2"/>
            <p:cNvSpPr txBox="1"/>
            <p:nvPr/>
          </p:nvSpPr>
          <p:spPr>
            <a:xfrm>
              <a:off x="217521" y="2998042"/>
              <a:ext cx="2586907" cy="365515"/>
            </a:xfrm>
            <a:prstGeom prst="rect">
              <a:avLst/>
            </a:prstGeom>
            <a:noFill/>
            <a:ln>
              <a:noFill/>
            </a:ln>
          </p:spPr>
          <p:txBody>
            <a:bodyPr spcFirstLastPara="1" wrap="square" lIns="80000" tIns="40000" rIns="80000" bIns="40000" anchor="ctr" anchorCtr="0">
              <a:noAutofit/>
            </a:bodyPr>
            <a:lstStyle/>
            <a:p>
              <a:pPr marL="0" marR="0" lvl="0" indent="0" algn="ctr" rtl="0">
                <a:lnSpc>
                  <a:spcPct val="90000"/>
                </a:lnSpc>
                <a:spcBef>
                  <a:spcPts val="0"/>
                </a:spcBef>
                <a:spcAft>
                  <a:spcPts val="0"/>
                </a:spcAft>
                <a:buNone/>
              </a:pPr>
              <a:r>
                <a:rPr lang="en-US" sz="2100" b="0" i="0" u="none" strike="noStrike" cap="none">
                  <a:solidFill>
                    <a:schemeClr val="lt1"/>
                  </a:solidFill>
                  <a:latin typeface="Arial"/>
                  <a:ea typeface="Arial"/>
                  <a:cs typeface="Arial"/>
                  <a:sym typeface="Arial"/>
                </a:rPr>
                <a:t>Award Ends</a:t>
              </a:r>
              <a:endParaRPr sz="2100" b="0" i="0" u="none" strike="noStrike" cap="none">
                <a:solidFill>
                  <a:schemeClr val="lt1"/>
                </a:solidFill>
                <a:latin typeface="Arial"/>
                <a:ea typeface="Arial"/>
                <a:cs typeface="Arial"/>
                <a:sym typeface="Arial"/>
              </a:endParaRPr>
            </a:p>
          </p:txBody>
        </p:sp>
        <p:sp>
          <p:nvSpPr>
            <p:cNvPr id="635" name="Google Shape;635;p92"/>
            <p:cNvSpPr/>
            <p:nvPr/>
          </p:nvSpPr>
          <p:spPr>
            <a:xfrm rot="5400000">
              <a:off x="5418811" y="853551"/>
              <a:ext cx="366739" cy="5536026"/>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2"/>
            <p:cNvSpPr txBox="1"/>
            <p:nvPr/>
          </p:nvSpPr>
          <p:spPr>
            <a:xfrm>
              <a:off x="2834168" y="3456098"/>
              <a:ext cx="5518123" cy="330933"/>
            </a:xfrm>
            <a:prstGeom prst="rect">
              <a:avLst/>
            </a:prstGeom>
            <a:noFill/>
            <a:ln>
              <a:noFill/>
            </a:ln>
          </p:spPr>
          <p:txBody>
            <a:bodyPr spcFirstLastPara="1" wrap="square" lIns="0" tIns="0" rIns="0" bIns="0" anchor="ctr" anchorCtr="0">
              <a:noAutofit/>
            </a:bodyPr>
            <a:lstStyle/>
            <a:p>
              <a:pPr marL="171450" marR="0" lvl="1" indent="-171450" algn="l" rtl="0">
                <a:lnSpc>
                  <a:spcPct val="90000"/>
                </a:lnSpc>
                <a:spcBef>
                  <a:spcPts val="0"/>
                </a:spcBef>
                <a:spcAft>
                  <a:spcPts val="0"/>
                </a:spcAft>
                <a:buClr>
                  <a:srgbClr val="000000"/>
                </a:buClr>
                <a:buSzPts val="1600"/>
                <a:buFont typeface="Arial"/>
                <a:buChar char="••"/>
              </a:pPr>
              <a:r>
                <a:rPr lang="en-US" sz="1600" b="0" i="0" u="none" strike="noStrike" cap="none">
                  <a:solidFill>
                    <a:schemeClr val="accent1"/>
                  </a:solidFill>
                  <a:latin typeface="Open Sans"/>
                  <a:ea typeface="Open Sans"/>
                  <a:cs typeface="Open Sans"/>
                  <a:sym typeface="Open Sans"/>
                </a:rPr>
                <a:t>November 28, 2025; Covers the whole project period</a:t>
              </a:r>
              <a:endParaRPr sz="1600" b="0" i="0" u="none" strike="noStrike" cap="none">
                <a:solidFill>
                  <a:schemeClr val="accent1"/>
                </a:solidFill>
                <a:latin typeface="Open Sans"/>
                <a:ea typeface="Open Sans"/>
                <a:cs typeface="Open Sans"/>
                <a:sym typeface="Open Sans"/>
              </a:endParaRPr>
            </a:p>
          </p:txBody>
        </p:sp>
        <p:sp>
          <p:nvSpPr>
            <p:cNvPr id="637" name="Google Shape;637;p92"/>
            <p:cNvSpPr/>
            <p:nvPr/>
          </p:nvSpPr>
          <p:spPr>
            <a:xfrm>
              <a:off x="197748" y="3403583"/>
              <a:ext cx="2626858" cy="405061"/>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2"/>
            <p:cNvSpPr txBox="1"/>
            <p:nvPr/>
          </p:nvSpPr>
          <p:spPr>
            <a:xfrm>
              <a:off x="217521" y="3423356"/>
              <a:ext cx="2587312" cy="365515"/>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Final PPR</a:t>
              </a:r>
              <a:endParaRPr sz="2000" b="0" i="0" u="none" strike="noStrike" cap="none">
                <a:solidFill>
                  <a:schemeClr val="lt1"/>
                </a:solidFill>
                <a:latin typeface="Open Sans"/>
                <a:ea typeface="Open Sans"/>
                <a:cs typeface="Open Sans"/>
                <a:sym typeface="Open Sans"/>
              </a:endParaRPr>
            </a:p>
          </p:txBody>
        </p:sp>
      </p:grpSp>
      <p:sp>
        <p:nvSpPr>
          <p:cNvPr id="639" name="Google Shape;639;p92"/>
          <p:cNvSpPr/>
          <p:nvPr/>
        </p:nvSpPr>
        <p:spPr>
          <a:xfrm>
            <a:off x="1657395" y="1710794"/>
            <a:ext cx="4048125" cy="333596"/>
          </a:xfrm>
          <a:prstGeom prst="roundRect">
            <a:avLst>
              <a:gd name="adj" fmla="val 16667"/>
            </a:avLst>
          </a:prstGeom>
          <a:solidFill>
            <a:srgbClr val="FF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2"/>
                </a:solidFill>
                <a:latin typeface="Open Sans"/>
                <a:ea typeface="Open Sans"/>
                <a:cs typeface="Open Sans"/>
                <a:sym typeface="Open Sans"/>
              </a:rPr>
              <a:t>Request an No Cost Extension (NCE)</a:t>
            </a:r>
            <a:endParaRPr sz="1400" b="0" i="0" u="none" strike="noStrike" cap="none">
              <a:solidFill>
                <a:schemeClr val="dk2"/>
              </a:solidFill>
              <a:latin typeface="Open Sans"/>
              <a:ea typeface="Open Sans"/>
              <a:cs typeface="Open Sans"/>
              <a:sym typeface="Open Sans"/>
            </a:endParaRPr>
          </a:p>
        </p:txBody>
      </p:sp>
      <p:sp>
        <p:nvSpPr>
          <p:cNvPr id="640" name="Google Shape;640;p92"/>
          <p:cNvSpPr/>
          <p:nvPr/>
        </p:nvSpPr>
        <p:spPr>
          <a:xfrm>
            <a:off x="4733254" y="4267200"/>
            <a:ext cx="600746" cy="355932"/>
          </a:xfrm>
          <a:prstGeom prst="roundRect">
            <a:avLst>
              <a:gd name="adj" fmla="val 16667"/>
            </a:avLst>
          </a:prstGeom>
          <a:solidFill>
            <a:srgbClr val="FF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2"/>
                </a:solidFill>
                <a:latin typeface="Open Sans"/>
                <a:ea typeface="Open Sans"/>
                <a:cs typeface="Open Sans"/>
                <a:sym typeface="Open Sans"/>
              </a:rPr>
              <a:t>2027</a:t>
            </a:r>
            <a:endParaRPr sz="1200" b="0" i="0" u="none" strike="noStrike" cap="none">
              <a:solidFill>
                <a:schemeClr val="dk2"/>
              </a:solidFill>
              <a:latin typeface="Open Sans"/>
              <a:ea typeface="Open Sans"/>
              <a:cs typeface="Open Sans"/>
              <a:sym typeface="Open Sans"/>
            </a:endParaRPr>
          </a:p>
        </p:txBody>
      </p:sp>
      <p:sp>
        <p:nvSpPr>
          <p:cNvPr id="641" name="Google Shape;641;p92"/>
          <p:cNvSpPr/>
          <p:nvPr/>
        </p:nvSpPr>
        <p:spPr>
          <a:xfrm>
            <a:off x="635399" y="3409518"/>
            <a:ext cx="2536425" cy="333596"/>
          </a:xfrm>
          <a:prstGeom prst="roundRect">
            <a:avLst>
              <a:gd name="adj" fmla="val 16667"/>
            </a:avLst>
          </a:prstGeom>
          <a:solidFill>
            <a:srgbClr val="FF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2"/>
                </a:solidFill>
                <a:latin typeface="Open Sans"/>
                <a:ea typeface="Open Sans"/>
                <a:cs typeface="Open Sans"/>
                <a:sym typeface="Open Sans"/>
              </a:rPr>
              <a:t>4</a:t>
            </a:r>
            <a:r>
              <a:rPr lang="en-US" sz="1400" b="0" i="0" u="none" strike="noStrike" cap="none" baseline="30000">
                <a:solidFill>
                  <a:schemeClr val="dk2"/>
                </a:solidFill>
                <a:latin typeface="Open Sans"/>
                <a:ea typeface="Open Sans"/>
                <a:cs typeface="Open Sans"/>
                <a:sym typeface="Open Sans"/>
              </a:rPr>
              <a:t>th</a:t>
            </a:r>
            <a:r>
              <a:rPr lang="en-US" sz="1400" b="0" i="0" u="none" strike="noStrike" cap="none">
                <a:solidFill>
                  <a:schemeClr val="dk2"/>
                </a:solidFill>
                <a:latin typeface="Open Sans"/>
                <a:ea typeface="Open Sans"/>
                <a:cs typeface="Open Sans"/>
                <a:sym typeface="Open Sans"/>
              </a:rPr>
              <a:t> PPR</a:t>
            </a:r>
            <a:endParaRPr sz="1400" b="0" i="0" u="none" strike="noStrike" cap="none">
              <a:solidFill>
                <a:schemeClr val="dk2"/>
              </a:solidFill>
              <a:latin typeface="Open Sans"/>
              <a:ea typeface="Open Sans"/>
              <a:cs typeface="Open Sans"/>
              <a:sym typeface="Open Sans"/>
            </a:endParaRPr>
          </a:p>
        </p:txBody>
      </p:sp>
      <p:sp>
        <p:nvSpPr>
          <p:cNvPr id="642" name="Google Shape;642;p92"/>
          <p:cNvSpPr/>
          <p:nvPr/>
        </p:nvSpPr>
        <p:spPr>
          <a:xfrm>
            <a:off x="635399" y="2985505"/>
            <a:ext cx="2536425" cy="333596"/>
          </a:xfrm>
          <a:prstGeom prst="roundRect">
            <a:avLst>
              <a:gd name="adj" fmla="val 16667"/>
            </a:avLst>
          </a:prstGeom>
          <a:solidFill>
            <a:srgbClr val="FFFF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2"/>
                </a:solidFill>
                <a:latin typeface="Open Sans"/>
                <a:ea typeface="Open Sans"/>
                <a:cs typeface="Open Sans"/>
                <a:sym typeface="Open Sans"/>
              </a:rPr>
              <a:t>3</a:t>
            </a:r>
            <a:r>
              <a:rPr lang="en-US" sz="1400" b="0" i="0" u="none" strike="noStrike" cap="none" baseline="30000">
                <a:solidFill>
                  <a:schemeClr val="dk2"/>
                </a:solidFill>
                <a:latin typeface="Open Sans"/>
                <a:ea typeface="Open Sans"/>
                <a:cs typeface="Open Sans"/>
                <a:sym typeface="Open Sans"/>
              </a:rPr>
              <a:t>rd</a:t>
            </a:r>
            <a:r>
              <a:rPr lang="en-US" sz="1400" b="0" i="0" u="none" strike="noStrike" cap="none">
                <a:solidFill>
                  <a:schemeClr val="dk2"/>
                </a:solidFill>
                <a:latin typeface="Open Sans"/>
                <a:ea typeface="Open Sans"/>
                <a:cs typeface="Open Sans"/>
                <a:sym typeface="Open Sans"/>
              </a:rPr>
              <a:t> PPR</a:t>
            </a:r>
            <a:endParaRPr sz="1400" b="0" i="0" u="none" strike="noStrike" cap="none">
              <a:solidFill>
                <a:schemeClr val="dk2"/>
              </a:solidFill>
              <a:latin typeface="Open Sans"/>
              <a:ea typeface="Open Sans"/>
              <a:cs typeface="Open Sans"/>
              <a:sym typeface="Open Sans"/>
            </a:endParaRPr>
          </a:p>
        </p:txBody>
      </p:sp>
      <p:cxnSp>
        <p:nvCxnSpPr>
          <p:cNvPr id="643" name="Google Shape;643;p92"/>
          <p:cNvCxnSpPr/>
          <p:nvPr/>
        </p:nvCxnSpPr>
        <p:spPr>
          <a:xfrm rot="10800000" flipH="1">
            <a:off x="771035" y="2282593"/>
            <a:ext cx="4505325" cy="9525"/>
          </a:xfrm>
          <a:prstGeom prst="straightConnector1">
            <a:avLst/>
          </a:prstGeom>
          <a:noFill/>
          <a:ln w="57150" cap="flat" cmpd="sng">
            <a:solidFill>
              <a:srgbClr val="BD4B48"/>
            </a:solidFill>
            <a:prstDash val="solid"/>
            <a:round/>
            <a:headEnd type="none" w="sm" len="sm"/>
            <a:tailEnd type="none" w="sm" len="sm"/>
          </a:ln>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6199" y="6404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2588"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3"/>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Revision Requests</a:t>
            </a:r>
            <a:endParaRPr/>
          </a:p>
        </p:txBody>
      </p:sp>
      <p:pic>
        <p:nvPicPr>
          <p:cNvPr id="649" name="Google Shape;649;p93"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650" name="Google Shape;650;p93"/>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51" name="Google Shape;651;p93"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652" name="Google Shape;652;p93"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653" name="Google Shape;653;p93"/>
          <p:cNvPicPr preferRelativeResize="0"/>
          <p:nvPr/>
        </p:nvPicPr>
        <p:blipFill rotWithShape="1">
          <a:blip r:embed="rId7">
            <a:alphaModFix/>
          </a:blip>
          <a:srcRect/>
          <a:stretch/>
        </p:blipFill>
        <p:spPr>
          <a:xfrm>
            <a:off x="504772" y="1794162"/>
            <a:ext cx="8533334" cy="1486919"/>
          </a:xfrm>
          <a:prstGeom prst="rect">
            <a:avLst/>
          </a:prstGeom>
          <a:noFill/>
          <a:ln>
            <a:noFill/>
          </a:ln>
        </p:spPr>
      </p:pic>
      <p:sp>
        <p:nvSpPr>
          <p:cNvPr id="654" name="Google Shape;654;p93"/>
          <p:cNvSpPr txBox="1"/>
          <p:nvPr/>
        </p:nvSpPr>
        <p:spPr>
          <a:xfrm>
            <a:off x="37522" y="832100"/>
            <a:ext cx="6361386" cy="741376"/>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0"/>
              </a:spcBef>
              <a:spcAft>
                <a:spcPts val="200"/>
              </a:spcAft>
              <a:buClr>
                <a:srgbClr val="000000"/>
              </a:buClr>
              <a:buSzPts val="1800"/>
              <a:buFont typeface="Open Sans"/>
              <a:buNone/>
            </a:pPr>
            <a:r>
              <a:rPr lang="en-US" sz="1800" b="0" i="0" u="none" strike="noStrike" cap="none">
                <a:solidFill>
                  <a:srgbClr val="1F497D"/>
                </a:solidFill>
                <a:latin typeface="Open Sans"/>
                <a:ea typeface="Open Sans"/>
                <a:cs typeface="Open Sans"/>
                <a:sym typeface="Open Sans"/>
              </a:rPr>
              <a:t>Only initiated and submitted by Signing Officials (SO) via the Status module</a:t>
            </a:r>
            <a:endParaRPr sz="1800" b="0" i="0" u="none" strike="noStrike" cap="none">
              <a:solidFill>
                <a:srgbClr val="1F497D"/>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06842" y="858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94"/>
          <p:cNvPicPr preferRelativeResize="0"/>
          <p:nvPr/>
        </p:nvPicPr>
        <p:blipFill rotWithShape="1">
          <a:blip r:embed="rId5">
            <a:alphaModFix/>
          </a:blip>
          <a:srcRect/>
          <a:stretch/>
        </p:blipFill>
        <p:spPr>
          <a:xfrm>
            <a:off x="666749" y="1226833"/>
            <a:ext cx="8143875" cy="3166045"/>
          </a:xfrm>
          <a:prstGeom prst="rect">
            <a:avLst/>
          </a:prstGeom>
          <a:noFill/>
          <a:ln>
            <a:noFill/>
          </a:ln>
        </p:spPr>
      </p:pic>
      <p:sp>
        <p:nvSpPr>
          <p:cNvPr id="660" name="Google Shape;660;p94"/>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6990" y="16083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95"/>
          <p:cNvPicPr preferRelativeResize="0"/>
          <p:nvPr/>
        </p:nvPicPr>
        <p:blipFill rotWithShape="1">
          <a:blip r:embed="rId5">
            <a:alphaModFix/>
          </a:blip>
          <a:srcRect/>
          <a:stretch/>
        </p:blipFill>
        <p:spPr>
          <a:xfrm>
            <a:off x="478996" y="1496786"/>
            <a:ext cx="8576109" cy="2693107"/>
          </a:xfrm>
          <a:prstGeom prst="rect">
            <a:avLst/>
          </a:prstGeom>
          <a:noFill/>
          <a:ln>
            <a:noFill/>
          </a:ln>
        </p:spPr>
      </p:pic>
      <p:sp>
        <p:nvSpPr>
          <p:cNvPr id="666" name="Google Shape;666;p95"/>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7" name="Google Shape;667;p95"/>
          <p:cNvSpPr txBox="1"/>
          <p:nvPr/>
        </p:nvSpPr>
        <p:spPr>
          <a:xfrm>
            <a:off x="271356" y="670735"/>
            <a:ext cx="8783749" cy="741376"/>
          </a:xfrm>
          <a:prstGeom prst="rect">
            <a:avLst/>
          </a:prstGeom>
          <a:noFill/>
          <a:ln>
            <a:noFill/>
          </a:ln>
        </p:spPr>
        <p:txBody>
          <a:bodyPr spcFirstLastPara="1" wrap="square" lIns="91425" tIns="91425" rIns="91425" bIns="91425" anchor="t" anchorCtr="0">
            <a:noAutofit/>
          </a:bodyPr>
          <a:lstStyle/>
          <a:p>
            <a:pPr marL="571500" marR="0" lvl="1" indent="0" algn="l" rtl="0">
              <a:lnSpc>
                <a:spcPct val="100000"/>
              </a:lnSpc>
              <a:spcBef>
                <a:spcPts val="0"/>
              </a:spcBef>
              <a:spcAft>
                <a:spcPts val="200"/>
              </a:spcAft>
              <a:buClr>
                <a:srgbClr val="000000"/>
              </a:buClr>
              <a:buSzPts val="1800"/>
              <a:buFont typeface="Open Sans"/>
              <a:buNone/>
            </a:pPr>
            <a:r>
              <a:rPr lang="en-US" sz="1800" b="0" i="0" u="none" strike="noStrike" cap="none">
                <a:solidFill>
                  <a:srgbClr val="1F497D"/>
                </a:solidFill>
                <a:latin typeface="Open Sans"/>
                <a:ea typeface="Open Sans"/>
                <a:cs typeface="Open Sans"/>
                <a:sym typeface="Open Sans"/>
              </a:rPr>
              <a:t>Will need to upload your justification rather than typing directly into eRA</a:t>
            </a:r>
            <a:endParaRPr sz="1800" b="0" i="0" u="none" strike="noStrike" cap="none">
              <a:solidFill>
                <a:srgbClr val="1F497D"/>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5505" y="6113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6"/>
          <p:cNvSpPr txBox="1">
            <a:spLocks noGrp="1"/>
          </p:cNvSpPr>
          <p:nvPr>
            <p:ph type="body" idx="1"/>
          </p:nvPr>
        </p:nvSpPr>
        <p:spPr>
          <a:xfrm>
            <a:off x="635400" y="741943"/>
            <a:ext cx="8051400" cy="361034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sz="1600" dirty="0">
                <a:solidFill>
                  <a:schemeClr val="dk2"/>
                </a:solidFill>
              </a:rPr>
              <a:t>Artie (</a:t>
            </a:r>
            <a:r>
              <a:rPr lang="en-US" sz="1600" u="sng" dirty="0">
                <a:solidFill>
                  <a:schemeClr val="dk2"/>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arthur.wong@noaa.gov</a:t>
            </a:r>
            <a:r>
              <a:rPr lang="en-US" sz="1600" dirty="0">
                <a:solidFill>
                  <a:schemeClr val="dk2"/>
                </a:solidFill>
              </a:rPr>
              <a:t>)</a:t>
            </a:r>
            <a:endParaRPr dirty="0"/>
          </a:p>
          <a:p>
            <a:pPr marL="457200" lvl="0" indent="-342900" algn="l" rtl="0">
              <a:lnSpc>
                <a:spcPct val="100000"/>
              </a:lnSpc>
              <a:spcBef>
                <a:spcPts val="680"/>
              </a:spcBef>
              <a:spcAft>
                <a:spcPts val="0"/>
              </a:spcAft>
              <a:buSzPts val="1800"/>
              <a:buChar char="●"/>
            </a:pPr>
            <a:r>
              <a:rPr lang="en-US" sz="1600" dirty="0">
                <a:solidFill>
                  <a:schemeClr val="dk2"/>
                </a:solidFill>
              </a:rPr>
              <a:t>Mackenzie (</a:t>
            </a:r>
            <a:r>
              <a:rPr lang="en-US" sz="1600" u="sng" dirty="0">
                <a:solidFill>
                  <a:schemeClr val="dk2"/>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mackenzie.griffin@noaa.gov</a:t>
            </a:r>
            <a:r>
              <a:rPr lang="en-US" sz="1600" dirty="0">
                <a:solidFill>
                  <a:schemeClr val="dk2"/>
                </a:solidFill>
              </a:rPr>
              <a:t>) </a:t>
            </a:r>
            <a:endParaRPr dirty="0"/>
          </a:p>
          <a:p>
            <a:pPr marL="457200" lvl="0" indent="-342900" algn="l" rtl="0">
              <a:lnSpc>
                <a:spcPct val="100000"/>
              </a:lnSpc>
              <a:spcBef>
                <a:spcPts val="680"/>
              </a:spcBef>
              <a:spcAft>
                <a:spcPts val="0"/>
              </a:spcAft>
              <a:buSzPts val="1800"/>
              <a:buChar char="●"/>
            </a:pPr>
            <a:r>
              <a:rPr lang="en-US" sz="1600" dirty="0">
                <a:solidFill>
                  <a:schemeClr val="dk2"/>
                </a:solidFill>
              </a:rPr>
              <a:t>Steve (</a:t>
            </a:r>
            <a:r>
              <a:rPr lang="en-US" sz="1600" u="sng" dirty="0">
                <a:solidFill>
                  <a:schemeClr val="dk2"/>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stephen.manley@noaa.gov</a:t>
            </a:r>
            <a:r>
              <a:rPr lang="en-US" sz="1600" dirty="0">
                <a:solidFill>
                  <a:schemeClr val="dk2"/>
                </a:solidFill>
              </a:rPr>
              <a:t>)</a:t>
            </a:r>
            <a:endParaRPr dirty="0"/>
          </a:p>
          <a:p>
            <a:pPr marL="457200" lvl="0" indent="-342900" algn="l" rtl="0">
              <a:lnSpc>
                <a:spcPct val="100000"/>
              </a:lnSpc>
              <a:spcBef>
                <a:spcPts val="680"/>
              </a:spcBef>
              <a:spcAft>
                <a:spcPts val="0"/>
              </a:spcAft>
              <a:buSzPts val="1800"/>
              <a:buChar char="●"/>
            </a:pPr>
            <a:r>
              <a:rPr lang="en-US" sz="1600" dirty="0" smtClean="0">
                <a:solidFill>
                  <a:schemeClr val="tx1"/>
                </a:solidFill>
                <a:hlinkClick r:id="rId8"/>
              </a:rPr>
              <a:t>Google Drive with </a:t>
            </a:r>
            <a:r>
              <a:rPr lang="en-US" sz="1600" dirty="0" err="1" smtClean="0">
                <a:solidFill>
                  <a:schemeClr val="tx1"/>
                </a:solidFill>
                <a:hlinkClick r:id="rId8"/>
              </a:rPr>
              <a:t>eRA</a:t>
            </a:r>
            <a:r>
              <a:rPr lang="en-US" sz="1600" dirty="0" smtClean="0">
                <a:solidFill>
                  <a:schemeClr val="tx1"/>
                </a:solidFill>
                <a:hlinkClick r:id="rId8"/>
              </a:rPr>
              <a:t> Resources</a:t>
            </a:r>
            <a:endParaRPr lang="en-US" sz="1600" dirty="0" smtClean="0">
              <a:solidFill>
                <a:schemeClr val="tx1"/>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a:p>
            <a:pPr marL="457200" lvl="0" indent="-342900" algn="l" rtl="0">
              <a:lnSpc>
                <a:spcPct val="100000"/>
              </a:lnSpc>
              <a:spcBef>
                <a:spcPts val="680"/>
              </a:spcBef>
              <a:spcAft>
                <a:spcPts val="0"/>
              </a:spcAft>
              <a:buSzPts val="1800"/>
              <a:buChar char="●"/>
            </a:pPr>
            <a:r>
              <a:rPr lang="en-US" sz="1600" u="sng" dirty="0" smtClean="0">
                <a:solidFill>
                  <a:schemeClr val="dk2"/>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Prescott </a:t>
            </a:r>
            <a:r>
              <a:rPr lang="en-US" sz="1600" u="sng" dirty="0">
                <a:solidFill>
                  <a:schemeClr val="dk2"/>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website</a:t>
            </a:r>
            <a:endParaRPr sz="1600" dirty="0">
              <a:solidFill>
                <a:schemeClr val="dk2"/>
              </a:solidFill>
            </a:endParaRPr>
          </a:p>
          <a:p>
            <a:pPr marL="457200" lvl="0" indent="-342900" algn="l" rtl="0">
              <a:lnSpc>
                <a:spcPct val="100000"/>
              </a:lnSpc>
              <a:spcBef>
                <a:spcPts val="680"/>
              </a:spcBef>
              <a:spcAft>
                <a:spcPts val="0"/>
              </a:spcAft>
              <a:buSzPts val="1800"/>
              <a:buChar char="●"/>
            </a:pPr>
            <a:r>
              <a:rPr lang="en-US" sz="1600" u="sng" dirty="0">
                <a:solidFill>
                  <a:schemeClr val="dk2"/>
                </a:solid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GEMS External Resource Page</a:t>
            </a:r>
            <a:endParaRPr sz="1600" dirty="0">
              <a:solidFill>
                <a:schemeClr val="dk2"/>
              </a:solidFill>
            </a:endParaRPr>
          </a:p>
          <a:p>
            <a:pPr marL="457200" lvl="0" indent="-342900" algn="l" rtl="0">
              <a:lnSpc>
                <a:spcPct val="100000"/>
              </a:lnSpc>
              <a:spcBef>
                <a:spcPts val="680"/>
              </a:spcBef>
              <a:spcAft>
                <a:spcPts val="0"/>
              </a:spcAft>
              <a:buSzPts val="1800"/>
              <a:buChar char="●"/>
            </a:pPr>
            <a:r>
              <a:rPr lang="en-US" sz="1600" dirty="0" err="1">
                <a:solidFill>
                  <a:schemeClr val="dk2"/>
                </a:solidFill>
              </a:rPr>
              <a:t>eRA</a:t>
            </a:r>
            <a:r>
              <a:rPr lang="en-US" sz="1600" dirty="0">
                <a:solidFill>
                  <a:schemeClr val="dk2"/>
                </a:solidFill>
              </a:rPr>
              <a:t> Help Desk</a:t>
            </a:r>
            <a:endParaRPr dirty="0"/>
          </a:p>
          <a:p>
            <a:pPr marL="914400" lvl="1" indent="-330200" algn="l" rtl="0">
              <a:lnSpc>
                <a:spcPct val="100000"/>
              </a:lnSpc>
              <a:spcBef>
                <a:spcPts val="600"/>
              </a:spcBef>
              <a:spcAft>
                <a:spcPts val="0"/>
              </a:spcAft>
              <a:buSzPts val="1600"/>
              <a:buChar char="○"/>
            </a:pPr>
            <a:r>
              <a:rPr lang="en-US" sz="1400" dirty="0">
                <a:solidFill>
                  <a:schemeClr val="dk2"/>
                </a:solidFill>
              </a:rPr>
              <a:t>(866) 504-9552 or (301) 402-7469 Monday - Friday 7 AM to 8 PM EST </a:t>
            </a:r>
            <a:endParaRPr sz="1400" dirty="0">
              <a:solidFill>
                <a:schemeClr val="dk2"/>
              </a:solidFill>
            </a:endParaRPr>
          </a:p>
          <a:p>
            <a:pPr marL="914400" lvl="1" indent="-330200" algn="l" rtl="0">
              <a:lnSpc>
                <a:spcPct val="100000"/>
              </a:lnSpc>
              <a:spcBef>
                <a:spcPts val="600"/>
              </a:spcBef>
              <a:spcAft>
                <a:spcPts val="0"/>
              </a:spcAft>
              <a:buSzPts val="1600"/>
              <a:buChar char="○"/>
            </a:pPr>
            <a:r>
              <a:rPr lang="en-US" sz="1400" u="sng" dirty="0">
                <a:solidFill>
                  <a:schemeClr val="dk2"/>
                </a:solid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Submit a </a:t>
            </a:r>
            <a:r>
              <a:rPr lang="en-US" sz="1200" u="sng" dirty="0">
                <a:solidFill>
                  <a:schemeClr val="dk2"/>
                </a:solid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Form</a:t>
            </a:r>
            <a:endParaRPr sz="1400" dirty="0">
              <a:solidFill>
                <a:schemeClr val="dk2"/>
              </a:solidFill>
            </a:endParaRPr>
          </a:p>
          <a:p>
            <a:pPr marL="914400" lvl="1" indent="-228600" algn="l" rtl="0">
              <a:lnSpc>
                <a:spcPct val="100000"/>
              </a:lnSpc>
              <a:spcBef>
                <a:spcPts val="600"/>
              </a:spcBef>
              <a:spcAft>
                <a:spcPts val="200"/>
              </a:spcAft>
              <a:buSzPts val="1600"/>
              <a:buNone/>
            </a:pPr>
            <a:endParaRPr sz="1400" dirty="0"/>
          </a:p>
        </p:txBody>
      </p:sp>
      <p:sp>
        <p:nvSpPr>
          <p:cNvPr id="673" name="Google Shape;673;p96"/>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Resources</a:t>
            </a:r>
            <a:endParaRPr/>
          </a:p>
        </p:txBody>
      </p:sp>
      <p:pic>
        <p:nvPicPr>
          <p:cNvPr id="674" name="Google Shape;674;p96" descr="noaa_logo22"/>
          <p:cNvPicPr preferRelativeResize="0"/>
          <p:nvPr/>
        </p:nvPicPr>
        <p:blipFill rotWithShape="1">
          <a:blip r:embed="rId12">
            <a:alphaModFix/>
          </a:blip>
          <a:srcRect/>
          <a:stretch/>
        </p:blipFill>
        <p:spPr>
          <a:xfrm>
            <a:off x="7847094" y="85850"/>
            <a:ext cx="1415067" cy="1012790"/>
          </a:xfrm>
          <a:prstGeom prst="rect">
            <a:avLst/>
          </a:prstGeom>
          <a:noFill/>
          <a:ln>
            <a:noFill/>
          </a:ln>
        </p:spPr>
      </p:pic>
      <p:sp>
        <p:nvSpPr>
          <p:cNvPr id="675" name="Google Shape;675;p96"/>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76" name="Google Shape;676;p96" descr="C:\Users\Arthur.Wong\AppData\Local\Microsoft\Windows\INetCache\Content.Word\MMHSRP Logo White Circle Border.png"/>
          <p:cNvPicPr preferRelativeResize="0"/>
          <p:nvPr/>
        </p:nvPicPr>
        <p:blipFill rotWithShape="1">
          <a:blip r:embed="rId13">
            <a:alphaModFix/>
          </a:blip>
          <a:srcRect b="24339"/>
          <a:stretch/>
        </p:blipFill>
        <p:spPr>
          <a:xfrm>
            <a:off x="3858511" y="4723073"/>
            <a:ext cx="413620" cy="420425"/>
          </a:xfrm>
          <a:prstGeom prst="rect">
            <a:avLst/>
          </a:prstGeom>
          <a:noFill/>
          <a:ln>
            <a:noFill/>
          </a:ln>
        </p:spPr>
      </p:pic>
      <p:pic>
        <p:nvPicPr>
          <p:cNvPr id="677" name="Google Shape;677;p96" descr="noaa_logo22"/>
          <p:cNvPicPr preferRelativeResize="0"/>
          <p:nvPr/>
        </p:nvPicPr>
        <p:blipFill rotWithShape="1">
          <a:blip r:embed="rId12">
            <a:alphaModFix/>
          </a:blip>
          <a:srcRect/>
          <a:stretch/>
        </p:blipFill>
        <p:spPr>
          <a:xfrm>
            <a:off x="4233004" y="4723074"/>
            <a:ext cx="587695" cy="420624"/>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50373" y="1323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26"/>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Questions?</a:t>
            </a:r>
            <a:endParaRPr/>
          </a:p>
        </p:txBody>
      </p:sp>
      <p:pic>
        <p:nvPicPr>
          <p:cNvPr id="683" name="Google Shape;683;p26" descr="C:\Users\Arthur.Wong\AppData\Local\Microsoft\Windows\INetCache\Content.Word\MMHSRP Logo White Circle Border.png"/>
          <p:cNvPicPr preferRelativeResize="0"/>
          <p:nvPr/>
        </p:nvPicPr>
        <p:blipFill rotWithShape="1">
          <a:blip r:embed="rId5">
            <a:alphaModFix/>
          </a:blip>
          <a:srcRect b="24339"/>
          <a:stretch/>
        </p:blipFill>
        <p:spPr>
          <a:xfrm>
            <a:off x="6925314" y="85850"/>
            <a:ext cx="998555" cy="1014984"/>
          </a:xfrm>
          <a:prstGeom prst="rect">
            <a:avLst/>
          </a:prstGeom>
          <a:noFill/>
          <a:ln>
            <a:noFill/>
          </a:ln>
        </p:spPr>
      </p:pic>
      <p:pic>
        <p:nvPicPr>
          <p:cNvPr id="684" name="Google Shape;684;p26" descr="noaa_logo22"/>
          <p:cNvPicPr preferRelativeResize="0"/>
          <p:nvPr/>
        </p:nvPicPr>
        <p:blipFill rotWithShape="1">
          <a:blip r:embed="rId6">
            <a:alphaModFix/>
          </a:blip>
          <a:srcRect/>
          <a:stretch/>
        </p:blipFill>
        <p:spPr>
          <a:xfrm>
            <a:off x="7847094" y="85850"/>
            <a:ext cx="1415067" cy="1012790"/>
          </a:xfrm>
          <a:prstGeom prst="rect">
            <a:avLst/>
          </a:prstGeom>
          <a:noFill/>
          <a:ln>
            <a:noFill/>
          </a:ln>
        </p:spPr>
      </p:pic>
      <p:pic>
        <p:nvPicPr>
          <p:cNvPr id="685" name="Google Shape;685;p26"/>
          <p:cNvPicPr preferRelativeResize="0"/>
          <p:nvPr/>
        </p:nvPicPr>
        <p:blipFill rotWithShape="1">
          <a:blip r:embed="rId7">
            <a:alphaModFix/>
          </a:blip>
          <a:srcRect/>
          <a:stretch/>
        </p:blipFill>
        <p:spPr>
          <a:xfrm>
            <a:off x="2502052" y="1834719"/>
            <a:ext cx="4139897" cy="2759931"/>
          </a:xfrm>
          <a:prstGeom prst="rect">
            <a:avLst/>
          </a:prstGeom>
          <a:noFill/>
          <a:ln>
            <a:noFill/>
          </a:ln>
        </p:spPr>
      </p:pic>
      <p:sp>
        <p:nvSpPr>
          <p:cNvPr id="686" name="Google Shape;686;p26"/>
          <p:cNvSpPr txBox="1"/>
          <p:nvPr/>
        </p:nvSpPr>
        <p:spPr>
          <a:xfrm>
            <a:off x="4787248" y="4142756"/>
            <a:ext cx="2082678" cy="52831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80"/>
              </a:spcBef>
              <a:spcAft>
                <a:spcPts val="0"/>
              </a:spcAft>
              <a:buClr>
                <a:srgbClr val="000000"/>
              </a:buClr>
              <a:buSzPts val="700"/>
              <a:buFont typeface="Arial"/>
              <a:buNone/>
            </a:pPr>
            <a:r>
              <a:rPr lang="en-US" sz="700" b="0" i="0" u="none" strike="noStrike" cap="none">
                <a:solidFill>
                  <a:schemeClr val="dk2"/>
                </a:solidFill>
                <a:latin typeface="Open Sans"/>
                <a:ea typeface="Open Sans"/>
                <a:cs typeface="Open Sans"/>
                <a:sym typeface="Open Sans"/>
              </a:rPr>
              <a:t>David Coffey/National Aquarium</a:t>
            </a:r>
            <a:endParaRPr/>
          </a:p>
          <a:p>
            <a:pPr marL="0" marR="0" lvl="0" indent="0" algn="ctr" rtl="0">
              <a:lnSpc>
                <a:spcPct val="100000"/>
              </a:lnSpc>
              <a:spcBef>
                <a:spcPts val="480"/>
              </a:spcBef>
              <a:spcAft>
                <a:spcPts val="0"/>
              </a:spcAft>
              <a:buClr>
                <a:srgbClr val="000000"/>
              </a:buClr>
              <a:buSzPts val="700"/>
              <a:buFont typeface="Arial"/>
              <a:buNone/>
            </a:pPr>
            <a:r>
              <a:rPr lang="en-US" sz="700" b="0" i="0" u="none" strike="noStrike" cap="none">
                <a:solidFill>
                  <a:schemeClr val="dk2"/>
                </a:solidFill>
                <a:latin typeface="Open Sans"/>
                <a:ea typeface="Open Sans"/>
                <a:cs typeface="Open Sans"/>
                <a:sym typeface="Open Sans"/>
              </a:rPr>
              <a:t>Authority: 112(C) Stranding Agreement</a:t>
            </a:r>
            <a:endParaRPr sz="700" b="0" i="0" u="none" strike="noStrike" cap="none">
              <a:solidFill>
                <a:schemeClr val="dk2"/>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12761" y="2515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aphicFrame>
        <p:nvGraphicFramePr>
          <p:cNvPr id="124" name="Google Shape;124;p46"/>
          <p:cNvGraphicFramePr/>
          <p:nvPr/>
        </p:nvGraphicFramePr>
        <p:xfrm>
          <a:off x="463073" y="124692"/>
          <a:ext cx="8573375" cy="4219425"/>
        </p:xfrm>
        <a:graphic>
          <a:graphicData uri="http://schemas.openxmlformats.org/drawingml/2006/table">
            <a:tbl>
              <a:tblPr firstRow="1" bandRow="1">
                <a:noFill/>
                <a:tableStyleId>{3E1FD245-A38F-4697-BCA6-F45DFCC7418E}</a:tableStyleId>
              </a:tblPr>
              <a:tblGrid>
                <a:gridCol w="1875550">
                  <a:extLst>
                    <a:ext uri="{9D8B030D-6E8A-4147-A177-3AD203B41FA5}">
                      <a16:colId xmlns:a16="http://schemas.microsoft.com/office/drawing/2014/main" val="20000"/>
                    </a:ext>
                  </a:extLst>
                </a:gridCol>
                <a:gridCol w="1674450">
                  <a:extLst>
                    <a:ext uri="{9D8B030D-6E8A-4147-A177-3AD203B41FA5}">
                      <a16:colId xmlns:a16="http://schemas.microsoft.com/office/drawing/2014/main" val="20001"/>
                    </a:ext>
                  </a:extLst>
                </a:gridCol>
                <a:gridCol w="1935925">
                  <a:extLst>
                    <a:ext uri="{9D8B030D-6E8A-4147-A177-3AD203B41FA5}">
                      <a16:colId xmlns:a16="http://schemas.microsoft.com/office/drawing/2014/main" val="20002"/>
                    </a:ext>
                  </a:extLst>
                </a:gridCol>
                <a:gridCol w="1699700">
                  <a:extLst>
                    <a:ext uri="{9D8B030D-6E8A-4147-A177-3AD203B41FA5}">
                      <a16:colId xmlns:a16="http://schemas.microsoft.com/office/drawing/2014/main" val="20003"/>
                    </a:ext>
                  </a:extLst>
                </a:gridCol>
                <a:gridCol w="1387750">
                  <a:extLst>
                    <a:ext uri="{9D8B030D-6E8A-4147-A177-3AD203B41FA5}">
                      <a16:colId xmlns:a16="http://schemas.microsoft.com/office/drawing/2014/main" val="20004"/>
                    </a:ext>
                  </a:extLst>
                </a:gridCol>
              </a:tblGrid>
              <a:tr h="1202800">
                <a:tc>
                  <a:txBody>
                    <a:bodyPr/>
                    <a:lstStyle/>
                    <a:p>
                      <a:pPr marL="0" marR="0" lvl="0" indent="0" algn="ctr" rtl="0">
                        <a:lnSpc>
                          <a:spcPct val="100000"/>
                        </a:lnSpc>
                        <a:spcBef>
                          <a:spcPts val="0"/>
                        </a:spcBef>
                        <a:spcAft>
                          <a:spcPts val="0"/>
                        </a:spcAft>
                        <a:buNone/>
                      </a:pPr>
                      <a:r>
                        <a:rPr lang="en-US" sz="1800" u="none" strike="noStrike" cap="none">
                          <a:latin typeface="Open Sans"/>
                          <a:ea typeface="Open Sans"/>
                          <a:cs typeface="Open Sans"/>
                          <a:sym typeface="Open Sans"/>
                        </a:rPr>
                        <a:t>Roles</a:t>
                      </a:r>
                      <a:endParaRPr sz="18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800" u="none" strike="noStrike" cap="none">
                          <a:latin typeface="Open Sans"/>
                          <a:ea typeface="Open Sans"/>
                          <a:cs typeface="Open Sans"/>
                          <a:sym typeface="Open Sans"/>
                        </a:rPr>
                        <a:t>Performance Progress Report (PPR)</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800" u="none" strike="noStrike" cap="none">
                          <a:latin typeface="Open Sans"/>
                          <a:ea typeface="Open Sans"/>
                          <a:cs typeface="Open Sans"/>
                          <a:sym typeface="Open Sans"/>
                        </a:rPr>
                        <a:t>Research PPR (RPPR)</a:t>
                      </a:r>
                      <a:endParaRPr sz="18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800" u="none" strike="noStrike" cap="none">
                          <a:latin typeface="Open Sans"/>
                          <a:ea typeface="Open Sans"/>
                          <a:cs typeface="Open Sans"/>
                          <a:sym typeface="Open Sans"/>
                        </a:rPr>
                        <a:t>Federal Financial Report (FFR)</a:t>
                      </a:r>
                      <a:endParaRPr sz="18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Open Sans"/>
                          <a:ea typeface="Open Sans"/>
                          <a:cs typeface="Open Sans"/>
                          <a:sym typeface="Open Sans"/>
                        </a:rPr>
                        <a:t>Revision Requests</a:t>
                      </a:r>
                      <a:endParaRPr/>
                    </a:p>
                    <a:p>
                      <a:pPr marL="0" marR="0" lvl="0" indent="0" algn="ctr" rtl="0">
                        <a:lnSpc>
                          <a:spcPct val="100000"/>
                        </a:lnSpc>
                        <a:spcBef>
                          <a:spcPts val="0"/>
                        </a:spcBef>
                        <a:spcAft>
                          <a:spcPts val="0"/>
                        </a:spcAft>
                        <a:buNone/>
                      </a:pPr>
                      <a:endParaRPr sz="180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0"/>
                  </a:ext>
                </a:extLst>
              </a:tr>
              <a:tr h="603325">
                <a:tc>
                  <a:txBody>
                    <a:bodyPr/>
                    <a:lstStyle/>
                    <a:p>
                      <a:pPr marL="0" marR="0" lvl="0" indent="0" algn="ctr" rtl="0">
                        <a:lnSpc>
                          <a:spcPct val="100000"/>
                        </a:lnSpc>
                        <a:spcBef>
                          <a:spcPts val="0"/>
                        </a:spcBef>
                        <a:spcAft>
                          <a:spcPts val="0"/>
                        </a:spcAft>
                        <a:buNone/>
                      </a:pPr>
                      <a:r>
                        <a:rPr lang="en-US" sz="1200" b="1" u="none" strike="noStrike" cap="none">
                          <a:solidFill>
                            <a:schemeClr val="accent1"/>
                          </a:solidFill>
                          <a:latin typeface="Open Sans"/>
                          <a:ea typeface="Open Sans"/>
                          <a:cs typeface="Open Sans"/>
                          <a:sym typeface="Open Sans"/>
                        </a:rPr>
                        <a:t>Principle Investigator (PI)</a:t>
                      </a:r>
                      <a:endParaRPr sz="1200" b="1"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accent1"/>
                          </a:solidFill>
                          <a:latin typeface="Open Sans"/>
                          <a:ea typeface="Open Sans"/>
                          <a:cs typeface="Open Sans"/>
                          <a:sym typeface="Open Sans"/>
                        </a:rPr>
                        <a:t>View, modify, and submit</a:t>
                      </a: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Initiates, completes, and forwards to SO</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Initiates, completes, and forwards to SO</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1"/>
                  </a:ext>
                </a:extLst>
              </a:tr>
              <a:tr h="603325">
                <a:tc>
                  <a:txBody>
                    <a:bodyPr/>
                    <a:lstStyle/>
                    <a:p>
                      <a:pPr marL="0" marR="0" lvl="0" indent="0" algn="ctr" rtl="0">
                        <a:lnSpc>
                          <a:spcPct val="100000"/>
                        </a:lnSpc>
                        <a:spcBef>
                          <a:spcPts val="0"/>
                        </a:spcBef>
                        <a:spcAft>
                          <a:spcPts val="0"/>
                        </a:spcAft>
                        <a:buNone/>
                      </a:pPr>
                      <a:r>
                        <a:rPr lang="en-US" sz="1200" b="1" u="none" strike="noStrike" cap="none">
                          <a:solidFill>
                            <a:schemeClr val="accent1"/>
                          </a:solidFill>
                          <a:latin typeface="Open Sans"/>
                          <a:ea typeface="Open Sans"/>
                          <a:cs typeface="Open Sans"/>
                          <a:sym typeface="Open Sans"/>
                        </a:rPr>
                        <a:t>Signing Official (SO)</a:t>
                      </a:r>
                      <a:endParaRPr sz="1200" b="1"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accent1"/>
                          </a:solidFill>
                          <a:latin typeface="Open Sans"/>
                          <a:ea typeface="Open Sans"/>
                          <a:cs typeface="Open Sans"/>
                          <a:sym typeface="Open Sans"/>
                        </a:rPr>
                        <a:t>View, modify, and submit</a:t>
                      </a: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View, modify, and submit</a:t>
                      </a: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accent1"/>
                          </a:solidFill>
                          <a:latin typeface="Open Sans"/>
                          <a:ea typeface="Open Sans"/>
                          <a:cs typeface="Open Sans"/>
                          <a:sym typeface="Open Sans"/>
                        </a:rPr>
                        <a:t>View, modify, and submit*</a:t>
                      </a: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Submits</a:t>
                      </a: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2"/>
                  </a:ext>
                </a:extLst>
              </a:tr>
              <a:tr h="603325">
                <a:tc>
                  <a:txBody>
                    <a:bodyPr/>
                    <a:lstStyle/>
                    <a:p>
                      <a:pPr marL="0" marR="0" lvl="0" indent="0" algn="ctr" rtl="0">
                        <a:lnSpc>
                          <a:spcPct val="100000"/>
                        </a:lnSpc>
                        <a:spcBef>
                          <a:spcPts val="0"/>
                        </a:spcBef>
                        <a:spcAft>
                          <a:spcPts val="0"/>
                        </a:spcAft>
                        <a:buNone/>
                      </a:pPr>
                      <a:r>
                        <a:rPr lang="en-US" sz="1200" b="1" u="none" strike="noStrike" cap="none">
                          <a:solidFill>
                            <a:schemeClr val="accent1"/>
                          </a:solidFill>
                          <a:latin typeface="Open Sans"/>
                          <a:ea typeface="Open Sans"/>
                          <a:cs typeface="Open Sans"/>
                          <a:sym typeface="Open Sans"/>
                        </a:rPr>
                        <a:t>Financial Status Reporter (FSR)</a:t>
                      </a:r>
                      <a:endParaRPr sz="1200" b="1"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accent1"/>
                          </a:solidFill>
                          <a:latin typeface="Open Sans"/>
                          <a:ea typeface="Open Sans"/>
                          <a:cs typeface="Open Sans"/>
                          <a:sym typeface="Open Sans"/>
                        </a:rPr>
                        <a:t>View, modify, and submit</a:t>
                      </a: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3"/>
                  </a:ext>
                </a:extLst>
              </a:tr>
              <a:tr h="603325">
                <a:tc>
                  <a:txBody>
                    <a:bodyPr/>
                    <a:lstStyle/>
                    <a:p>
                      <a:pPr marL="0" marR="0" lvl="0" indent="0" algn="ctr" rtl="0">
                        <a:lnSpc>
                          <a:spcPct val="100000"/>
                        </a:lnSpc>
                        <a:spcBef>
                          <a:spcPts val="0"/>
                        </a:spcBef>
                        <a:spcAft>
                          <a:spcPts val="0"/>
                        </a:spcAft>
                        <a:buNone/>
                      </a:pPr>
                      <a:r>
                        <a:rPr lang="en-US" sz="1200" b="1" u="none" strike="noStrike" cap="none">
                          <a:solidFill>
                            <a:schemeClr val="accent1"/>
                          </a:solidFill>
                          <a:latin typeface="Open Sans"/>
                          <a:ea typeface="Open Sans"/>
                          <a:cs typeface="Open Sans"/>
                          <a:sym typeface="Open Sans"/>
                        </a:rPr>
                        <a:t>Administrative Official (AO)</a:t>
                      </a:r>
                      <a:endParaRPr sz="1200" b="1"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200" u="none" strike="noStrike" cap="none">
                          <a:solidFill>
                            <a:schemeClr val="accent1"/>
                          </a:solidFill>
                          <a:latin typeface="Open Sans"/>
                          <a:ea typeface="Open Sans"/>
                          <a:cs typeface="Open Sans"/>
                          <a:sym typeface="Open Sans"/>
                        </a:rPr>
                        <a:t>View</a:t>
                      </a: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accent1"/>
                          </a:solidFill>
                          <a:latin typeface="Open Sans"/>
                          <a:ea typeface="Open Sans"/>
                          <a:cs typeface="Open Sans"/>
                          <a:sym typeface="Open Sans"/>
                        </a:rPr>
                        <a:t>View, modify, and submit*</a:t>
                      </a: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4"/>
                  </a:ext>
                </a:extLst>
              </a:tr>
              <a:tr h="603325">
                <a:tc>
                  <a:txBody>
                    <a:bodyPr/>
                    <a:lstStyle/>
                    <a:p>
                      <a:pPr marL="0" marR="0" lvl="0" indent="0" algn="ctr" rtl="0">
                        <a:lnSpc>
                          <a:spcPct val="100000"/>
                        </a:lnSpc>
                        <a:spcBef>
                          <a:spcPts val="0"/>
                        </a:spcBef>
                        <a:spcAft>
                          <a:spcPts val="0"/>
                        </a:spcAft>
                        <a:buNone/>
                      </a:pPr>
                      <a:r>
                        <a:rPr lang="en-US" sz="1200" b="1" u="none" strike="noStrike" cap="none">
                          <a:solidFill>
                            <a:schemeClr val="accent1"/>
                          </a:solidFill>
                          <a:latin typeface="Open Sans"/>
                          <a:ea typeface="Open Sans"/>
                          <a:cs typeface="Open Sans"/>
                          <a:sym typeface="Open Sans"/>
                        </a:rPr>
                        <a:t>Account Administrator (AA)</a:t>
                      </a:r>
                      <a:endParaRPr sz="1200" b="1"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solidFill>
                            <a:schemeClr val="accent1"/>
                          </a:solidFill>
                          <a:latin typeface="Open Sans"/>
                          <a:ea typeface="Open Sans"/>
                          <a:cs typeface="Open Sans"/>
                          <a:sym typeface="Open Sans"/>
                        </a:rPr>
                        <a:t>View, modify, and submit*</a:t>
                      </a:r>
                      <a:endParaRPr sz="120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lnSpc>
                          <a:spcPct val="100000"/>
                        </a:lnSpc>
                        <a:spcBef>
                          <a:spcPts val="0"/>
                        </a:spcBef>
                        <a:spcAft>
                          <a:spcPts val="0"/>
                        </a:spcAft>
                        <a:buNone/>
                      </a:pPr>
                      <a:endParaRPr sz="1200" u="none" strike="noStrike" cap="none">
                        <a:solidFill>
                          <a:schemeClr val="accent1"/>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125" name="Google Shape;125;p46"/>
          <p:cNvSpPr txBox="1"/>
          <p:nvPr/>
        </p:nvSpPr>
        <p:spPr>
          <a:xfrm>
            <a:off x="5927464" y="4365687"/>
            <a:ext cx="1925620" cy="2493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chemeClr val="accent1"/>
                </a:solidFill>
                <a:latin typeface="Open Sans"/>
                <a:ea typeface="Open Sans"/>
                <a:cs typeface="Open Sans"/>
                <a:sym typeface="Open Sans"/>
              </a:rPr>
              <a:t>*must be assigned FSR role</a:t>
            </a:r>
            <a:endParaRPr sz="1000" b="0" i="0" u="none" strike="noStrike" cap="none">
              <a:solidFill>
                <a:srgbClr val="000000"/>
              </a:solidFill>
              <a:latin typeface="Open Sans"/>
              <a:ea typeface="Open Sans"/>
              <a:cs typeface="Open Sans"/>
              <a:sym typeface="Open San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2039" y="412573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7"/>
          <p:cNvSpPr txBox="1">
            <a:spLocks noGrp="1"/>
          </p:cNvSpPr>
          <p:nvPr>
            <p:ph type="body" idx="1"/>
          </p:nvPr>
        </p:nvSpPr>
        <p:spPr>
          <a:xfrm>
            <a:off x="635400" y="971550"/>
            <a:ext cx="8051400" cy="36231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480"/>
              </a:spcBef>
              <a:spcAft>
                <a:spcPts val="0"/>
              </a:spcAft>
              <a:buSzPts val="1800"/>
              <a:buChar char="●"/>
            </a:pPr>
            <a:r>
              <a:rPr lang="en-US" b="1">
                <a:solidFill>
                  <a:schemeClr val="dk2"/>
                </a:solidFill>
              </a:rPr>
              <a:t>Confirm correct PI</a:t>
            </a:r>
            <a:endParaRPr/>
          </a:p>
          <a:p>
            <a:pPr marL="914400" lvl="1" indent="-330200" algn="l" rtl="0">
              <a:lnSpc>
                <a:spcPct val="100000"/>
              </a:lnSpc>
              <a:spcBef>
                <a:spcPts val="600"/>
              </a:spcBef>
              <a:spcAft>
                <a:spcPts val="0"/>
              </a:spcAft>
              <a:buSzPts val="1600"/>
              <a:buChar char="○"/>
            </a:pPr>
            <a:r>
              <a:rPr lang="en-US"/>
              <a:t>Very important to know who the point of contact is for the award</a:t>
            </a:r>
            <a:endParaRPr/>
          </a:p>
          <a:p>
            <a:pPr marL="914400" lvl="1" indent="-330200" algn="l" rtl="0">
              <a:lnSpc>
                <a:spcPct val="100000"/>
              </a:lnSpc>
              <a:spcBef>
                <a:spcPts val="600"/>
              </a:spcBef>
              <a:spcAft>
                <a:spcPts val="0"/>
              </a:spcAft>
              <a:buSzPts val="1600"/>
              <a:buChar char="○"/>
            </a:pPr>
            <a:r>
              <a:rPr lang="en-US"/>
              <a:t>Ensures notifications reach the correct person</a:t>
            </a:r>
            <a:endParaRPr/>
          </a:p>
          <a:p>
            <a:pPr marL="914400" lvl="1" indent="-330200" algn="l" rtl="0">
              <a:lnSpc>
                <a:spcPct val="100000"/>
              </a:lnSpc>
              <a:spcBef>
                <a:spcPts val="600"/>
              </a:spcBef>
              <a:spcAft>
                <a:spcPts val="200"/>
              </a:spcAft>
              <a:buSzPts val="1600"/>
              <a:buChar char="○"/>
            </a:pPr>
            <a:r>
              <a:rPr lang="en-US"/>
              <a:t>PI info was transferred from GOL*</a:t>
            </a:r>
            <a:endParaRPr/>
          </a:p>
        </p:txBody>
      </p:sp>
      <p:sp>
        <p:nvSpPr>
          <p:cNvPr id="131" name="Google Shape;131;p47"/>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First step</a:t>
            </a:r>
            <a:endParaRPr/>
          </a:p>
        </p:txBody>
      </p:sp>
      <p:pic>
        <p:nvPicPr>
          <p:cNvPr id="132" name="Google Shape;132;p47"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133" name="Google Shape;133;p47"/>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 name="Google Shape;134;p47" descr="C:\Users\Arthur.Wong\AppData\Local\Microsoft\Windows\INetCache\Content.Word\MMHSRP Logo White Circle Border.png"/>
          <p:cNvPicPr preferRelativeResize="0"/>
          <p:nvPr/>
        </p:nvPicPr>
        <p:blipFill rotWithShape="1">
          <a:blip r:embed="rId6">
            <a:alphaModFix/>
          </a:blip>
          <a:srcRect b="24339"/>
          <a:stretch/>
        </p:blipFill>
        <p:spPr>
          <a:xfrm>
            <a:off x="3858511" y="4723073"/>
            <a:ext cx="413620" cy="420425"/>
          </a:xfrm>
          <a:prstGeom prst="rect">
            <a:avLst/>
          </a:prstGeom>
          <a:noFill/>
          <a:ln>
            <a:noFill/>
          </a:ln>
        </p:spPr>
      </p:pic>
      <p:pic>
        <p:nvPicPr>
          <p:cNvPr id="135" name="Google Shape;135;p47" descr="noaa_logo22"/>
          <p:cNvPicPr preferRelativeResize="0"/>
          <p:nvPr/>
        </p:nvPicPr>
        <p:blipFill rotWithShape="1">
          <a:blip r:embed="rId5">
            <a:alphaModFix/>
          </a:blip>
          <a:srcRect/>
          <a:stretch/>
        </p:blipFill>
        <p:spPr>
          <a:xfrm>
            <a:off x="4233004" y="4723074"/>
            <a:ext cx="587695" cy="420624"/>
          </a:xfrm>
          <a:prstGeom prst="rect">
            <a:avLst/>
          </a:prstGeom>
          <a:noFill/>
          <a:ln>
            <a:noFill/>
          </a:ln>
        </p:spPr>
      </p:pic>
      <p:pic>
        <p:nvPicPr>
          <p:cNvPr id="136" name="Google Shape;136;p47"/>
          <p:cNvPicPr preferRelativeResize="0"/>
          <p:nvPr/>
        </p:nvPicPr>
        <p:blipFill rotWithShape="1">
          <a:blip r:embed="rId7">
            <a:alphaModFix/>
          </a:blip>
          <a:srcRect/>
          <a:stretch/>
        </p:blipFill>
        <p:spPr>
          <a:xfrm>
            <a:off x="5554835" y="2783100"/>
            <a:ext cx="2609533" cy="1733709"/>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858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8"/>
          <p:cNvSpPr txBox="1">
            <a:spLocks noGrp="1"/>
          </p:cNvSpPr>
          <p:nvPr>
            <p:ph type="title"/>
          </p:nvPr>
        </p:nvSpPr>
        <p:spPr>
          <a:xfrm>
            <a:off x="635400" y="213343"/>
            <a:ext cx="7168500"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Example Prescott Timeline</a:t>
            </a:r>
            <a:endParaRPr/>
          </a:p>
        </p:txBody>
      </p:sp>
      <p:pic>
        <p:nvPicPr>
          <p:cNvPr id="142" name="Google Shape;142;p48" descr="noaa_logo22"/>
          <p:cNvPicPr preferRelativeResize="0"/>
          <p:nvPr/>
        </p:nvPicPr>
        <p:blipFill rotWithShape="1">
          <a:blip r:embed="rId5">
            <a:alphaModFix/>
          </a:blip>
          <a:srcRect/>
          <a:stretch/>
        </p:blipFill>
        <p:spPr>
          <a:xfrm>
            <a:off x="7847094" y="85850"/>
            <a:ext cx="1415067" cy="1012790"/>
          </a:xfrm>
          <a:prstGeom prst="rect">
            <a:avLst/>
          </a:prstGeom>
          <a:noFill/>
          <a:ln>
            <a:noFill/>
          </a:ln>
        </p:spPr>
      </p:pic>
      <p:sp>
        <p:nvSpPr>
          <p:cNvPr id="143" name="Google Shape;143;p48"/>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4" name="Google Shape;144;p48" descr="C:\Users\Arthur.Wong\AppData\Local\Microsoft\Windows\INetCache\Content.Word\MMHSRP Logo White Circle Border.png"/>
          <p:cNvPicPr preferRelativeResize="0"/>
          <p:nvPr/>
        </p:nvPicPr>
        <p:blipFill rotWithShape="1">
          <a:blip r:embed="rId6">
            <a:alphaModFix/>
          </a:blip>
          <a:srcRect b="24339"/>
          <a:stretch/>
        </p:blipFill>
        <p:spPr>
          <a:xfrm>
            <a:off x="3900715" y="4723073"/>
            <a:ext cx="413620" cy="420425"/>
          </a:xfrm>
          <a:prstGeom prst="rect">
            <a:avLst/>
          </a:prstGeom>
          <a:noFill/>
          <a:ln>
            <a:noFill/>
          </a:ln>
        </p:spPr>
      </p:pic>
      <p:pic>
        <p:nvPicPr>
          <p:cNvPr id="145" name="Google Shape;145;p48" descr="noaa_logo22"/>
          <p:cNvPicPr preferRelativeResize="0"/>
          <p:nvPr/>
        </p:nvPicPr>
        <p:blipFill rotWithShape="1">
          <a:blip r:embed="rId5">
            <a:alphaModFix/>
          </a:blip>
          <a:srcRect/>
          <a:stretch/>
        </p:blipFill>
        <p:spPr>
          <a:xfrm>
            <a:off x="4275208" y="4723074"/>
            <a:ext cx="587695" cy="420624"/>
          </a:xfrm>
          <a:prstGeom prst="rect">
            <a:avLst/>
          </a:prstGeom>
          <a:noFill/>
          <a:ln>
            <a:noFill/>
          </a:ln>
        </p:spPr>
      </p:pic>
      <p:grpSp>
        <p:nvGrpSpPr>
          <p:cNvPr id="146" name="Google Shape;146;p48"/>
          <p:cNvGrpSpPr/>
          <p:nvPr/>
        </p:nvGrpSpPr>
        <p:grpSpPr>
          <a:xfrm>
            <a:off x="624933" y="914682"/>
            <a:ext cx="7909798" cy="3464408"/>
            <a:chOff x="235750" y="1523"/>
            <a:chExt cx="7909798" cy="3464408"/>
          </a:xfrm>
        </p:grpSpPr>
        <p:sp>
          <p:nvSpPr>
            <p:cNvPr id="147" name="Google Shape;147;p48"/>
            <p:cNvSpPr/>
            <p:nvPr/>
          </p:nvSpPr>
          <p:spPr>
            <a:xfrm rot="5400000">
              <a:off x="5164893" y="-2319002"/>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8"/>
            <p:cNvSpPr txBox="1"/>
            <p:nvPr/>
          </p:nvSpPr>
          <p:spPr>
            <a:xfrm>
              <a:off x="2787439" y="87898"/>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August 1, 2024</a:t>
              </a:r>
              <a:endParaRPr sz="1800" b="0" i="0" u="none" strike="noStrike" cap="none">
                <a:solidFill>
                  <a:schemeClr val="accent1"/>
                </a:solidFill>
                <a:latin typeface="Open Sans"/>
                <a:ea typeface="Open Sans"/>
                <a:cs typeface="Open Sans"/>
                <a:sym typeface="Open Sans"/>
              </a:endParaRPr>
            </a:p>
          </p:txBody>
        </p:sp>
        <p:sp>
          <p:nvSpPr>
            <p:cNvPr id="149" name="Google Shape;149;p48"/>
            <p:cNvSpPr/>
            <p:nvPr/>
          </p:nvSpPr>
          <p:spPr>
            <a:xfrm>
              <a:off x="235750" y="1523"/>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8"/>
            <p:cNvSpPr txBox="1"/>
            <p:nvPr/>
          </p:nvSpPr>
          <p:spPr>
            <a:xfrm>
              <a:off x="268273" y="34046"/>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starts</a:t>
              </a:r>
              <a:endParaRPr sz="2000" b="0" i="0" u="none" strike="noStrike" cap="none">
                <a:solidFill>
                  <a:schemeClr val="lt1"/>
                </a:solidFill>
                <a:latin typeface="Open Sans"/>
                <a:ea typeface="Open Sans"/>
                <a:cs typeface="Open Sans"/>
                <a:sym typeface="Open Sans"/>
              </a:endParaRPr>
            </a:p>
          </p:txBody>
        </p:sp>
        <p:sp>
          <p:nvSpPr>
            <p:cNvPr id="151" name="Google Shape;151;p48"/>
            <p:cNvSpPr/>
            <p:nvPr/>
          </p:nvSpPr>
          <p:spPr>
            <a:xfrm rot="5400000">
              <a:off x="5164893" y="-1619458"/>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8"/>
            <p:cNvSpPr txBox="1"/>
            <p:nvPr/>
          </p:nvSpPr>
          <p:spPr>
            <a:xfrm>
              <a:off x="2787439" y="787442"/>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March 1, 2025; Covers Aug to end of Jan</a:t>
              </a:r>
              <a:endParaRPr sz="1800" b="0" i="0" u="none" strike="noStrike" cap="none">
                <a:solidFill>
                  <a:schemeClr val="accent1"/>
                </a:solidFill>
                <a:latin typeface="Open Sans"/>
                <a:ea typeface="Open Sans"/>
                <a:cs typeface="Open Sans"/>
                <a:sym typeface="Open Sans"/>
              </a:endParaRPr>
            </a:p>
          </p:txBody>
        </p:sp>
        <p:sp>
          <p:nvSpPr>
            <p:cNvPr id="153" name="Google Shape;153;p48"/>
            <p:cNvSpPr/>
            <p:nvPr/>
          </p:nvSpPr>
          <p:spPr>
            <a:xfrm>
              <a:off x="235750" y="701067"/>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8"/>
            <p:cNvSpPr txBox="1"/>
            <p:nvPr/>
          </p:nvSpPr>
          <p:spPr>
            <a:xfrm>
              <a:off x="268273" y="733590"/>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1</a:t>
              </a:r>
              <a:r>
                <a:rPr lang="en-US" sz="2000" b="0" i="0" u="none" strike="noStrike" cap="none" baseline="30000">
                  <a:solidFill>
                    <a:schemeClr val="lt1"/>
                  </a:solidFill>
                  <a:latin typeface="Open Sans"/>
                  <a:ea typeface="Open Sans"/>
                  <a:cs typeface="Open Sans"/>
                  <a:sym typeface="Open Sans"/>
                </a:rPr>
                <a:t>st</a:t>
              </a:r>
              <a:r>
                <a:rPr lang="en-US" sz="2000" b="0" i="0" u="none" strike="noStrike" cap="none">
                  <a:solidFill>
                    <a:schemeClr val="lt1"/>
                  </a:solidFill>
                  <a:latin typeface="Open Sans"/>
                  <a:ea typeface="Open Sans"/>
                  <a:cs typeface="Open Sans"/>
                  <a:sym typeface="Open Sans"/>
                </a:rPr>
                <a:t> PPR</a:t>
              </a:r>
              <a:endParaRPr sz="2000" b="0" i="0" u="none" strike="noStrike" cap="none">
                <a:solidFill>
                  <a:schemeClr val="lt1"/>
                </a:solidFill>
                <a:latin typeface="Open Sans"/>
                <a:ea typeface="Open Sans"/>
                <a:cs typeface="Open Sans"/>
                <a:sym typeface="Open Sans"/>
              </a:endParaRPr>
            </a:p>
          </p:txBody>
        </p:sp>
        <p:sp>
          <p:nvSpPr>
            <p:cNvPr id="155" name="Google Shape;155;p48"/>
            <p:cNvSpPr/>
            <p:nvPr/>
          </p:nvSpPr>
          <p:spPr>
            <a:xfrm rot="5400000">
              <a:off x="5164893" y="-919914"/>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8"/>
            <p:cNvSpPr txBox="1"/>
            <p:nvPr/>
          </p:nvSpPr>
          <p:spPr>
            <a:xfrm>
              <a:off x="2787439" y="1486986"/>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July 31, 2025</a:t>
              </a:r>
              <a:endParaRPr sz="1800" b="0" i="0" u="none" strike="noStrike" cap="none">
                <a:solidFill>
                  <a:schemeClr val="accent1"/>
                </a:solidFill>
                <a:latin typeface="Open Sans"/>
                <a:ea typeface="Open Sans"/>
                <a:cs typeface="Open Sans"/>
                <a:sym typeface="Open Sans"/>
              </a:endParaRPr>
            </a:p>
          </p:txBody>
        </p:sp>
        <p:sp>
          <p:nvSpPr>
            <p:cNvPr id="157" name="Google Shape;157;p48"/>
            <p:cNvSpPr/>
            <p:nvPr/>
          </p:nvSpPr>
          <p:spPr>
            <a:xfrm>
              <a:off x="235750" y="1400611"/>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8"/>
            <p:cNvSpPr txBox="1"/>
            <p:nvPr/>
          </p:nvSpPr>
          <p:spPr>
            <a:xfrm>
              <a:off x="268273" y="1433134"/>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Award ends</a:t>
              </a:r>
              <a:endParaRPr sz="2000" b="0" i="0" u="none" strike="noStrike" cap="none">
                <a:solidFill>
                  <a:schemeClr val="lt1"/>
                </a:solidFill>
                <a:latin typeface="Open Sans"/>
                <a:ea typeface="Open Sans"/>
                <a:cs typeface="Open Sans"/>
                <a:sym typeface="Open Sans"/>
              </a:endParaRPr>
            </a:p>
          </p:txBody>
        </p:sp>
        <p:sp>
          <p:nvSpPr>
            <p:cNvPr id="159" name="Google Shape;159;p48"/>
            <p:cNvSpPr/>
            <p:nvPr/>
          </p:nvSpPr>
          <p:spPr>
            <a:xfrm rot="5400000">
              <a:off x="5164893" y="-220370"/>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8"/>
            <p:cNvSpPr txBox="1"/>
            <p:nvPr/>
          </p:nvSpPr>
          <p:spPr>
            <a:xfrm>
              <a:off x="2787439" y="2186530"/>
              <a:ext cx="5328663" cy="54430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a:solidFill>
                    <a:schemeClr val="accent1"/>
                  </a:solidFill>
                  <a:latin typeface="Open Sans"/>
                  <a:ea typeface="Open Sans"/>
                  <a:cs typeface="Open Sans"/>
                  <a:sym typeface="Open Sans"/>
                </a:rPr>
                <a:t>August 30, 2025; Covers Feb to end of Jul </a:t>
              </a:r>
              <a:endParaRPr sz="1800" b="0" i="0" u="none" strike="noStrike" cap="none">
                <a:solidFill>
                  <a:schemeClr val="accent1"/>
                </a:solidFill>
                <a:latin typeface="Open Sans"/>
                <a:ea typeface="Open Sans"/>
                <a:cs typeface="Open Sans"/>
                <a:sym typeface="Open Sans"/>
              </a:endParaRPr>
            </a:p>
          </p:txBody>
        </p:sp>
        <p:sp>
          <p:nvSpPr>
            <p:cNvPr id="161" name="Google Shape;161;p48"/>
            <p:cNvSpPr/>
            <p:nvPr/>
          </p:nvSpPr>
          <p:spPr>
            <a:xfrm>
              <a:off x="235750" y="2100155"/>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8"/>
            <p:cNvSpPr txBox="1"/>
            <p:nvPr/>
          </p:nvSpPr>
          <p:spPr>
            <a:xfrm>
              <a:off x="268273" y="2132678"/>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2</a:t>
              </a:r>
              <a:r>
                <a:rPr lang="en-US" sz="2000" b="0" i="0" u="none" strike="noStrike" cap="none" baseline="30000">
                  <a:solidFill>
                    <a:schemeClr val="lt1"/>
                  </a:solidFill>
                  <a:latin typeface="Open Sans"/>
                  <a:ea typeface="Open Sans"/>
                  <a:cs typeface="Open Sans"/>
                  <a:sym typeface="Open Sans"/>
                </a:rPr>
                <a:t>nd</a:t>
              </a:r>
              <a:r>
                <a:rPr lang="en-US" sz="2000" b="0" i="0" u="none" strike="noStrike" cap="none">
                  <a:solidFill>
                    <a:schemeClr val="lt1"/>
                  </a:solidFill>
                  <a:latin typeface="Open Sans"/>
                  <a:ea typeface="Open Sans"/>
                  <a:cs typeface="Open Sans"/>
                  <a:sym typeface="Open Sans"/>
                </a:rPr>
                <a:t> PPR</a:t>
              </a:r>
              <a:endParaRPr sz="2000" b="0" i="0" u="none" strike="noStrike" cap="none">
                <a:solidFill>
                  <a:schemeClr val="lt1"/>
                </a:solidFill>
                <a:latin typeface="Open Sans"/>
                <a:ea typeface="Open Sans"/>
                <a:cs typeface="Open Sans"/>
                <a:sym typeface="Open Sans"/>
              </a:endParaRPr>
            </a:p>
          </p:txBody>
        </p:sp>
        <p:sp>
          <p:nvSpPr>
            <p:cNvPr id="163" name="Google Shape;163;p48"/>
            <p:cNvSpPr/>
            <p:nvPr/>
          </p:nvSpPr>
          <p:spPr>
            <a:xfrm rot="5400000">
              <a:off x="5164893" y="479173"/>
              <a:ext cx="603201" cy="5358109"/>
            </a:xfrm>
            <a:prstGeom prst="round2SameRect">
              <a:avLst>
                <a:gd name="adj1" fmla="val 16667"/>
                <a:gd name="adj2" fmla="val 0"/>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8"/>
            <p:cNvSpPr txBox="1"/>
            <p:nvPr/>
          </p:nvSpPr>
          <p:spPr>
            <a:xfrm>
              <a:off x="2787439" y="2886073"/>
              <a:ext cx="5328663" cy="544309"/>
            </a:xfrm>
            <a:prstGeom prst="rect">
              <a:avLst/>
            </a:prstGeom>
            <a:noFill/>
            <a:ln>
              <a:noFill/>
            </a:ln>
          </p:spPr>
          <p:txBody>
            <a:bodyPr spcFirstLastPara="1" wrap="square" lIns="0" tIns="0" rIns="0" bIns="0" anchor="ctr" anchorCtr="0">
              <a:noAutofit/>
            </a:bodyPr>
            <a:lstStyle/>
            <a:p>
              <a:pPr marL="171450" marR="0" lvl="1" indent="-171450" algn="l" rtl="0">
                <a:lnSpc>
                  <a:spcPct val="90000"/>
                </a:lnSpc>
                <a:spcBef>
                  <a:spcPts val="0"/>
                </a:spcBef>
                <a:spcAft>
                  <a:spcPts val="0"/>
                </a:spcAft>
                <a:buClr>
                  <a:srgbClr val="000000"/>
                </a:buClr>
                <a:buSzPts val="1700"/>
                <a:buFont typeface="Arial"/>
                <a:buChar char="••"/>
              </a:pPr>
              <a:r>
                <a:rPr lang="en-US" sz="1700" b="0" i="0" u="none" strike="noStrike" cap="none">
                  <a:solidFill>
                    <a:schemeClr val="accent1"/>
                  </a:solidFill>
                  <a:latin typeface="Open Sans"/>
                  <a:ea typeface="Open Sans"/>
                  <a:cs typeface="Open Sans"/>
                  <a:sym typeface="Open Sans"/>
                </a:rPr>
                <a:t>November 28, 2025; Covers the whole project period</a:t>
              </a:r>
              <a:endParaRPr sz="1700" b="0" i="0" u="none" strike="noStrike" cap="none">
                <a:solidFill>
                  <a:schemeClr val="accent1"/>
                </a:solidFill>
                <a:latin typeface="Open Sans"/>
                <a:ea typeface="Open Sans"/>
                <a:cs typeface="Open Sans"/>
                <a:sym typeface="Open Sans"/>
              </a:endParaRPr>
            </a:p>
          </p:txBody>
        </p:sp>
        <p:sp>
          <p:nvSpPr>
            <p:cNvPr id="165" name="Google Shape;165;p48"/>
            <p:cNvSpPr/>
            <p:nvPr/>
          </p:nvSpPr>
          <p:spPr>
            <a:xfrm>
              <a:off x="235750" y="2799699"/>
              <a:ext cx="2542436" cy="666232"/>
            </a:xfrm>
            <a:prstGeom prst="roundRect">
              <a:avLst>
                <a:gd name="adj" fmla="val 16667"/>
              </a:avLst>
            </a:prstGeom>
            <a:solidFill>
              <a:schemeClr val="dk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8"/>
            <p:cNvSpPr txBox="1"/>
            <p:nvPr/>
          </p:nvSpPr>
          <p:spPr>
            <a:xfrm>
              <a:off x="268273" y="2832222"/>
              <a:ext cx="2477390" cy="601186"/>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Final PPR</a:t>
              </a:r>
              <a:endParaRPr sz="2000" b="0" i="0" u="none" strike="noStrike" cap="none">
                <a:solidFill>
                  <a:schemeClr val="lt1"/>
                </a:solidFill>
                <a:latin typeface="Open Sans"/>
                <a:ea typeface="Open Sans"/>
                <a:cs typeface="Open Sans"/>
                <a:sym typeface="Open Sans"/>
              </a:endParaRPr>
            </a:p>
          </p:txBody>
        </p:sp>
      </p:grpSp>
      <p:sp>
        <p:nvSpPr>
          <p:cNvPr id="167" name="Google Shape;167;p48"/>
          <p:cNvSpPr/>
          <p:nvPr/>
        </p:nvSpPr>
        <p:spPr>
          <a:xfrm>
            <a:off x="561975" y="1590675"/>
            <a:ext cx="2686050" cy="71437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8" name="Google Shape;168;p48"/>
          <p:cNvSpPr/>
          <p:nvPr/>
        </p:nvSpPr>
        <p:spPr>
          <a:xfrm>
            <a:off x="561975" y="2982566"/>
            <a:ext cx="2686050" cy="71437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6842" y="719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573"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9"/>
          <p:cNvSpPr/>
          <p:nvPr/>
        </p:nvSpPr>
        <p:spPr>
          <a:xfrm rot="4219050">
            <a:off x="2574776" y="1828942"/>
            <a:ext cx="396408" cy="122281"/>
          </a:xfrm>
          <a:prstGeom prst="rightArrow">
            <a:avLst>
              <a:gd name="adj1" fmla="val 50000"/>
              <a:gd name="adj2" fmla="val 50000"/>
            </a:avLst>
          </a:prstGeom>
          <a:solidFill>
            <a:srgbClr val="DAE5F1"/>
          </a:solidFill>
          <a:ln w="9525" cap="flat" cmpd="sng">
            <a:solidFill>
              <a:srgbClr val="93B3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4" name="Google Shape;174;p49"/>
          <p:cNvSpPr txBox="1">
            <a:spLocks noGrp="1"/>
          </p:cNvSpPr>
          <p:nvPr>
            <p:ph type="title"/>
          </p:nvPr>
        </p:nvSpPr>
        <p:spPr>
          <a:xfrm>
            <a:off x="994340" y="437531"/>
            <a:ext cx="1073985" cy="60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2"/>
              </a:buClr>
              <a:buSzPts val="3600"/>
              <a:buFont typeface="Cambria"/>
              <a:buNone/>
            </a:pPr>
            <a:r>
              <a:rPr lang="en-US"/>
              <a:t>PPR</a:t>
            </a:r>
            <a:endParaRPr/>
          </a:p>
        </p:txBody>
      </p:sp>
      <p:sp>
        <p:nvSpPr>
          <p:cNvPr id="175" name="Google Shape;175;p49"/>
          <p:cNvSpPr txBox="1"/>
          <p:nvPr/>
        </p:nvSpPr>
        <p:spPr>
          <a:xfrm>
            <a:off x="480803" y="2469028"/>
            <a:ext cx="3175043" cy="60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600"/>
              <a:buFont typeface="Cambria"/>
              <a:buNone/>
            </a:pPr>
            <a:r>
              <a:rPr lang="en-US" sz="3600" b="1" i="0" u="none" strike="noStrike" cap="none">
                <a:solidFill>
                  <a:schemeClr val="dk2"/>
                </a:solidFill>
                <a:latin typeface="Cambria"/>
                <a:ea typeface="Cambria"/>
                <a:cs typeface="Cambria"/>
                <a:sym typeface="Cambria"/>
              </a:rPr>
              <a:t>Research PPR</a:t>
            </a:r>
            <a:endParaRPr sz="3600" b="1" i="0" u="none" strike="noStrike" cap="none">
              <a:solidFill>
                <a:schemeClr val="dk2"/>
              </a:solidFill>
              <a:latin typeface="Cambria"/>
              <a:ea typeface="Cambria"/>
              <a:cs typeface="Cambria"/>
              <a:sym typeface="Cambria"/>
            </a:endParaRPr>
          </a:p>
        </p:txBody>
      </p:sp>
      <p:sp>
        <p:nvSpPr>
          <p:cNvPr id="176" name="Google Shape;176;p49"/>
          <p:cNvSpPr/>
          <p:nvPr/>
        </p:nvSpPr>
        <p:spPr>
          <a:xfrm>
            <a:off x="5666632" y="806353"/>
            <a:ext cx="918994" cy="84927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Technical Monitor</a:t>
            </a:r>
            <a:endParaRPr sz="1200" b="0" i="0" u="none" strike="noStrike" cap="none">
              <a:solidFill>
                <a:schemeClr val="lt1"/>
              </a:solidFill>
              <a:latin typeface="Arial"/>
              <a:ea typeface="Arial"/>
              <a:cs typeface="Arial"/>
              <a:sym typeface="Arial"/>
            </a:endParaRPr>
          </a:p>
        </p:txBody>
      </p:sp>
      <p:sp>
        <p:nvSpPr>
          <p:cNvPr id="177" name="Google Shape;177;p49"/>
          <p:cNvSpPr/>
          <p:nvPr/>
        </p:nvSpPr>
        <p:spPr>
          <a:xfrm>
            <a:off x="7000250" y="1777350"/>
            <a:ext cx="1922666" cy="557529"/>
          </a:xfrm>
          <a:prstGeom prst="ellipse">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Accepted</a:t>
            </a:r>
            <a:endParaRPr sz="1400" b="0" i="0" u="none" strike="noStrike" cap="none">
              <a:solidFill>
                <a:schemeClr val="lt1"/>
              </a:solidFill>
              <a:latin typeface="Arial"/>
              <a:ea typeface="Arial"/>
              <a:cs typeface="Arial"/>
              <a:sym typeface="Arial"/>
            </a:endParaRPr>
          </a:p>
        </p:txBody>
      </p:sp>
      <p:sp>
        <p:nvSpPr>
          <p:cNvPr id="178" name="Google Shape;178;p49"/>
          <p:cNvSpPr/>
          <p:nvPr/>
        </p:nvSpPr>
        <p:spPr>
          <a:xfrm>
            <a:off x="7000250" y="2793680"/>
            <a:ext cx="1922666" cy="55753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Returned for Revisions</a:t>
            </a:r>
            <a:endParaRPr sz="1400" b="0" i="0" u="none" strike="noStrike" cap="none">
              <a:solidFill>
                <a:schemeClr val="lt1"/>
              </a:solidFill>
              <a:latin typeface="Arial"/>
              <a:ea typeface="Arial"/>
              <a:cs typeface="Arial"/>
              <a:sym typeface="Arial"/>
            </a:endParaRPr>
          </a:p>
        </p:txBody>
      </p:sp>
      <p:sp>
        <p:nvSpPr>
          <p:cNvPr id="179" name="Google Shape;179;p49"/>
          <p:cNvSpPr/>
          <p:nvPr/>
        </p:nvSpPr>
        <p:spPr>
          <a:xfrm>
            <a:off x="1434705" y="1270114"/>
            <a:ext cx="510076"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a:solidFill>
                  <a:schemeClr val="dk2"/>
                </a:solidFill>
                <a:latin typeface="Arial"/>
                <a:ea typeface="Arial"/>
                <a:cs typeface="Arial"/>
                <a:sym typeface="Arial"/>
              </a:rPr>
              <a:t>and </a:t>
            </a:r>
            <a:endParaRPr sz="1300" b="0" i="0" u="none" strike="noStrike" cap="none">
              <a:solidFill>
                <a:srgbClr val="000000"/>
              </a:solidFill>
              <a:latin typeface="Arial"/>
              <a:ea typeface="Arial"/>
              <a:cs typeface="Arial"/>
              <a:sym typeface="Arial"/>
            </a:endParaRPr>
          </a:p>
        </p:txBody>
      </p:sp>
      <p:sp>
        <p:nvSpPr>
          <p:cNvPr id="180" name="Google Shape;180;p49"/>
          <p:cNvSpPr/>
          <p:nvPr/>
        </p:nvSpPr>
        <p:spPr>
          <a:xfrm>
            <a:off x="2167727" y="1121459"/>
            <a:ext cx="634010" cy="605088"/>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SO</a:t>
            </a:r>
            <a:endParaRPr sz="1400" b="0" i="0" u="none" strike="noStrike" cap="none">
              <a:solidFill>
                <a:schemeClr val="lt1"/>
              </a:solidFill>
              <a:latin typeface="Arial"/>
              <a:ea typeface="Arial"/>
              <a:cs typeface="Arial"/>
              <a:sym typeface="Arial"/>
            </a:endParaRPr>
          </a:p>
        </p:txBody>
      </p:sp>
      <p:sp>
        <p:nvSpPr>
          <p:cNvPr id="181" name="Google Shape;181;p49"/>
          <p:cNvSpPr/>
          <p:nvPr/>
        </p:nvSpPr>
        <p:spPr>
          <a:xfrm>
            <a:off x="600191" y="1121459"/>
            <a:ext cx="634010" cy="605088"/>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PI</a:t>
            </a:r>
            <a:endParaRPr sz="1400" b="0" i="0" u="none" strike="noStrike" cap="none">
              <a:solidFill>
                <a:schemeClr val="lt1"/>
              </a:solidFill>
              <a:latin typeface="Arial"/>
              <a:ea typeface="Arial"/>
              <a:cs typeface="Arial"/>
              <a:sym typeface="Arial"/>
            </a:endParaRPr>
          </a:p>
        </p:txBody>
      </p:sp>
      <p:sp>
        <p:nvSpPr>
          <p:cNvPr id="182" name="Google Shape;182;p49"/>
          <p:cNvSpPr/>
          <p:nvPr/>
        </p:nvSpPr>
        <p:spPr>
          <a:xfrm>
            <a:off x="600191" y="3216021"/>
            <a:ext cx="634010" cy="605088"/>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PI</a:t>
            </a:r>
            <a:endParaRPr sz="1400" b="0" i="0" u="none" strike="noStrike" cap="none">
              <a:solidFill>
                <a:schemeClr val="lt1"/>
              </a:solidFill>
              <a:latin typeface="Arial"/>
              <a:ea typeface="Arial"/>
              <a:cs typeface="Arial"/>
              <a:sym typeface="Arial"/>
            </a:endParaRPr>
          </a:p>
        </p:txBody>
      </p:sp>
      <p:sp>
        <p:nvSpPr>
          <p:cNvPr id="183" name="Google Shape;183;p49"/>
          <p:cNvSpPr/>
          <p:nvPr/>
        </p:nvSpPr>
        <p:spPr>
          <a:xfrm>
            <a:off x="2167727" y="3216021"/>
            <a:ext cx="634010" cy="605088"/>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SO</a:t>
            </a:r>
            <a:endParaRPr sz="1400" b="0" i="0" u="none" strike="noStrike" cap="none">
              <a:solidFill>
                <a:schemeClr val="lt1"/>
              </a:solidFill>
              <a:latin typeface="Arial"/>
              <a:ea typeface="Arial"/>
              <a:cs typeface="Arial"/>
              <a:sym typeface="Arial"/>
            </a:endParaRPr>
          </a:p>
        </p:txBody>
      </p:sp>
      <p:sp>
        <p:nvSpPr>
          <p:cNvPr id="184" name="Google Shape;184;p49"/>
          <p:cNvSpPr/>
          <p:nvPr/>
        </p:nvSpPr>
        <p:spPr>
          <a:xfrm>
            <a:off x="4656954" y="2056114"/>
            <a:ext cx="918994" cy="84927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Program Officer</a:t>
            </a:r>
            <a:endParaRPr sz="1200" b="0" i="0" u="none" strike="noStrike" cap="none">
              <a:solidFill>
                <a:schemeClr val="lt1"/>
              </a:solidFill>
              <a:latin typeface="Arial"/>
              <a:ea typeface="Arial"/>
              <a:cs typeface="Arial"/>
              <a:sym typeface="Arial"/>
            </a:endParaRPr>
          </a:p>
        </p:txBody>
      </p:sp>
      <p:sp>
        <p:nvSpPr>
          <p:cNvPr id="185" name="Google Shape;185;p49"/>
          <p:cNvSpPr/>
          <p:nvPr/>
        </p:nvSpPr>
        <p:spPr>
          <a:xfrm>
            <a:off x="1312927" y="3518565"/>
            <a:ext cx="776074" cy="154149"/>
          </a:xfrm>
          <a:prstGeom prst="rightArrow">
            <a:avLst>
              <a:gd name="adj1" fmla="val 50000"/>
              <a:gd name="adj2" fmla="val 50000"/>
            </a:avLst>
          </a:prstGeom>
          <a:solidFill>
            <a:srgbClr val="DAE5F1"/>
          </a:solidFill>
          <a:ln w="9525" cap="flat" cmpd="sng">
            <a:solidFill>
              <a:srgbClr val="93B3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6" name="Google Shape;186;p49"/>
          <p:cNvSpPr/>
          <p:nvPr/>
        </p:nvSpPr>
        <p:spPr>
          <a:xfrm>
            <a:off x="1302457" y="3341687"/>
            <a:ext cx="797013"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a:solidFill>
                  <a:schemeClr val="dk2"/>
                </a:solidFill>
                <a:latin typeface="Arial"/>
                <a:ea typeface="Arial"/>
                <a:cs typeface="Arial"/>
                <a:sym typeface="Arial"/>
              </a:rPr>
              <a:t>initiates </a:t>
            </a:r>
            <a:endParaRPr sz="1300" b="0" i="0" u="none" strike="noStrike" cap="none">
              <a:solidFill>
                <a:srgbClr val="000000"/>
              </a:solidFill>
              <a:latin typeface="Arial"/>
              <a:ea typeface="Arial"/>
              <a:cs typeface="Arial"/>
              <a:sym typeface="Arial"/>
            </a:endParaRPr>
          </a:p>
        </p:txBody>
      </p:sp>
      <p:sp>
        <p:nvSpPr>
          <p:cNvPr id="187" name="Google Shape;187;p49"/>
          <p:cNvSpPr/>
          <p:nvPr/>
        </p:nvSpPr>
        <p:spPr>
          <a:xfrm rot="-1168678">
            <a:off x="3342082" y="3013120"/>
            <a:ext cx="760144"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300" b="0" i="0" u="none" strike="noStrike" cap="none">
                <a:solidFill>
                  <a:schemeClr val="dk2"/>
                </a:solidFill>
                <a:latin typeface="Arial"/>
                <a:ea typeface="Arial"/>
                <a:cs typeface="Arial"/>
                <a:sym typeface="Arial"/>
              </a:rPr>
              <a:t>submits</a:t>
            </a:r>
            <a:endParaRPr sz="1300" b="0" i="0" u="none" strike="noStrike" cap="none">
              <a:solidFill>
                <a:srgbClr val="000000"/>
              </a:solidFill>
              <a:latin typeface="Arial"/>
              <a:ea typeface="Arial"/>
              <a:cs typeface="Arial"/>
              <a:sym typeface="Arial"/>
            </a:endParaRPr>
          </a:p>
        </p:txBody>
      </p:sp>
      <p:sp>
        <p:nvSpPr>
          <p:cNvPr id="188" name="Google Shape;188;p49"/>
          <p:cNvSpPr/>
          <p:nvPr/>
        </p:nvSpPr>
        <p:spPr>
          <a:xfrm rot="805244">
            <a:off x="2938566" y="1955074"/>
            <a:ext cx="15671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2"/>
                </a:solidFill>
                <a:latin typeface="Arial"/>
                <a:ea typeface="Arial"/>
                <a:cs typeface="Arial"/>
                <a:sym typeface="Arial"/>
              </a:rPr>
              <a:t>both can submit </a:t>
            </a:r>
            <a:endParaRPr sz="1400" b="0" i="0" u="none" strike="noStrike" cap="none">
              <a:solidFill>
                <a:srgbClr val="000000"/>
              </a:solidFill>
              <a:latin typeface="Arial"/>
              <a:ea typeface="Arial"/>
              <a:cs typeface="Arial"/>
              <a:sym typeface="Arial"/>
            </a:endParaRPr>
          </a:p>
        </p:txBody>
      </p:sp>
      <p:sp>
        <p:nvSpPr>
          <p:cNvPr id="189" name="Google Shape;189;p49"/>
          <p:cNvSpPr/>
          <p:nvPr/>
        </p:nvSpPr>
        <p:spPr>
          <a:xfrm rot="843924">
            <a:off x="1235711" y="1979039"/>
            <a:ext cx="3357271" cy="154149"/>
          </a:xfrm>
          <a:prstGeom prst="rightArrow">
            <a:avLst>
              <a:gd name="adj1" fmla="val 50000"/>
              <a:gd name="adj2" fmla="val 50000"/>
            </a:avLst>
          </a:prstGeom>
          <a:solidFill>
            <a:srgbClr val="DAE5F1"/>
          </a:solidFill>
          <a:ln w="9525" cap="flat" cmpd="sng">
            <a:solidFill>
              <a:srgbClr val="93B3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49"/>
          <p:cNvSpPr/>
          <p:nvPr/>
        </p:nvSpPr>
        <p:spPr>
          <a:xfrm rot="-1188509">
            <a:off x="2948571" y="3187350"/>
            <a:ext cx="1753765" cy="154149"/>
          </a:xfrm>
          <a:prstGeom prst="rightArrow">
            <a:avLst>
              <a:gd name="adj1" fmla="val 50000"/>
              <a:gd name="adj2" fmla="val 50000"/>
            </a:avLst>
          </a:prstGeom>
          <a:solidFill>
            <a:srgbClr val="DAE5F1"/>
          </a:solidFill>
          <a:ln w="9525" cap="flat" cmpd="sng">
            <a:solidFill>
              <a:srgbClr val="93B3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 name="Google Shape;191;p49"/>
          <p:cNvSpPr/>
          <p:nvPr/>
        </p:nvSpPr>
        <p:spPr>
          <a:xfrm rot="8267669">
            <a:off x="5365948" y="1846338"/>
            <a:ext cx="554907" cy="154149"/>
          </a:xfrm>
          <a:prstGeom prst="rightArrow">
            <a:avLst>
              <a:gd name="adj1" fmla="val 50000"/>
              <a:gd name="adj2" fmla="val 50000"/>
            </a:avLst>
          </a:prstGeom>
          <a:solidFill>
            <a:srgbClr val="DAE5F1"/>
          </a:solidFill>
          <a:ln w="9525" cap="flat" cmpd="sng">
            <a:solidFill>
              <a:srgbClr val="93B3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2" name="Google Shape;192;p49"/>
          <p:cNvSpPr/>
          <p:nvPr/>
        </p:nvSpPr>
        <p:spPr>
          <a:xfrm rot="-2623393">
            <a:off x="5122309" y="1670216"/>
            <a:ext cx="515227" cy="154149"/>
          </a:xfrm>
          <a:prstGeom prst="rightArrow">
            <a:avLst>
              <a:gd name="adj1" fmla="val 50000"/>
              <a:gd name="adj2" fmla="val 50000"/>
            </a:avLst>
          </a:prstGeom>
          <a:solidFill>
            <a:srgbClr val="DAE5F1"/>
          </a:solidFill>
          <a:ln w="9525" cap="flat" cmpd="sng">
            <a:solidFill>
              <a:srgbClr val="93B3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3" name="Google Shape;193;p49"/>
          <p:cNvSpPr/>
          <p:nvPr/>
        </p:nvSpPr>
        <p:spPr>
          <a:xfrm>
            <a:off x="5745531" y="2382858"/>
            <a:ext cx="1071603" cy="410822"/>
          </a:xfrm>
          <a:prstGeom prst="rightArrow">
            <a:avLst>
              <a:gd name="adj1" fmla="val 50000"/>
              <a:gd name="adj2" fmla="val 50000"/>
            </a:avLst>
          </a:prstGeom>
          <a:solidFill>
            <a:srgbClr val="DAE5F1"/>
          </a:solidFill>
          <a:ln w="9525" cap="flat" cmpd="sng">
            <a:solidFill>
              <a:srgbClr val="93B3D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4" name="Google Shape;194;p49"/>
          <p:cNvPicPr preferRelativeResize="0"/>
          <p:nvPr/>
        </p:nvPicPr>
        <p:blipFill rotWithShape="1">
          <a:blip r:embed="rId5">
            <a:alphaModFix/>
          </a:blip>
          <a:srcRect l="1783" t="22862" r="1783" b="9131"/>
          <a:stretch/>
        </p:blipFill>
        <p:spPr>
          <a:xfrm>
            <a:off x="5116451" y="2657562"/>
            <a:ext cx="585016" cy="588445"/>
          </a:xfrm>
          <a:prstGeom prst="ellipse">
            <a:avLst/>
          </a:prstGeom>
          <a:noFill/>
          <a:ln>
            <a:noFill/>
          </a:ln>
        </p:spPr>
      </p:pic>
      <p:sp>
        <p:nvSpPr>
          <p:cNvPr id="195" name="Google Shape;195;p49"/>
          <p:cNvSpPr/>
          <p:nvPr/>
        </p:nvSpPr>
        <p:spPr>
          <a:xfrm>
            <a:off x="7473921" y="0"/>
            <a:ext cx="1670079" cy="12027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4446" y="13273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9877"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ue Business Theme">
  <a:themeElements>
    <a:clrScheme name="Office">
      <a:dk1>
        <a:srgbClr val="000000"/>
      </a:dk1>
      <a:lt1>
        <a:srgbClr val="FFFFFF"/>
      </a:lt1>
      <a:dk2>
        <a:srgbClr val="1F497D"/>
      </a:dk2>
      <a:lt2>
        <a:srgbClr val="E2DECA"/>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2977</Words>
  <Application>Microsoft Office PowerPoint</Application>
  <PresentationFormat>On-screen Show (16:9)</PresentationFormat>
  <Paragraphs>380</Paragraphs>
  <Slides>57</Slides>
  <Notes>57</Notes>
  <HiddenSlides>0</HiddenSlides>
  <MMClips>57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 Narrow</vt:lpstr>
      <vt:lpstr>Courier New</vt:lpstr>
      <vt:lpstr>Cambria</vt:lpstr>
      <vt:lpstr>Open Sans</vt:lpstr>
      <vt:lpstr>Arial</vt:lpstr>
      <vt:lpstr>Calibri</vt:lpstr>
      <vt:lpstr>Blue Business Theme</vt:lpstr>
      <vt:lpstr>John H. Prescott Marine Mammal Rescue Assistance Grant Program </vt:lpstr>
      <vt:lpstr>Introductions</vt:lpstr>
      <vt:lpstr>Prescott Timeline</vt:lpstr>
      <vt:lpstr>electronic Research Administration (eRA)</vt:lpstr>
      <vt:lpstr>eRA vs. GOL terms</vt:lpstr>
      <vt:lpstr>PowerPoint Presentation</vt:lpstr>
      <vt:lpstr>First step</vt:lpstr>
      <vt:lpstr>Example Prescott Timeline</vt:lpstr>
      <vt:lpstr>PPR</vt:lpstr>
      <vt:lpstr>Progress Reports (PPR)</vt:lpstr>
      <vt:lpstr>Submitting a PPR</vt:lpstr>
      <vt:lpstr>Submitting a PPR</vt:lpstr>
      <vt:lpstr>Submitting a PPR</vt:lpstr>
      <vt:lpstr>Submitting a PPR</vt:lpstr>
      <vt:lpstr>Submitting a PPR</vt:lpstr>
      <vt:lpstr>Submitting a PPR</vt:lpstr>
      <vt:lpstr>Submitting a PPR</vt:lpstr>
      <vt:lpstr>Submitting a PPR</vt:lpstr>
      <vt:lpstr>Submitting a PPR</vt:lpstr>
      <vt:lpstr>PowerPoint Presentation</vt:lpstr>
      <vt:lpstr>PowerPoint Presentation</vt:lpstr>
      <vt:lpstr>Research Progress Reports (RPPR)</vt:lpstr>
      <vt:lpstr>RPPR</vt:lpstr>
      <vt:lpstr>RPPR</vt:lpstr>
      <vt:lpstr>RPPR</vt:lpstr>
      <vt:lpstr>RPPR</vt:lpstr>
      <vt:lpstr>RPPR</vt:lpstr>
      <vt:lpstr>PowerPoint Presentation</vt:lpstr>
      <vt:lpstr>PowerPoint Presentation</vt:lpstr>
      <vt:lpstr>PowerPoint Presentation</vt:lpstr>
      <vt:lpstr>PowerPoint Presentation</vt:lpstr>
      <vt:lpstr>Progress Reports</vt:lpstr>
      <vt:lpstr>Financial Reports</vt:lpstr>
      <vt:lpstr>Financial Reports</vt:lpstr>
      <vt:lpstr>Prescott Timeline</vt:lpstr>
      <vt:lpstr>Grants Closeout</vt:lpstr>
      <vt:lpstr>Grants Closeout</vt:lpstr>
      <vt:lpstr>Grants Closeout</vt:lpstr>
      <vt:lpstr>Grants Closeout</vt:lpstr>
      <vt:lpstr>Grants Closeout</vt:lpstr>
      <vt:lpstr>Grants Closeout</vt:lpstr>
      <vt:lpstr>Grants Closeout</vt:lpstr>
      <vt:lpstr>Final Progress Reports</vt:lpstr>
      <vt:lpstr>Revision Requests</vt:lpstr>
      <vt:lpstr>Budgeting</vt:lpstr>
      <vt:lpstr>Re-budgeting</vt:lpstr>
      <vt:lpstr>vs.</vt:lpstr>
      <vt:lpstr>Extension to Closeout</vt:lpstr>
      <vt:lpstr>Prescott Timeline</vt:lpstr>
      <vt:lpstr>No Cost Extensions (NCE)</vt:lpstr>
      <vt:lpstr>No Cost Extensions (NCE)</vt:lpstr>
      <vt:lpstr>Prescott Timeline</vt:lpstr>
      <vt:lpstr>Revision Requests</vt:lpstr>
      <vt:lpstr>PowerPoint Presentation</vt:lpstr>
      <vt:lpstr>PowerPoint Presentation</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H. Prescott Marine Mammal Rescue Assistance Grant Program </dc:title>
  <dc:creator>Mackenzie.Griffin</dc:creator>
  <cp:lastModifiedBy>Mackenzie.Griffin</cp:lastModifiedBy>
  <cp:revision>7</cp:revision>
  <dcterms:modified xsi:type="dcterms:W3CDTF">2024-03-08T17:15:01Z</dcterms:modified>
</cp:coreProperties>
</file>