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70"/>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256" r:id="rId67"/>
    <p:sldId id="257" r:id="rId68"/>
    <p:sldId id="322" r:id="rId69"/>
  </p:sldIdLst>
  <p:sldSz cx="9144000" cy="6858000" type="screen4x3"/>
  <p:notesSz cx="6985000" cy="9283700"/>
  <p:embeddedFontLst>
    <p:embeddedFont>
      <p:font typeface="Roboto"/>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Arial Narrow" panose="020B0606020202030204" pitchFamily="34" charset="0"/>
      <p:regular r:id="rId79"/>
      <p:bold r:id="rId80"/>
      <p:italic r:id="rId81"/>
      <p:boldItalic r:id="rId82"/>
    </p:embeddedFont>
    <p:embeddedFont>
      <p:font typeface="Open Sans"/>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85">
          <p15:clr>
            <a:srgbClr val="A4A3A4"/>
          </p15:clr>
        </p15:guide>
        <p15:guide id="2" orient="horz" pos="758">
          <p15:clr>
            <a:srgbClr val="A4A3A4"/>
          </p15:clr>
        </p15:guide>
        <p15:guide id="3"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86" autoAdjust="0"/>
  </p:normalViewPr>
  <p:slideViewPr>
    <p:cSldViewPr snapToGrid="0">
      <p:cViewPr varScale="1">
        <p:scale>
          <a:sx n="54" d="100"/>
          <a:sy n="54" d="100"/>
        </p:scale>
        <p:origin x="1566" y="36"/>
      </p:cViewPr>
      <p:guideLst>
        <p:guide orient="horz" pos="1885"/>
        <p:guide orient="horz" pos="758"/>
        <p:guide pos="28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2.fntdata"/><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6833" cy="464185"/>
          </a:xfrm>
          <a:prstGeom prst="rect">
            <a:avLst/>
          </a:prstGeom>
          <a:noFill/>
          <a:ln>
            <a:noFill/>
          </a:ln>
        </p:spPr>
        <p:txBody>
          <a:bodyPr spcFirstLastPara="1" wrap="square" lIns="92925" tIns="46450" rIns="92925" bIns="464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6551" y="0"/>
            <a:ext cx="3026833" cy="464185"/>
          </a:xfrm>
          <a:prstGeom prst="rect">
            <a:avLst/>
          </a:prstGeom>
          <a:noFill/>
          <a:ln>
            <a:noFill/>
          </a:ln>
        </p:spPr>
        <p:txBody>
          <a:bodyPr spcFirstLastPara="1" wrap="square" lIns="92925" tIns="46450" rIns="92925" bIns="464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7904"/>
            <a:ext cx="3026833" cy="464185"/>
          </a:xfrm>
          <a:prstGeom prst="rect">
            <a:avLst/>
          </a:prstGeom>
          <a:noFill/>
          <a:ln>
            <a:noFill/>
          </a:ln>
        </p:spPr>
        <p:txBody>
          <a:bodyPr spcFirstLastPara="1" wrap="square" lIns="92925" tIns="46450" rIns="92925" bIns="464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Welcome to the Prescott Grant pre-award webinar. All the informational links in this webinar can be found at the end of this presentation. A checklist document with useful information from this presentation is also available on the Prescott website to help you with your applications.</a:t>
            </a:r>
            <a:endParaRPr/>
          </a:p>
        </p:txBody>
      </p:sp>
      <p:sp>
        <p:nvSpPr>
          <p:cNvPr id="111" name="Google Shape;111;p1: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sz="1050" dirty="0">
                <a:solidFill>
                  <a:srgbClr val="444746"/>
                </a:solidFill>
                <a:highlight>
                  <a:srgbClr val="FFFFFF"/>
                </a:highlight>
                <a:latin typeface="Roboto"/>
                <a:ea typeface="Roboto"/>
                <a:cs typeface="Roboto"/>
                <a:sym typeface="Roboto"/>
              </a:rPr>
              <a:t>There are several websites your must register your organization with. Login.gov is a website designed to provide additional security for your Organization’s information. This registration is used to access many other federal websites including SAM.gov. SAM.gov provides your organization’s </a:t>
            </a:r>
            <a:r>
              <a:rPr lang="en-US" sz="1050" dirty="0" smtClean="0">
                <a:solidFill>
                  <a:srgbClr val="444746"/>
                </a:solidFill>
                <a:highlight>
                  <a:srgbClr val="FFFFFF"/>
                </a:highlight>
                <a:latin typeface="Roboto"/>
                <a:ea typeface="Roboto"/>
                <a:cs typeface="Roboto"/>
                <a:sym typeface="Roboto"/>
              </a:rPr>
              <a:t>identifier </a:t>
            </a:r>
            <a:r>
              <a:rPr lang="en-US" sz="1050" dirty="0">
                <a:solidFill>
                  <a:srgbClr val="444746"/>
                </a:solidFill>
                <a:highlight>
                  <a:srgbClr val="FFFFFF"/>
                </a:highlight>
                <a:latin typeface="Roboto"/>
                <a:ea typeface="Roboto"/>
                <a:cs typeface="Roboto"/>
                <a:sym typeface="Roboto"/>
              </a:rPr>
              <a:t>number so that you may receive your grant funding. For SAM they say registration takes ~ 10 days but as we have seen it has taken much longer. Grants.gov is where you will submit your online grant application, and </a:t>
            </a:r>
            <a:r>
              <a:rPr lang="en-US" sz="1050" dirty="0" err="1">
                <a:solidFill>
                  <a:srgbClr val="444746"/>
                </a:solidFill>
                <a:highlight>
                  <a:srgbClr val="FFFFFF"/>
                </a:highlight>
                <a:latin typeface="Roboto"/>
                <a:ea typeface="Roboto"/>
                <a:cs typeface="Roboto"/>
                <a:sym typeface="Roboto"/>
              </a:rPr>
              <a:t>eRA</a:t>
            </a:r>
            <a:r>
              <a:rPr lang="en-US" sz="1050" dirty="0">
                <a:solidFill>
                  <a:srgbClr val="444746"/>
                </a:solidFill>
                <a:highlight>
                  <a:srgbClr val="FFFFFF"/>
                </a:highlight>
                <a:latin typeface="Roboto"/>
                <a:ea typeface="Roboto"/>
                <a:cs typeface="Roboto"/>
                <a:sym typeface="Roboto"/>
              </a:rPr>
              <a:t> Commons is the new grant </a:t>
            </a:r>
            <a:r>
              <a:rPr lang="en-US" sz="1050" dirty="0" err="1">
                <a:solidFill>
                  <a:srgbClr val="444746"/>
                </a:solidFill>
                <a:highlight>
                  <a:srgbClr val="FFFFFF"/>
                </a:highlight>
                <a:latin typeface="Roboto"/>
                <a:ea typeface="Roboto"/>
                <a:cs typeface="Roboto"/>
                <a:sym typeface="Roboto"/>
              </a:rPr>
              <a:t>mgmt</a:t>
            </a:r>
            <a:r>
              <a:rPr lang="en-US" sz="1050" dirty="0">
                <a:solidFill>
                  <a:srgbClr val="444746"/>
                </a:solidFill>
                <a:highlight>
                  <a:srgbClr val="FFFFFF"/>
                </a:highlight>
                <a:latin typeface="Roboto"/>
                <a:ea typeface="Roboto"/>
                <a:cs typeface="Roboto"/>
                <a:sym typeface="Roboto"/>
              </a:rPr>
              <a:t> system where are all moving to, from Grants Online. Links are on this slide, but again all links will be provided at the end of the presentation and in a checklist document.</a:t>
            </a:r>
            <a:endParaRPr dirty="0"/>
          </a:p>
        </p:txBody>
      </p:sp>
      <p:sp>
        <p:nvSpPr>
          <p:cNvPr id="190" name="Google Shape;190;p10: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This is what the Login.gov website looks like</a:t>
            </a:r>
            <a:endParaRPr/>
          </a:p>
        </p:txBody>
      </p:sp>
      <p:sp>
        <p:nvSpPr>
          <p:cNvPr id="197" name="Google Shape;197;p1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This is what SAM.gov website looks like.</a:t>
            </a:r>
            <a:endParaRPr/>
          </a:p>
        </p:txBody>
      </p:sp>
      <p:sp>
        <p:nvSpPr>
          <p:cNvPr id="205" name="Google Shape;205;p11: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55174ad5d_0_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755174ad5d_0_1: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Here is a diagram showing how your organization’s identified number is used for you to receive grant funding. There are multiple platforms that will require the number. This diagram shows Grants Online, but as I mentioned before it is being replaced by eRA Commons.</a:t>
            </a:r>
            <a:endParaRPr/>
          </a:p>
        </p:txBody>
      </p:sp>
      <p:sp>
        <p:nvSpPr>
          <p:cNvPr id="213" name="Google Shape;213;g2755174ad5d_0_1: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For the Grants.gov website the Authorized Representative for your organization should register their name as they will be the account holder responsible for proposal negotiations and revisions, and they will be the name signing off on all the federal forms. </a:t>
            </a:r>
            <a:endParaRPr/>
          </a:p>
        </p:txBody>
      </p:sp>
      <p:sp>
        <p:nvSpPr>
          <p:cNvPr id="222" name="Google Shape;222;p13: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This is what the grants.gov website looks like</a:t>
            </a:r>
            <a:endParaRPr/>
          </a:p>
        </p:txBody>
      </p:sp>
      <p:sp>
        <p:nvSpPr>
          <p:cNvPr id="229" name="Google Shape;229;p1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There is a registration video on youtube available </a:t>
            </a:r>
            <a:endParaRPr/>
          </a:p>
        </p:txBody>
      </p:sp>
      <p:sp>
        <p:nvSpPr>
          <p:cNvPr id="237" name="Google Shape;237;p15: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dirty="0" err="1"/>
              <a:t>eRA</a:t>
            </a:r>
            <a:r>
              <a:rPr lang="en-US" dirty="0"/>
              <a:t> Common’s is your new grants </a:t>
            </a:r>
            <a:r>
              <a:rPr lang="en-US" dirty="0" err="1"/>
              <a:t>mgmt</a:t>
            </a:r>
            <a:r>
              <a:rPr lang="en-US" dirty="0"/>
              <a:t> website. We recommend the Authorized Rep register here as well. </a:t>
            </a:r>
            <a:r>
              <a:rPr lang="en-US" dirty="0" smtClean="0"/>
              <a:t>Remember </a:t>
            </a:r>
            <a:r>
              <a:rPr lang="en-US" dirty="0"/>
              <a:t>that it can take 4 weeks for your </a:t>
            </a:r>
            <a:r>
              <a:rPr lang="en-US" dirty="0" err="1"/>
              <a:t>eRA</a:t>
            </a:r>
            <a:r>
              <a:rPr lang="en-US" dirty="0"/>
              <a:t> Commons Registration to process. </a:t>
            </a:r>
            <a:r>
              <a:rPr lang="en-US" dirty="0" smtClean="0"/>
              <a:t>This </a:t>
            </a:r>
            <a:r>
              <a:rPr lang="en-US" dirty="0"/>
              <a:t>is a one-time registration process.</a:t>
            </a:r>
            <a:endParaRPr dirty="0"/>
          </a:p>
        </p:txBody>
      </p:sp>
      <p:sp>
        <p:nvSpPr>
          <p:cNvPr id="244" name="Google Shape;244;p1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7: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sz="1050">
                <a:solidFill>
                  <a:srgbClr val="1F1F1F"/>
                </a:solidFill>
                <a:highlight>
                  <a:srgbClr val="FFFFFF"/>
                </a:highlight>
                <a:latin typeface="Roboto"/>
                <a:ea typeface="Roboto"/>
                <a:cs typeface="Roboto"/>
                <a:sym typeface="Roboto"/>
              </a:rPr>
              <a:t>Here is the eRA Commons website. It is an NIH system that has worked with NOAA to develop a platform tailored for NOAA Grants.</a:t>
            </a:r>
            <a:endParaRPr/>
          </a:p>
        </p:txBody>
      </p:sp>
      <p:sp>
        <p:nvSpPr>
          <p:cNvPr id="251" name="Google Shape;251;p1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Here is the registration page.</a:t>
            </a:r>
            <a:endParaRPr/>
          </a:p>
        </p:txBody>
      </p:sp>
      <p:sp>
        <p:nvSpPr>
          <p:cNvPr id="258" name="Google Shape;258;p18: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dirty="0"/>
              <a:t>The purpose of this webinar is to help applicants learn about the Prescott Grant Program, to inform you about the competition updates  for 2024, and help you to understand how to submit an application. Please note that we have extended the deadline from Oct 12 to Oct 19. This is due to a Grants Online data transition to the new </a:t>
            </a:r>
            <a:r>
              <a:rPr lang="en-US" dirty="0" smtClean="0"/>
              <a:t>grants </a:t>
            </a:r>
            <a:r>
              <a:rPr lang="en-US" dirty="0" err="1"/>
              <a:t>mgmt</a:t>
            </a:r>
            <a:r>
              <a:rPr lang="en-US" dirty="0"/>
              <a:t> </a:t>
            </a:r>
            <a:r>
              <a:rPr lang="en-US" dirty="0" smtClean="0"/>
              <a:t>systems GEMS/</a:t>
            </a:r>
            <a:r>
              <a:rPr lang="en-US" dirty="0" err="1" smtClean="0"/>
              <a:t>eRA</a:t>
            </a:r>
            <a:r>
              <a:rPr lang="en-US" dirty="0" smtClean="0"/>
              <a:t> Commons, </a:t>
            </a:r>
            <a:r>
              <a:rPr lang="en-US" dirty="0"/>
              <a:t>from Oct 6-11, which will limit the Prescott </a:t>
            </a:r>
            <a:r>
              <a:rPr lang="en-US" dirty="0" err="1"/>
              <a:t>Prgm</a:t>
            </a:r>
            <a:r>
              <a:rPr lang="en-US" dirty="0"/>
              <a:t> staff’s access to view incoming applications during that time. </a:t>
            </a:r>
            <a:endParaRPr dirty="0"/>
          </a:p>
        </p:txBody>
      </p:sp>
      <p:sp>
        <p:nvSpPr>
          <p:cNvPr id="123" name="Google Shape;123;p2: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Help may be found at the bottom of the website. All help desk info for the different registration sites will be provided for you.</a:t>
            </a:r>
            <a:endParaRPr/>
          </a:p>
        </p:txBody>
      </p:sp>
      <p:sp>
        <p:nvSpPr>
          <p:cNvPr id="265" name="Google Shape;265;p19: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Here  are a couple of eRA info and registration webinar links.</a:t>
            </a:r>
            <a:endParaRPr/>
          </a:p>
        </p:txBody>
      </p:sp>
      <p:sp>
        <p:nvSpPr>
          <p:cNvPr id="273" name="Google Shape;273;p2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The basic timeline for the move from Grants online will be as follows: (read bullets).  Initial </a:t>
            </a:r>
            <a:r>
              <a:rPr lang="en-US" sz="1050">
                <a:solidFill>
                  <a:srgbClr val="444746"/>
                </a:solidFill>
                <a:highlight>
                  <a:srgbClr val="FFFFFF"/>
                </a:highlight>
                <a:latin typeface="Roboto"/>
                <a:ea typeface="Roboto"/>
                <a:cs typeface="Roboto"/>
                <a:sym typeface="Roboto"/>
              </a:rPr>
              <a:t>applications will still be submitted through Grants.gov</a:t>
            </a:r>
            <a:endParaRPr/>
          </a:p>
        </p:txBody>
      </p:sp>
      <p:sp>
        <p:nvSpPr>
          <p:cNvPr id="280" name="Google Shape;280;p2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So let’s talk about applying for a Prescott Grant</a:t>
            </a:r>
            <a:endParaRPr/>
          </a:p>
        </p:txBody>
      </p:sp>
      <p:sp>
        <p:nvSpPr>
          <p:cNvPr id="287" name="Google Shape;287;p2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9: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Go through bullet points</a:t>
            </a:r>
            <a:endParaRPr/>
          </a:p>
        </p:txBody>
      </p:sp>
      <p:sp>
        <p:nvSpPr>
          <p:cNvPr id="297" name="Google Shape;297;p29: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sz="1050">
                <a:solidFill>
                  <a:srgbClr val="444746"/>
                </a:solidFill>
                <a:highlight>
                  <a:srgbClr val="FFFFFF"/>
                </a:highlight>
                <a:latin typeface="Roboto"/>
                <a:ea typeface="Roboto"/>
                <a:cs typeface="Roboto"/>
                <a:sym typeface="Roboto"/>
              </a:rPr>
              <a:t>If you go to the Prescott website and click the blue apply button it will take you to the NOFO in Grants.gov. Please take the time to read the NOFO. It is a large document...we are planning to make it easier to read in future with more text graphics available in the new Grants Mgmt system.</a:t>
            </a:r>
            <a:endParaRPr/>
          </a:p>
        </p:txBody>
      </p:sp>
      <p:sp>
        <p:nvSpPr>
          <p:cNvPr id="304" name="Google Shape;304;p2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312" name="Google Shape;312;p2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320" name="Google Shape;320;p25: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All the federal forms will be filled out and submitted in Grants.gov by your organization’s authorized rep.</a:t>
            </a:r>
            <a:endParaRPr/>
          </a:p>
        </p:txBody>
      </p:sp>
      <p:sp>
        <p:nvSpPr>
          <p:cNvPr id="329" name="Google Shape;329;p2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7: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336" name="Google Shape;336;p2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A little background about the Prescott Grant Program. The program  was established in 2001 to provide funding for rescue &amp; rehabilitation, data collection, and operational costs for the marine mammal stranding network  </a:t>
            </a:r>
            <a:endParaRPr/>
          </a:p>
        </p:txBody>
      </p:sp>
      <p:sp>
        <p:nvSpPr>
          <p:cNvPr id="131" name="Google Shape;131;p3: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6dffa2e96f_0_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6dffa2e96f_0_7: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Now we will discuss details about how to fill out the federal forms and writing your proposal budget </a:t>
            </a:r>
            <a:endParaRPr/>
          </a:p>
        </p:txBody>
      </p:sp>
      <p:sp>
        <p:nvSpPr>
          <p:cNvPr id="345" name="Google Shape;345;g26dffa2e96f_0_7: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1: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This is a brief overview of what the forms are for.</a:t>
            </a:r>
            <a:endParaRPr/>
          </a:p>
        </p:txBody>
      </p:sp>
      <p:sp>
        <p:nvSpPr>
          <p:cNvPr id="355" name="Google Shape;355;p31: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dffa2e96f_0_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6dffa2e96f_0_0: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500" dirty="0">
                <a:solidFill>
                  <a:srgbClr val="666666"/>
                </a:solidFill>
                <a:latin typeface="Arial"/>
                <a:ea typeface="Arial"/>
                <a:cs typeface="Arial"/>
                <a:sym typeface="Arial"/>
              </a:rPr>
              <a:t>We understand that </a:t>
            </a:r>
            <a:r>
              <a:rPr lang="en-US" sz="1500" dirty="0" smtClean="0">
                <a:solidFill>
                  <a:srgbClr val="666666"/>
                </a:solidFill>
                <a:latin typeface="Arial"/>
                <a:ea typeface="Arial"/>
                <a:cs typeface="Arial"/>
                <a:sym typeface="Arial"/>
              </a:rPr>
              <a:t>Grants.gov</a:t>
            </a:r>
            <a:r>
              <a:rPr lang="en-US" sz="1500" baseline="0" dirty="0" smtClean="0">
                <a:solidFill>
                  <a:srgbClr val="666666"/>
                </a:solidFill>
                <a:latin typeface="Arial"/>
                <a:ea typeface="Arial"/>
                <a:cs typeface="Arial"/>
                <a:sym typeface="Arial"/>
              </a:rPr>
              <a:t> </a:t>
            </a:r>
            <a:r>
              <a:rPr lang="en-US" sz="1500" dirty="0" smtClean="0">
                <a:solidFill>
                  <a:srgbClr val="666666"/>
                </a:solidFill>
                <a:latin typeface="Arial"/>
                <a:ea typeface="Arial"/>
                <a:cs typeface="Arial"/>
                <a:sym typeface="Arial"/>
              </a:rPr>
              <a:t>has </a:t>
            </a:r>
            <a:r>
              <a:rPr lang="en-US" sz="1500" dirty="0">
                <a:solidFill>
                  <a:srgbClr val="666666"/>
                </a:solidFill>
                <a:latin typeface="Arial"/>
                <a:ea typeface="Arial"/>
                <a:cs typeface="Arial"/>
                <a:sym typeface="Arial"/>
              </a:rPr>
              <a:t>certain fields where you must save your files in order to proceed with application submission. Following your submission, we will be organizing application files according to the list below, so please keep this in mind when saving &amp; submitting your files</a:t>
            </a:r>
            <a:endParaRPr dirty="0"/>
          </a:p>
        </p:txBody>
      </p:sp>
      <p:sp>
        <p:nvSpPr>
          <p:cNvPr id="363" name="Google Shape;363;g26dffa2e96f_0_0: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2: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The most common errors we see are:</a:t>
            </a:r>
            <a:endParaRPr/>
          </a:p>
          <a:p>
            <a:pPr marL="228600" lvl="0" indent="-228600" algn="l" rtl="0">
              <a:spcBef>
                <a:spcPts val="0"/>
              </a:spcBef>
              <a:spcAft>
                <a:spcPts val="0"/>
              </a:spcAft>
              <a:buClr>
                <a:schemeClr val="dk1"/>
              </a:buClr>
              <a:buSzPts val="1200"/>
              <a:buFont typeface="Calibri"/>
              <a:buAutoNum type="arabicPeriod"/>
            </a:pPr>
            <a:r>
              <a:rPr lang="en-US"/>
              <a:t>authorized representative signature not matching with the name in the form </a:t>
            </a:r>
            <a:endParaRPr/>
          </a:p>
          <a:p>
            <a:pPr marL="228600" lvl="0" indent="-228600" algn="l" rtl="0">
              <a:spcBef>
                <a:spcPts val="0"/>
              </a:spcBef>
              <a:spcAft>
                <a:spcPts val="0"/>
              </a:spcAft>
              <a:buClr>
                <a:schemeClr val="dk1"/>
              </a:buClr>
              <a:buSzPts val="1200"/>
              <a:buFont typeface="Calibri"/>
              <a:buAutoNum type="arabicPeriod"/>
            </a:pPr>
            <a:r>
              <a:rPr lang="en-US"/>
              <a:t>and the Match amount being incorrect. Even if it is off by $1 you will have to go back and correct it. We cannot do it for you.</a:t>
            </a:r>
            <a:endParaRPr/>
          </a:p>
        </p:txBody>
      </p:sp>
      <p:sp>
        <p:nvSpPr>
          <p:cNvPr id="371" name="Google Shape;371;p32: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63c9fa06e_0_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763c9fa06e_0_1: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379" name="Google Shape;379;g2763c9fa06e_0_1: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The form pictures will also be in the Checklist document. For questions 19. </a:t>
            </a:r>
            <a:r>
              <a:rPr lang="en-US" sz="1050">
                <a:solidFill>
                  <a:srgbClr val="333333"/>
                </a:solidFill>
                <a:highlight>
                  <a:srgbClr val="FFFFFF"/>
                </a:highlight>
                <a:latin typeface="Arial"/>
                <a:ea typeface="Arial"/>
                <a:cs typeface="Arial"/>
                <a:sym typeface="Arial"/>
              </a:rPr>
              <a:t>The Prescott Program is eligible for coverage under E.O. 12372, "Intergovernmental Review of Federal Programs." Check the SPOC List if your State has selected the Prescott Program for review. That link will be available at the end of the presentation and in the Checklist document.  https://www.whitehouse.gov/wp-content/uploads/2023/06/SPOC-list-as-of-2023.pdf</a:t>
            </a:r>
            <a:endParaRPr/>
          </a:p>
        </p:txBody>
      </p:sp>
      <p:sp>
        <p:nvSpPr>
          <p:cNvPr id="389" name="Google Shape;389;p3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5: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396" name="Google Shape;396;p35: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7: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12" name="Google Shape;412;p3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8: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8: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20" name="Google Shape;420;p38: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sz="1050" dirty="0">
                <a:solidFill>
                  <a:srgbClr val="1F1F1F"/>
                </a:solidFill>
                <a:highlight>
                  <a:srgbClr val="FFFFFF"/>
                </a:highlight>
                <a:latin typeface="Roboto"/>
                <a:ea typeface="Roboto"/>
                <a:cs typeface="Roboto"/>
                <a:sym typeface="Roboto"/>
              </a:rPr>
              <a:t>From 2002-2022 the Program has provided over $71.3 million in funding for a total of 843 awards. During this time congress authorized up to $4 </a:t>
            </a:r>
            <a:r>
              <a:rPr lang="en-US" sz="1050" dirty="0" smtClean="0">
                <a:solidFill>
                  <a:srgbClr val="1F1F1F"/>
                </a:solidFill>
                <a:highlight>
                  <a:srgbClr val="FFFFFF"/>
                </a:highlight>
                <a:latin typeface="Roboto"/>
                <a:ea typeface="Roboto"/>
                <a:cs typeface="Roboto"/>
                <a:sym typeface="Roboto"/>
              </a:rPr>
              <a:t>mil/</a:t>
            </a:r>
            <a:r>
              <a:rPr lang="en-US" sz="1050" dirty="0" err="1" smtClean="0">
                <a:solidFill>
                  <a:srgbClr val="1F1F1F"/>
                </a:solidFill>
                <a:highlight>
                  <a:srgbClr val="FFFFFF"/>
                </a:highlight>
                <a:latin typeface="Roboto"/>
                <a:ea typeface="Roboto"/>
                <a:cs typeface="Roboto"/>
                <a:sym typeface="Roboto"/>
              </a:rPr>
              <a:t>yr</a:t>
            </a:r>
            <a:r>
              <a:rPr lang="en-US" sz="1050" baseline="0" dirty="0" smtClean="0">
                <a:solidFill>
                  <a:srgbClr val="1F1F1F"/>
                </a:solidFill>
                <a:highlight>
                  <a:srgbClr val="FFFFFF"/>
                </a:highlight>
                <a:latin typeface="Roboto"/>
                <a:ea typeface="Roboto"/>
                <a:cs typeface="Roboto"/>
                <a:sym typeface="Roboto"/>
              </a:rPr>
              <a:t> in funding</a:t>
            </a:r>
            <a:r>
              <a:rPr lang="en-US" sz="1050" dirty="0" smtClean="0">
                <a:solidFill>
                  <a:srgbClr val="1F1F1F"/>
                </a:solidFill>
                <a:highlight>
                  <a:srgbClr val="FFFFFF"/>
                </a:highlight>
                <a:latin typeface="Roboto"/>
                <a:ea typeface="Roboto"/>
                <a:cs typeface="Roboto"/>
                <a:sym typeface="Roboto"/>
              </a:rPr>
              <a:t>. </a:t>
            </a:r>
            <a:r>
              <a:rPr lang="en-US" sz="1050" dirty="0">
                <a:solidFill>
                  <a:srgbClr val="1F1F1F"/>
                </a:solidFill>
                <a:highlight>
                  <a:srgbClr val="FFFFFF"/>
                </a:highlight>
                <a:latin typeface="Roboto"/>
                <a:ea typeface="Roboto"/>
                <a:cs typeface="Roboto"/>
                <a:sym typeface="Roboto"/>
              </a:rPr>
              <a:t>The actual appropriation </a:t>
            </a:r>
            <a:r>
              <a:rPr lang="en-US" sz="1050" dirty="0" smtClean="0">
                <a:solidFill>
                  <a:srgbClr val="1F1F1F"/>
                </a:solidFill>
                <a:highlight>
                  <a:srgbClr val="FFFFFF"/>
                </a:highlight>
                <a:latin typeface="Roboto"/>
                <a:ea typeface="Roboto"/>
                <a:cs typeface="Roboto"/>
                <a:sym typeface="Roboto"/>
              </a:rPr>
              <a:t>in a</a:t>
            </a:r>
            <a:r>
              <a:rPr lang="en-US" sz="1050" baseline="0" dirty="0" smtClean="0">
                <a:solidFill>
                  <a:srgbClr val="1F1F1F"/>
                </a:solidFill>
                <a:highlight>
                  <a:srgbClr val="FFFFFF"/>
                </a:highlight>
                <a:latin typeface="Roboto"/>
                <a:ea typeface="Roboto"/>
                <a:cs typeface="Roboto"/>
                <a:sym typeface="Roboto"/>
              </a:rPr>
              <a:t> recent 4 year period, </a:t>
            </a:r>
            <a:r>
              <a:rPr lang="en-US" sz="1050" dirty="0" smtClean="0">
                <a:solidFill>
                  <a:srgbClr val="1F1F1F"/>
                </a:solidFill>
                <a:highlight>
                  <a:srgbClr val="FFFFFF"/>
                </a:highlight>
                <a:latin typeface="Roboto"/>
                <a:ea typeface="Roboto"/>
                <a:cs typeface="Roboto"/>
                <a:sym typeface="Roboto"/>
              </a:rPr>
              <a:t>from 2019-2022 has </a:t>
            </a:r>
            <a:r>
              <a:rPr lang="en-US" sz="1050" dirty="0">
                <a:solidFill>
                  <a:srgbClr val="1F1F1F"/>
                </a:solidFill>
                <a:highlight>
                  <a:srgbClr val="FFFFFF"/>
                </a:highlight>
                <a:latin typeface="Roboto"/>
                <a:ea typeface="Roboto"/>
                <a:cs typeface="Roboto"/>
                <a:sym typeface="Roboto"/>
              </a:rPr>
              <a:t>averaged ~ $3.7 mil. </a:t>
            </a:r>
            <a:r>
              <a:rPr lang="en-US" sz="1050" dirty="0" smtClean="0">
                <a:solidFill>
                  <a:srgbClr val="1F1F1F"/>
                </a:solidFill>
                <a:highlight>
                  <a:srgbClr val="FFFFFF"/>
                </a:highlight>
                <a:latin typeface="Roboto"/>
                <a:ea typeface="Roboto"/>
                <a:cs typeface="Roboto"/>
                <a:sym typeface="Roboto"/>
              </a:rPr>
              <a:t>In  </a:t>
            </a:r>
            <a:r>
              <a:rPr lang="en-US" sz="1050" dirty="0">
                <a:solidFill>
                  <a:srgbClr val="1F1F1F"/>
                </a:solidFill>
                <a:highlight>
                  <a:srgbClr val="FFFFFF"/>
                </a:highlight>
                <a:latin typeface="Roboto"/>
                <a:ea typeface="Roboto"/>
                <a:cs typeface="Roboto"/>
                <a:sym typeface="Roboto"/>
              </a:rPr>
              <a:t>2023 </a:t>
            </a:r>
            <a:r>
              <a:rPr lang="en-US" sz="1050" dirty="0" smtClean="0">
                <a:solidFill>
                  <a:srgbClr val="1F1F1F"/>
                </a:solidFill>
                <a:highlight>
                  <a:srgbClr val="FFFFFF"/>
                </a:highlight>
                <a:latin typeface="Roboto"/>
                <a:ea typeface="Roboto"/>
                <a:cs typeface="Roboto"/>
                <a:sym typeface="Roboto"/>
              </a:rPr>
              <a:t>the Program </a:t>
            </a:r>
            <a:r>
              <a:rPr lang="en-US" sz="1050" dirty="0">
                <a:solidFill>
                  <a:srgbClr val="1F1F1F"/>
                </a:solidFill>
                <a:highlight>
                  <a:srgbClr val="FFFFFF"/>
                </a:highlight>
                <a:latin typeface="Roboto"/>
                <a:ea typeface="Roboto"/>
                <a:cs typeface="Roboto"/>
                <a:sym typeface="Roboto"/>
              </a:rPr>
              <a:t>authorized up to $6 mil. However, the appropriation </a:t>
            </a:r>
            <a:r>
              <a:rPr lang="en-US" sz="1050" dirty="0" smtClean="0">
                <a:solidFill>
                  <a:srgbClr val="1F1F1F"/>
                </a:solidFill>
                <a:highlight>
                  <a:srgbClr val="FFFFFF"/>
                </a:highlight>
                <a:latin typeface="Roboto"/>
                <a:ea typeface="Roboto"/>
                <a:cs typeface="Roboto"/>
                <a:sym typeface="Roboto"/>
              </a:rPr>
              <a:t>of funding to support grants and emergency Prescott requests</a:t>
            </a:r>
            <a:r>
              <a:rPr lang="en-US" sz="1050" baseline="0" dirty="0" smtClean="0">
                <a:solidFill>
                  <a:srgbClr val="1F1F1F"/>
                </a:solidFill>
                <a:highlight>
                  <a:srgbClr val="FFFFFF"/>
                </a:highlight>
                <a:latin typeface="Roboto"/>
                <a:ea typeface="Roboto"/>
                <a:cs typeface="Roboto"/>
                <a:sym typeface="Roboto"/>
              </a:rPr>
              <a:t> </a:t>
            </a:r>
            <a:r>
              <a:rPr lang="en-US" sz="1050" dirty="0" smtClean="0">
                <a:solidFill>
                  <a:srgbClr val="1F1F1F"/>
                </a:solidFill>
                <a:highlight>
                  <a:srgbClr val="FFFFFF"/>
                </a:highlight>
                <a:latin typeface="Roboto"/>
                <a:ea typeface="Roboto"/>
                <a:cs typeface="Roboto"/>
                <a:sym typeface="Roboto"/>
              </a:rPr>
              <a:t>was </a:t>
            </a:r>
            <a:r>
              <a:rPr lang="en-US" sz="1050" dirty="0">
                <a:solidFill>
                  <a:srgbClr val="1F1F1F"/>
                </a:solidFill>
                <a:highlight>
                  <a:srgbClr val="FFFFFF"/>
                </a:highlight>
                <a:latin typeface="Roboto"/>
                <a:ea typeface="Roboto"/>
                <a:cs typeface="Roboto"/>
                <a:sym typeface="Roboto"/>
              </a:rPr>
              <a:t>$4.5 mil</a:t>
            </a:r>
            <a:r>
              <a:rPr lang="en-US" sz="1050" dirty="0" smtClean="0">
                <a:solidFill>
                  <a:srgbClr val="1F1F1F"/>
                </a:solidFill>
                <a:highlight>
                  <a:srgbClr val="FFFFFF"/>
                </a:highlight>
                <a:latin typeface="Roboto"/>
                <a:ea typeface="Roboto"/>
                <a:cs typeface="Roboto"/>
                <a:sym typeface="Roboto"/>
              </a:rPr>
              <a:t>. </a:t>
            </a:r>
            <a:endParaRPr dirty="0"/>
          </a:p>
        </p:txBody>
      </p:sp>
      <p:sp>
        <p:nvSpPr>
          <p:cNvPr id="138" name="Google Shape;138;p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8: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8: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In general, GMD will want to see a breakdown of everything, as a matter of DOC. The &gt; 35% is a specific federal regulation. </a:t>
            </a:r>
            <a:endParaRPr/>
          </a:p>
        </p:txBody>
      </p:sp>
      <p:sp>
        <p:nvSpPr>
          <p:cNvPr id="428" name="Google Shape;428;p48: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9: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49: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Clr>
                <a:schemeClr val="dk1"/>
              </a:buClr>
              <a:buFont typeface="Arial"/>
              <a:buNone/>
            </a:pPr>
            <a:r>
              <a:rPr lang="en-US"/>
              <a:t>One of the reasons for the specific budget breakdowns is because the agency is frequently audited and auditors would like to see this information.</a:t>
            </a:r>
            <a:endParaRPr/>
          </a:p>
          <a:p>
            <a:pPr marL="0" lvl="0" indent="0" algn="l" rtl="0">
              <a:spcBef>
                <a:spcPts val="0"/>
              </a:spcBef>
              <a:spcAft>
                <a:spcPts val="0"/>
              </a:spcAft>
              <a:buNone/>
            </a:pPr>
            <a:endParaRPr/>
          </a:p>
        </p:txBody>
      </p:sp>
      <p:sp>
        <p:nvSpPr>
          <p:cNvPr id="436" name="Google Shape;436;p49: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3bee3d5161_0_3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3bee3d5161_0_30: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Some more specifics from GMD</a:t>
            </a:r>
            <a:endParaRPr/>
          </a:p>
        </p:txBody>
      </p:sp>
      <p:sp>
        <p:nvSpPr>
          <p:cNvPr id="444" name="Google Shape;444;g23bee3d5161_0_30: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50: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You should calculate your minimum match amount for your proposal by going to the Prescott Cost-Share Calculator. Enter the Federal award amount, and then click Calculate. In this example you see the max Fed amount fo $150 thousand, and the calculated non-federal match amount of $50k.</a:t>
            </a:r>
            <a:endParaRPr/>
          </a:p>
        </p:txBody>
      </p:sp>
      <p:sp>
        <p:nvSpPr>
          <p:cNvPr id="452" name="Google Shape;452;p50: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1: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Determining the volunteer rates for your match support, can be found on the website Independent Sector. You may choose the National or State value, whichever is higher.</a:t>
            </a:r>
            <a:endParaRPr/>
          </a:p>
        </p:txBody>
      </p:sp>
      <p:sp>
        <p:nvSpPr>
          <p:cNvPr id="460" name="Google Shape;460;p5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3: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What are Indirect Costs? I</a:t>
            </a:r>
            <a:r>
              <a:rPr lang="en-US">
                <a:solidFill>
                  <a:srgbClr val="0E446C"/>
                </a:solidFill>
                <a:highlight>
                  <a:srgbClr val="FFFFFF"/>
                </a:highlight>
                <a:latin typeface="Roboto"/>
                <a:ea typeface="Roboto"/>
                <a:cs typeface="Roboto"/>
                <a:sym typeface="Roboto"/>
              </a:rPr>
              <a:t>ndirect costs include costs which are frequently referred to as overhead expenses (for example, rent and utilities) and general and administrative expenses (such as accounting department costs and personnel department costs). Budget Narrative Guidance for NOAA Grants document has more information and the link is provided at the end of the presentation and in the Checklist.</a:t>
            </a:r>
            <a:endParaRPr/>
          </a:p>
        </p:txBody>
      </p:sp>
      <p:sp>
        <p:nvSpPr>
          <p:cNvPr id="468" name="Google Shape;468;p5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So we have gone through budget information and tips, now we are going to discuss the details of your proposal narrative and supporting documents</a:t>
            </a:r>
            <a:endParaRPr/>
          </a:p>
        </p:txBody>
      </p:sp>
      <p:sp>
        <p:nvSpPr>
          <p:cNvPr id="475" name="Google Shape;475;p3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dffa2e96f_0_1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dffa2e96f_0_14: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Here again we are recommending the proposal documents be saved together in a single combined PDF.</a:t>
            </a:r>
            <a:endParaRPr/>
          </a:p>
        </p:txBody>
      </p:sp>
      <p:sp>
        <p:nvSpPr>
          <p:cNvPr id="484" name="Google Shape;484;g26dffa2e96f_0_14: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0: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Here is information about the different Categories of funding for Prescott. Category B may have research objectives but as with all science based research there will need to be a testable hypothesis. For example:  Are there more strandings in the Spring than the Winter?</a:t>
            </a:r>
            <a:endParaRPr/>
          </a:p>
        </p:txBody>
      </p:sp>
      <p:sp>
        <p:nvSpPr>
          <p:cNvPr id="491" name="Google Shape;491;p4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5dab4bf81_0_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5dab4bf81_0_3: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99" name="Google Shape;499;g275dab4bf81_0_3: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Now I’ll talk about the 2024 competition </a:t>
            </a:r>
            <a:endParaRPr/>
          </a:p>
        </p:txBody>
      </p:sp>
      <p:sp>
        <p:nvSpPr>
          <p:cNvPr id="148" name="Google Shape;148;p5: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1: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07" name="Google Shape;507;p4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2: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15" name="Google Shape;515;p42: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3: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r>
              <a:rPr lang="en-US"/>
              <a:t>Examples are in FAQs</a:t>
            </a:r>
            <a:endParaRPr/>
          </a:p>
        </p:txBody>
      </p:sp>
      <p:sp>
        <p:nvSpPr>
          <p:cNvPr id="523" name="Google Shape;523;p43: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30" name="Google Shape;530;p4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5: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The NAAEE may be used to help develop your proposal and objectives with regards to reaching target audiences.</a:t>
            </a:r>
            <a:endParaRPr/>
          </a:p>
        </p:txBody>
      </p:sp>
      <p:sp>
        <p:nvSpPr>
          <p:cNvPr id="537" name="Google Shape;537;p45: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44" name="Google Shape;544;p4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7: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sz="1050">
                <a:solidFill>
                  <a:srgbClr val="444746"/>
                </a:solidFill>
                <a:highlight>
                  <a:srgbClr val="FFFFFF"/>
                </a:highlight>
                <a:latin typeface="Roboto"/>
                <a:ea typeface="Roboto"/>
                <a:cs typeface="Roboto"/>
                <a:sym typeface="Roboto"/>
              </a:rPr>
              <a:t>We will eventually use B &amp; C data for Health Map. Given it is now a national priority you can propose organizing and entering data, as an objective in your proposal</a:t>
            </a:r>
            <a:endParaRPr/>
          </a:p>
        </p:txBody>
      </p:sp>
      <p:sp>
        <p:nvSpPr>
          <p:cNvPr id="551" name="Google Shape;551;p4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747adbe527_0_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747adbe527_0_1: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59" name="Google Shape;559;g2747adbe527_0_1: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66" name="Google Shape;566;p5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3bee3d5161_0_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3bee3d5161_0_2: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Cover letter for permits</a:t>
            </a:r>
            <a:endParaRPr/>
          </a:p>
        </p:txBody>
      </p:sp>
      <p:sp>
        <p:nvSpPr>
          <p:cNvPr id="574" name="Google Shape;574;g23bee3d5161_0_2: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sz="1050">
                <a:solidFill>
                  <a:srgbClr val="444746"/>
                </a:solidFill>
                <a:highlight>
                  <a:srgbClr val="FFFFFF"/>
                </a:highlight>
                <a:latin typeface="Roboto"/>
                <a:ea typeface="Roboto"/>
                <a:cs typeface="Roboto"/>
                <a:sym typeface="Roboto"/>
              </a:rPr>
              <a:t>This is the basic timeline for the program. It shows the major phases that Mackenzie, Steve and myself work on. As well as, our Grant Specialist, Michele. </a:t>
            </a:r>
            <a:r>
              <a:rPr lang="en-US" sz="1050">
                <a:solidFill>
                  <a:srgbClr val="444746"/>
                </a:solidFill>
                <a:highlight>
                  <a:schemeClr val="lt1"/>
                </a:highlight>
                <a:latin typeface="Roboto"/>
                <a:ea typeface="Roboto"/>
                <a:cs typeface="Roboto"/>
                <a:sym typeface="Roboto"/>
              </a:rPr>
              <a:t>We work closely with the Grants Mgmt division to review selected proposals so that they may be awarded.</a:t>
            </a:r>
            <a:endParaRPr/>
          </a:p>
          <a:p>
            <a:pPr marL="0" lvl="0" indent="0" algn="l" rtl="0">
              <a:spcBef>
                <a:spcPts val="0"/>
              </a:spcBef>
              <a:spcAft>
                <a:spcPts val="0"/>
              </a:spcAft>
              <a:buNone/>
            </a:pPr>
            <a:r>
              <a:rPr lang="en-US" sz="1050">
                <a:solidFill>
                  <a:srgbClr val="444746"/>
                </a:solidFill>
                <a:highlight>
                  <a:srgbClr val="FFFFFF"/>
                </a:highlight>
                <a:latin typeface="Roboto"/>
                <a:ea typeface="Roboto"/>
                <a:cs typeface="Roboto"/>
                <a:sym typeface="Roboto"/>
              </a:rPr>
              <a:t>…….(go through slide bullets). So you know. No contact during negotiations and revisions means we don't need revisions to your application, it does not have anything to do with being selected for an award. </a:t>
            </a:r>
            <a:endParaRPr/>
          </a:p>
        </p:txBody>
      </p:sp>
      <p:sp>
        <p:nvSpPr>
          <p:cNvPr id="156" name="Google Shape;156;p6: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9: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81" name="Google Shape;581;p59: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0: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dirty="0"/>
          </a:p>
        </p:txBody>
      </p:sp>
      <p:sp>
        <p:nvSpPr>
          <p:cNvPr id="588" name="Google Shape;588;p6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62: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95" name="Google Shape;595;p62: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63: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02" name="Google Shape;602;p63: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4: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09" name="Google Shape;609;p64: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7d0f7f4b5_0_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77d0f7f4b5_0_0: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lnSpc>
                <a:spcPct val="110000"/>
              </a:lnSpc>
              <a:spcBef>
                <a:spcPts val="0"/>
              </a:spcBef>
              <a:spcAft>
                <a:spcPts val="0"/>
              </a:spcAft>
              <a:buClr>
                <a:schemeClr val="dk1"/>
              </a:buClr>
              <a:buSzPts val="852"/>
              <a:buFont typeface="Arial"/>
              <a:buNone/>
            </a:pPr>
            <a:r>
              <a:rPr lang="en-US">
                <a:solidFill>
                  <a:srgbClr val="222222"/>
                </a:solidFill>
                <a:highlight>
                  <a:srgbClr val="FFFFFF"/>
                </a:highlight>
                <a:latin typeface="Arial Narrow"/>
                <a:ea typeface="Arial Narrow"/>
                <a:cs typeface="Arial Narrow"/>
                <a:sym typeface="Arial Narrow"/>
              </a:rPr>
              <a:t>Grant recipients with an established user account in ASAP must register and enable multi-factor authentication with ID.me no later than September 15, 2023. After September 15, grantees will not be able to log in to ASAP.gov until they successfully register for multi-factor authentication with ID.me.  https://fiscal.treasury.gov/files/asap/ID-me-Guide-for-Recipient-Organizations-to-Register-and-Enable-Multi-factor-Authentication.pdf</a:t>
            </a:r>
            <a:endParaRPr sz="100"/>
          </a:p>
        </p:txBody>
      </p:sp>
      <p:sp>
        <p:nvSpPr>
          <p:cNvPr id="95" name="Google Shape;95;g277d0f7f4b5_0_0: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4100ee1fcb_0_0: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4100ee1fcb_0_0:notes"/>
          <p:cNvSpPr txBox="1">
            <a:spLocks noGrp="1"/>
          </p:cNvSpPr>
          <p:nvPr>
            <p:ph type="body" idx="1"/>
          </p:nvPr>
        </p:nvSpPr>
        <p:spPr>
          <a:xfrm>
            <a:off x="698500" y="4409758"/>
            <a:ext cx="5588100" cy="4177800"/>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03" name="Google Shape;103;g24100ee1fcb_0_0:notes"/>
          <p:cNvSpPr txBox="1">
            <a:spLocks noGrp="1"/>
          </p:cNvSpPr>
          <p:nvPr>
            <p:ph type="sldNum" idx="12"/>
          </p:nvPr>
        </p:nvSpPr>
        <p:spPr>
          <a:xfrm>
            <a:off x="3956551" y="8817904"/>
            <a:ext cx="3026700" cy="464100"/>
          </a:xfrm>
          <a:prstGeom prst="rect">
            <a:avLst/>
          </a:prstGeom>
        </p:spPr>
        <p:txBody>
          <a:bodyPr spcFirstLastPara="1" wrap="square" lIns="92925" tIns="46450" rIns="92925" bIns="464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61: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61:notes"/>
          <p:cNvSpPr txBox="1">
            <a:spLocks noGrp="1"/>
          </p:cNvSpPr>
          <p:nvPr>
            <p:ph type="body" idx="1"/>
          </p:nvPr>
        </p:nvSpPr>
        <p:spPr>
          <a:xfrm>
            <a:off x="698500" y="4409758"/>
            <a:ext cx="5588000" cy="4177665"/>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17" name="Google Shape;617;p61:notes"/>
          <p:cNvSpPr txBox="1">
            <a:spLocks noGrp="1"/>
          </p:cNvSpPr>
          <p:nvPr>
            <p:ph type="sldNum" idx="12"/>
          </p:nvPr>
        </p:nvSpPr>
        <p:spPr>
          <a:xfrm>
            <a:off x="3956551" y="8817904"/>
            <a:ext cx="3026833" cy="464185"/>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For those of you who attended Sarah’s Marine Mammal Research &amp; Response Act presentation or MMRRA, last week. You would have heard that one of the major updates for the Prescott Grant Program was the increase in maximum award funding. For this year we will increase the maximum federal award to $150k. The 25% minimum match for the max award amount is $50k. There will be no multi-year proposals allowed for 2024. Please do not submit a proposal that will require multiple years to complete, with a plan to apply for No Cost Extensions each year. No Cost Extensions will still be granted as needed for a one year proposal, and as always there is no penalty for receiving an extension. For the DE&amp;I we have provided a 2-page stand alone section to summarize your organization’s DE&amp;I policy &amp; efforts. Furthermore, DE&amp;I will be worth 5% of your application’s total score during Technical Review.</a:t>
            </a:r>
            <a:endParaRPr/>
          </a:p>
        </p:txBody>
      </p:sp>
      <p:sp>
        <p:nvSpPr>
          <p:cNvPr id="163" name="Google Shape;163;p7: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For Category A1 we have added research on Climate Change Impacts as an additional priority. A2 and B2 will include support for Compassion Fatigue which is generally characterized by emotional, mental, and physical stress and trauma from the work we do, responding to sick, injured, and dead marine mammals. For Category B2 there is a priority to enhance data mgmt  &amp; processing. In the West Coast Region there is a need for improved Large Whale Disentanglement Response, and proposals may include operational funding such as fuel, salaries, and gear. I will discuss the different Categories some more later in the presentation.</a:t>
            </a:r>
            <a:endParaRPr/>
          </a:p>
        </p:txBody>
      </p:sp>
      <p:sp>
        <p:nvSpPr>
          <p:cNvPr id="171" name="Google Shape;171;p8: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98500" y="4409758"/>
            <a:ext cx="5588000" cy="4177665"/>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r>
              <a:rPr lang="en-US"/>
              <a:t>Now we’ll go over the registration process </a:t>
            </a:r>
            <a:endParaRPr/>
          </a:p>
        </p:txBody>
      </p:sp>
      <p:sp>
        <p:nvSpPr>
          <p:cNvPr id="178" name="Google Shape;178;p9:notes"/>
          <p:cNvSpPr>
            <a:spLocks noGrp="1" noRot="1" noChangeAspect="1"/>
          </p:cNvSpPr>
          <p:nvPr>
            <p:ph type="sldImg" idx="2"/>
          </p:nvPr>
        </p:nvSpPr>
        <p:spPr>
          <a:xfrm>
            <a:off x="1169988" y="695325"/>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2"/>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accent1"/>
              </a:buClr>
              <a:buSzPts val="1800"/>
              <a:buNone/>
              <a:defRPr sz="180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Divider">
  <p:cSld name="Photo Divider">
    <p:spTree>
      <p:nvGrpSpPr>
        <p:cNvPr id="1" name="Shape 65"/>
        <p:cNvGrpSpPr/>
        <p:nvPr/>
      </p:nvGrpSpPr>
      <p:grpSpPr>
        <a:xfrm>
          <a:off x="0" y="0"/>
          <a:ext cx="0" cy="0"/>
          <a:chOff x="0" y="0"/>
          <a:chExt cx="0" cy="0"/>
        </a:xfrm>
      </p:grpSpPr>
      <p:sp>
        <p:nvSpPr>
          <p:cNvPr id="66" name="Google Shape;66;p11"/>
          <p:cNvSpPr/>
          <p:nvPr/>
        </p:nvSpPr>
        <p:spPr>
          <a:xfrm rot="10800000">
            <a:off x="-19068" y="-30696"/>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67" name="Google Shape;67;p11"/>
          <p:cNvSpPr txBox="1">
            <a:spLocks noGrp="1"/>
          </p:cNvSpPr>
          <p:nvPr>
            <p:ph type="title"/>
          </p:nvPr>
        </p:nvSpPr>
        <p:spPr>
          <a:xfrm>
            <a:off x="457199" y="457200"/>
            <a:ext cx="8229600" cy="77225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lvl1pPr lvl="0" algn="l">
              <a:lnSpc>
                <a:spcPct val="80000"/>
              </a:lnSpc>
              <a:spcBef>
                <a:spcPts val="0"/>
              </a:spcBef>
              <a:spcAft>
                <a:spcPts val="0"/>
              </a:spcAft>
              <a:buClr>
                <a:srgbClr val="FFFFFF"/>
              </a:buClr>
              <a:buSzPts val="4000"/>
              <a:buFont typeface="Arial Narrow"/>
              <a:buNone/>
              <a:defRPr sz="4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457200" y="1415653"/>
            <a:ext cx="8229600" cy="150018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lvl1pPr marL="457200" lvl="0" indent="-228600" algn="r">
              <a:spcBef>
                <a:spcPts val="400"/>
              </a:spcBef>
              <a:spcAft>
                <a:spcPts val="0"/>
              </a:spcAft>
              <a:buClr>
                <a:srgbClr val="FFFFFF"/>
              </a:buClr>
              <a:buSzPts val="2000"/>
              <a:buNone/>
              <a:defRPr sz="2000">
                <a:solidFill>
                  <a:srgbClr val="FFFFFF"/>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9" name="Google Shape;69;p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Arial Narrow"/>
                <a:ea typeface="Arial Narrow"/>
                <a:cs typeface="Arial Narrow"/>
                <a:sym typeface="Arial Narrow"/>
              </a:defRPr>
            </a:lvl1pPr>
            <a:lvl2pPr marL="0" marR="0" lvl="1" indent="0" algn="l" rtl="0">
              <a:spcBef>
                <a:spcPts val="0"/>
              </a:spcBef>
              <a:buNone/>
              <a:defRPr sz="1800">
                <a:solidFill>
                  <a:schemeClr val="lt1"/>
                </a:solidFill>
                <a:latin typeface="Arial Narrow"/>
                <a:ea typeface="Arial Narrow"/>
                <a:cs typeface="Arial Narrow"/>
                <a:sym typeface="Arial Narrow"/>
              </a:defRPr>
            </a:lvl2pPr>
            <a:lvl3pPr marL="0" marR="0" lvl="2" indent="0" algn="l" rtl="0">
              <a:spcBef>
                <a:spcPts val="0"/>
              </a:spcBef>
              <a:buNone/>
              <a:defRPr sz="1800">
                <a:solidFill>
                  <a:schemeClr val="lt1"/>
                </a:solidFill>
                <a:latin typeface="Arial Narrow"/>
                <a:ea typeface="Arial Narrow"/>
                <a:cs typeface="Arial Narrow"/>
                <a:sym typeface="Arial Narrow"/>
              </a:defRPr>
            </a:lvl3pPr>
            <a:lvl4pPr marL="0" marR="0" lvl="3" indent="0" algn="l" rtl="0">
              <a:spcBef>
                <a:spcPts val="0"/>
              </a:spcBef>
              <a:buNone/>
              <a:defRPr sz="1800">
                <a:solidFill>
                  <a:schemeClr val="lt1"/>
                </a:solidFill>
                <a:latin typeface="Arial Narrow"/>
                <a:ea typeface="Arial Narrow"/>
                <a:cs typeface="Arial Narrow"/>
                <a:sym typeface="Arial Narrow"/>
              </a:defRPr>
            </a:lvl4pPr>
            <a:lvl5pPr marL="0" marR="0" lvl="4" indent="0" algn="l" rtl="0">
              <a:spcBef>
                <a:spcPts val="0"/>
              </a:spcBef>
              <a:buNone/>
              <a:defRPr sz="1800">
                <a:solidFill>
                  <a:schemeClr val="lt1"/>
                </a:solidFill>
                <a:latin typeface="Arial Narrow"/>
                <a:ea typeface="Arial Narrow"/>
                <a:cs typeface="Arial Narrow"/>
                <a:sym typeface="Arial Narrow"/>
              </a:defRPr>
            </a:lvl5pPr>
            <a:lvl6pPr marL="0" marR="0" lvl="5" indent="0" algn="l" rtl="0">
              <a:spcBef>
                <a:spcPts val="0"/>
              </a:spcBef>
              <a:buNone/>
              <a:defRPr sz="1800">
                <a:solidFill>
                  <a:schemeClr val="lt1"/>
                </a:solidFill>
                <a:latin typeface="Arial Narrow"/>
                <a:ea typeface="Arial Narrow"/>
                <a:cs typeface="Arial Narrow"/>
                <a:sym typeface="Arial Narrow"/>
              </a:defRPr>
            </a:lvl6pPr>
            <a:lvl7pPr marL="0" marR="0" lvl="6" indent="0" algn="l" rtl="0">
              <a:spcBef>
                <a:spcPts val="0"/>
              </a:spcBef>
              <a:buNone/>
              <a:defRPr sz="1800">
                <a:solidFill>
                  <a:schemeClr val="lt1"/>
                </a:solidFill>
                <a:latin typeface="Arial Narrow"/>
                <a:ea typeface="Arial Narrow"/>
                <a:cs typeface="Arial Narrow"/>
                <a:sym typeface="Arial Narrow"/>
              </a:defRPr>
            </a:lvl7pPr>
            <a:lvl8pPr marL="0" marR="0" lvl="7" indent="0" algn="l" rtl="0">
              <a:spcBef>
                <a:spcPts val="0"/>
              </a:spcBef>
              <a:buNone/>
              <a:defRPr sz="1800">
                <a:solidFill>
                  <a:schemeClr val="lt1"/>
                </a:solidFill>
                <a:latin typeface="Arial Narrow"/>
                <a:ea typeface="Arial Narrow"/>
                <a:cs typeface="Arial Narrow"/>
                <a:sym typeface="Arial Narrow"/>
              </a:defRPr>
            </a:lvl8pPr>
            <a:lvl9pPr marL="0" marR="0" lvl="8" indent="0" algn="l" rtl="0">
              <a:spcBef>
                <a:spcPts val="0"/>
              </a:spcBef>
              <a:buNone/>
              <a:defRPr sz="1800">
                <a:solidFill>
                  <a:schemeClr val="lt1"/>
                </a:solidFill>
                <a:latin typeface="Arial Narrow"/>
                <a:ea typeface="Arial Narrow"/>
                <a:cs typeface="Arial Narrow"/>
                <a:sym typeface="Arial Narrow"/>
              </a:defRPr>
            </a:lvl9pPr>
          </a:lstStyle>
          <a:p>
            <a:pPr marL="0" lvl="0" indent="0" algn="l" rtl="0">
              <a:spcBef>
                <a:spcPts val="0"/>
              </a:spcBef>
              <a:spcAft>
                <a:spcPts val="0"/>
              </a:spcAft>
              <a:buNone/>
            </a:pPr>
            <a:r>
              <a:rPr lang="en-US"/>
              <a:t>U.S. Department of Commerce | National Oceanic and Atmospheric Administration | NOAA Fisheries | Page </a:t>
            </a:r>
            <a:fld id="{00000000-1234-1234-1234-123412341234}" type="slidenum">
              <a:rPr lang="en-US"/>
              <a:t>‹#›</a:t>
            </a:fld>
            <a:endParaRPr/>
          </a:p>
        </p:txBody>
      </p:sp>
      <p:sp>
        <p:nvSpPr>
          <p:cNvPr id="70" name="Google Shape;70;p11"/>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71"/>
        <p:cNvGrpSpPr/>
        <p:nvPr/>
      </p:nvGrpSpPr>
      <p:grpSpPr>
        <a:xfrm>
          <a:off x="0" y="0"/>
          <a:ext cx="0" cy="0"/>
          <a:chOff x="0" y="0"/>
          <a:chExt cx="0" cy="0"/>
        </a:xfrm>
      </p:grpSpPr>
      <p:sp>
        <p:nvSpPr>
          <p:cNvPr id="72" name="Google Shape;72;p12"/>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73" name="Google Shape;73;p12"/>
          <p:cNvSpPr txBox="1">
            <a:spLocks noGrp="1"/>
          </p:cNvSpPr>
          <p:nvPr>
            <p:ph type="title"/>
          </p:nvPr>
        </p:nvSpPr>
        <p:spPr>
          <a:xfrm>
            <a:off x="457199" y="457169"/>
            <a:ext cx="8229600" cy="772250"/>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FFFFFF"/>
              </a:buClr>
              <a:buSzPts val="4000"/>
              <a:buFont typeface="Arial Narrow"/>
              <a:buNone/>
              <a:defRPr sz="4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457200" y="1415622"/>
            <a:ext cx="8229600" cy="1500187"/>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Clr>
                <a:srgbClr val="FFFFFF"/>
              </a:buClr>
              <a:buSzPts val="2000"/>
              <a:buNone/>
              <a:defRPr sz="2000">
                <a:solidFill>
                  <a:srgbClr val="FFFFFF"/>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5" name="Google Shape;75;p1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FFFFF"/>
                </a:solidFill>
                <a:latin typeface="Arial Narrow"/>
                <a:ea typeface="Arial Narrow"/>
                <a:cs typeface="Arial Narrow"/>
                <a:sym typeface="Arial Narrow"/>
              </a:defRPr>
            </a:lvl1pPr>
            <a:lvl2pPr marL="0" marR="0" lvl="1" indent="0" algn="l" rtl="0">
              <a:spcBef>
                <a:spcPts val="0"/>
              </a:spcBef>
              <a:buNone/>
              <a:defRPr sz="1800">
                <a:solidFill>
                  <a:srgbClr val="FFFFFF"/>
                </a:solidFill>
                <a:latin typeface="Arial Narrow"/>
                <a:ea typeface="Arial Narrow"/>
                <a:cs typeface="Arial Narrow"/>
                <a:sym typeface="Arial Narrow"/>
              </a:defRPr>
            </a:lvl2pPr>
            <a:lvl3pPr marL="0" marR="0" lvl="2" indent="0" algn="l" rtl="0">
              <a:spcBef>
                <a:spcPts val="0"/>
              </a:spcBef>
              <a:buNone/>
              <a:defRPr sz="1800">
                <a:solidFill>
                  <a:srgbClr val="FFFFFF"/>
                </a:solidFill>
                <a:latin typeface="Arial Narrow"/>
                <a:ea typeface="Arial Narrow"/>
                <a:cs typeface="Arial Narrow"/>
                <a:sym typeface="Arial Narrow"/>
              </a:defRPr>
            </a:lvl3pPr>
            <a:lvl4pPr marL="0" marR="0" lvl="3" indent="0" algn="l" rtl="0">
              <a:spcBef>
                <a:spcPts val="0"/>
              </a:spcBef>
              <a:buNone/>
              <a:defRPr sz="1800">
                <a:solidFill>
                  <a:srgbClr val="FFFFFF"/>
                </a:solidFill>
                <a:latin typeface="Arial Narrow"/>
                <a:ea typeface="Arial Narrow"/>
                <a:cs typeface="Arial Narrow"/>
                <a:sym typeface="Arial Narrow"/>
              </a:defRPr>
            </a:lvl4pPr>
            <a:lvl5pPr marL="0" marR="0" lvl="4" indent="0" algn="l" rtl="0">
              <a:spcBef>
                <a:spcPts val="0"/>
              </a:spcBef>
              <a:buNone/>
              <a:defRPr sz="1800">
                <a:solidFill>
                  <a:srgbClr val="FFFFFF"/>
                </a:solidFill>
                <a:latin typeface="Arial Narrow"/>
                <a:ea typeface="Arial Narrow"/>
                <a:cs typeface="Arial Narrow"/>
                <a:sym typeface="Arial Narrow"/>
              </a:defRPr>
            </a:lvl5pPr>
            <a:lvl6pPr marL="0" marR="0" lvl="5" indent="0" algn="l" rtl="0">
              <a:spcBef>
                <a:spcPts val="0"/>
              </a:spcBef>
              <a:buNone/>
              <a:defRPr sz="1800">
                <a:solidFill>
                  <a:srgbClr val="FFFFFF"/>
                </a:solidFill>
                <a:latin typeface="Arial Narrow"/>
                <a:ea typeface="Arial Narrow"/>
                <a:cs typeface="Arial Narrow"/>
                <a:sym typeface="Arial Narrow"/>
              </a:defRPr>
            </a:lvl6pPr>
            <a:lvl7pPr marL="0" marR="0" lvl="6" indent="0" algn="l" rtl="0">
              <a:spcBef>
                <a:spcPts val="0"/>
              </a:spcBef>
              <a:buNone/>
              <a:defRPr sz="1800">
                <a:solidFill>
                  <a:srgbClr val="FFFFFF"/>
                </a:solidFill>
                <a:latin typeface="Arial Narrow"/>
                <a:ea typeface="Arial Narrow"/>
                <a:cs typeface="Arial Narrow"/>
                <a:sym typeface="Arial Narrow"/>
              </a:defRPr>
            </a:lvl7pPr>
            <a:lvl8pPr marL="0" marR="0" lvl="7" indent="0" algn="l" rtl="0">
              <a:spcBef>
                <a:spcPts val="0"/>
              </a:spcBef>
              <a:buNone/>
              <a:defRPr sz="1800">
                <a:solidFill>
                  <a:srgbClr val="FFFFFF"/>
                </a:solidFill>
                <a:latin typeface="Arial Narrow"/>
                <a:ea typeface="Arial Narrow"/>
                <a:cs typeface="Arial Narrow"/>
                <a:sym typeface="Arial Narrow"/>
              </a:defRPr>
            </a:lvl8pPr>
            <a:lvl9pPr marL="0" marR="0" lvl="8" indent="0" algn="l" rtl="0">
              <a:spcBef>
                <a:spcPts val="0"/>
              </a:spcBef>
              <a:buNone/>
              <a:defRPr sz="1800">
                <a:solidFill>
                  <a:srgbClr val="FFFFFF"/>
                </a:solidFill>
                <a:latin typeface="Arial Narrow"/>
                <a:ea typeface="Arial Narrow"/>
                <a:cs typeface="Arial Narrow"/>
                <a:sym typeface="Arial Narrow"/>
              </a:defRPr>
            </a:lvl9pPr>
          </a:lstStyle>
          <a:p>
            <a:pPr marL="0" lvl="0" indent="0" algn="l" rtl="0">
              <a:spcBef>
                <a:spcPts val="0"/>
              </a:spcBef>
              <a:spcAft>
                <a:spcPts val="0"/>
              </a:spcAft>
              <a:buNone/>
            </a:pPr>
            <a:r>
              <a:rPr lang="en-US"/>
              <a:t>U.S. Department of Commerce | National Oceanic and Atmospheric Administration | NOAA Fisheries | Page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78" name="Google Shape;78;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79" name="Google Shape;79;p1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13"/>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type="obj">
  <p:cSld name="OBJEC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5"/>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2"/>
              </a:buClr>
              <a:buSzPts val="3200"/>
              <a:buChar char="•"/>
              <a:defRPr>
                <a:solidFill>
                  <a:schemeClr val="dk2"/>
                </a:solidFill>
              </a:defRPr>
            </a:lvl1pPr>
            <a:lvl2pPr marL="914400" lvl="1" indent="-431800" algn="l">
              <a:spcBef>
                <a:spcPts val="640"/>
              </a:spcBef>
              <a:spcAft>
                <a:spcPts val="0"/>
              </a:spcAft>
              <a:buClr>
                <a:schemeClr val="dk2"/>
              </a:buClr>
              <a:buSzPts val="3200"/>
              <a:buChar char="•"/>
              <a:defRPr>
                <a:solidFill>
                  <a:schemeClr val="dk2"/>
                </a:solidFill>
              </a:defRPr>
            </a:lvl2pPr>
            <a:lvl3pPr marL="1371600" lvl="2" indent="-406400" algn="l">
              <a:spcBef>
                <a:spcPts val="560"/>
              </a:spcBef>
              <a:spcAft>
                <a:spcPts val="0"/>
              </a:spcAft>
              <a:buClr>
                <a:schemeClr val="dk2"/>
              </a:buClr>
              <a:buSzPts val="2800"/>
              <a:buChar char="•"/>
              <a:defRPr>
                <a:solidFill>
                  <a:schemeClr val="dk2"/>
                </a:solidFill>
              </a:defRPr>
            </a:lvl3pPr>
            <a:lvl4pPr marL="1828800" lvl="3" indent="-406400" algn="l">
              <a:spcBef>
                <a:spcPts val="560"/>
              </a:spcBef>
              <a:spcAft>
                <a:spcPts val="0"/>
              </a:spcAft>
              <a:buClr>
                <a:schemeClr val="dk2"/>
              </a:buClr>
              <a:buSzPts val="2800"/>
              <a:buChar char="•"/>
              <a:defRPr>
                <a:solidFill>
                  <a:schemeClr val="dk2"/>
                </a:solidFill>
              </a:defRPr>
            </a:lvl4pPr>
            <a:lvl5pPr marL="2286000" lvl="4" indent="-406400" algn="l">
              <a:spcBef>
                <a:spcPts val="560"/>
              </a:spcBef>
              <a:spcAft>
                <a:spcPts val="0"/>
              </a:spcAft>
              <a:buClr>
                <a:schemeClr val="dk2"/>
              </a:buClr>
              <a:buSzPts val="2800"/>
              <a:buChar char="•"/>
              <a:defRPr>
                <a:solidFill>
                  <a:schemeClr val="dk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1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oats">
  <p:cSld name="Title - Boat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accent1"/>
              </a:buClr>
              <a:buSzPts val="1800"/>
              <a:buNone/>
              <a:defRPr sz="180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urtle">
  <p:cSld name="Title - Turtl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accent1"/>
              </a:buClr>
              <a:buSzPts val="1800"/>
              <a:buNone/>
              <a:defRPr sz="180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eafood">
  <p:cSld name="Title - Seafood">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5"/>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accent1"/>
              </a:buClr>
              <a:buSzPts val="1800"/>
              <a:buNone/>
              <a:defRPr sz="180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5"/>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Fish">
  <p:cSld name="Title - Fish">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accent1"/>
              </a:buClr>
              <a:buSzPts val="1800"/>
              <a:buNone/>
              <a:defRPr sz="180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6"/>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chemeClr val="dk2"/>
              </a:buClr>
              <a:buSzPts val="1800"/>
              <a:buNone/>
              <a:defRPr sz="180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ark">
  <p:cSld name="Title - Dark">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rgbClr val="FFFFFF"/>
              </a:buClr>
              <a:buSzPts val="4400"/>
              <a:buFont typeface="Arial Narrow"/>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3201988" y="2707457"/>
            <a:ext cx="5484812" cy="1224439"/>
          </a:xfrm>
          <a:prstGeom prst="rect">
            <a:avLst/>
          </a:prstGeom>
          <a:noFill/>
          <a:ln>
            <a:noFill/>
          </a:ln>
        </p:spPr>
        <p:txBody>
          <a:bodyPr spcFirstLastPara="1" wrap="square" lIns="91425" tIns="45700" rIns="91425" bIns="45700" anchor="t" anchorCtr="0">
            <a:normAutofit/>
          </a:bodyPr>
          <a:lstStyle>
            <a:lvl1pPr marL="457200" lvl="0" indent="-228600" algn="r">
              <a:spcBef>
                <a:spcPts val="480"/>
              </a:spcBef>
              <a:spcAft>
                <a:spcPts val="0"/>
              </a:spcAft>
              <a:buClr>
                <a:srgbClr val="FFFFFF"/>
              </a:buClr>
              <a:buSzPts val="2400"/>
              <a:buNone/>
              <a:defRPr>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463550" y="3118590"/>
            <a:ext cx="1293813" cy="752475"/>
          </a:xfrm>
          <a:prstGeom prst="rect">
            <a:avLst/>
          </a:prstGeom>
          <a:noFill/>
          <a:ln>
            <a:noFill/>
          </a:ln>
        </p:spPr>
        <p:txBody>
          <a:bodyPr spcFirstLastPara="1" wrap="square" lIns="0" tIns="0" rIns="0" bIns="0" anchor="t" anchorCtr="0">
            <a:normAutofit/>
          </a:bodyPr>
          <a:lstStyle>
            <a:lvl1pPr marL="457200" lvl="0" indent="-228600" algn="l">
              <a:spcBef>
                <a:spcPts val="360"/>
              </a:spcBef>
              <a:spcAft>
                <a:spcPts val="0"/>
              </a:spcAft>
              <a:buClr>
                <a:schemeClr val="lt1"/>
              </a:buClr>
              <a:buSzPts val="1800"/>
              <a:buNone/>
              <a:defRPr sz="1800" b="1">
                <a:solidFill>
                  <a:schemeClr val="l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7"/>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Clr>
                <a:srgbClr val="FFFFFF"/>
              </a:buClr>
              <a:buSzPts val="1800"/>
              <a:buNone/>
              <a:defRPr sz="1800">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7"/>
          <p:cNvSpPr/>
          <p:nvPr/>
        </p:nvSpPr>
        <p:spPr>
          <a:xfrm>
            <a:off x="-9190" y="4417160"/>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3201682" y="2631403"/>
            <a:ext cx="5485117" cy="1277675"/>
          </a:xfrm>
          <a:prstGeom prst="rect">
            <a:avLst/>
          </a:prstGeom>
          <a:noFill/>
          <a:ln>
            <a:noFill/>
          </a:ln>
        </p:spPr>
        <p:txBody>
          <a:bodyPr spcFirstLastPara="1" wrap="square" lIns="91425" tIns="45700" rIns="91425" bIns="45700" anchor="t" anchorCtr="0">
            <a:normAutofit/>
          </a:bodyPr>
          <a:lstStyle>
            <a:lvl1pPr marL="457200" lvl="0" indent="-228600" algn="r">
              <a:spcBef>
                <a:spcPts val="480"/>
              </a:spcBef>
              <a:spcAft>
                <a:spcPts val="0"/>
              </a:spcAft>
              <a:buClr>
                <a:srgbClr val="E4B69C"/>
              </a:buClr>
              <a:buSzPts val="2400"/>
              <a:buNone/>
              <a:defRPr>
                <a:solidFill>
                  <a:srgbClr val="E4B69C"/>
                </a:solidFill>
              </a:defRPr>
            </a:lvl1pPr>
            <a:lvl2pPr marL="914400" lvl="1" indent="-431800" algn="l">
              <a:spcBef>
                <a:spcPts val="640"/>
              </a:spcBef>
              <a:spcAft>
                <a:spcPts val="0"/>
              </a:spcAft>
              <a:buClr>
                <a:srgbClr val="E4B69C"/>
              </a:buClr>
              <a:buSzPts val="3200"/>
              <a:buChar char="•"/>
              <a:defRPr>
                <a:solidFill>
                  <a:srgbClr val="E4B69C"/>
                </a:solidFill>
              </a:defRPr>
            </a:lvl2pPr>
            <a:lvl3pPr marL="1371600" lvl="2" indent="-406400" algn="l">
              <a:spcBef>
                <a:spcPts val="560"/>
              </a:spcBef>
              <a:spcAft>
                <a:spcPts val="0"/>
              </a:spcAft>
              <a:buClr>
                <a:srgbClr val="E4B69C"/>
              </a:buClr>
              <a:buSzPts val="2800"/>
              <a:buChar char="•"/>
              <a:defRPr>
                <a:solidFill>
                  <a:srgbClr val="E4B69C"/>
                </a:solidFill>
              </a:defRPr>
            </a:lvl3pPr>
            <a:lvl4pPr marL="1828800" lvl="3" indent="-406400" algn="l">
              <a:spcBef>
                <a:spcPts val="560"/>
              </a:spcBef>
              <a:spcAft>
                <a:spcPts val="0"/>
              </a:spcAft>
              <a:buClr>
                <a:srgbClr val="E4B69C"/>
              </a:buClr>
              <a:buSzPts val="2800"/>
              <a:buChar char="•"/>
              <a:defRPr>
                <a:solidFill>
                  <a:srgbClr val="E4B69C"/>
                </a:solidFill>
              </a:defRPr>
            </a:lvl4pPr>
            <a:lvl5pPr marL="2286000" lvl="4" indent="-406400" algn="l">
              <a:spcBef>
                <a:spcPts val="560"/>
              </a:spcBef>
              <a:spcAft>
                <a:spcPts val="0"/>
              </a:spcAft>
              <a:buClr>
                <a:srgbClr val="E4B69C"/>
              </a:buClr>
              <a:buSzPts val="2800"/>
              <a:buChar char="•"/>
              <a:defRPr>
                <a:solidFill>
                  <a:srgbClr val="E4B69C"/>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48" name="Google Shape;48;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49" name="Google Shape;49;p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8"/>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54" name="Google Shape;54;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55" name="Google Shape;55;p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9"/>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228600" algn="r">
              <a:spcBef>
                <a:spcPts val="560"/>
              </a:spcBef>
              <a:spcAft>
                <a:spcPts val="0"/>
              </a:spcAft>
              <a:buClr>
                <a:schemeClr val="dk2"/>
              </a:buClr>
              <a:buSzPts val="2800"/>
              <a:buNone/>
              <a:defRPr sz="2800"/>
            </a:lvl1pPr>
            <a:lvl2pPr marL="914400" lvl="1" indent="-381000" algn="l">
              <a:spcBef>
                <a:spcPts val="480"/>
              </a:spcBef>
              <a:spcAft>
                <a:spcPts val="0"/>
              </a:spcAft>
              <a:buClr>
                <a:schemeClr val="dk2"/>
              </a:buClr>
              <a:buSzPts val="2400"/>
              <a:buChar char="•"/>
              <a:defRPr sz="2400"/>
            </a:lvl2pPr>
            <a:lvl3pPr marL="1371600" lvl="2" indent="-355600" algn="l">
              <a:spcBef>
                <a:spcPts val="400"/>
              </a:spcBef>
              <a:spcAft>
                <a:spcPts val="0"/>
              </a:spcAft>
              <a:buClr>
                <a:schemeClr val="dk2"/>
              </a:buClr>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0" name="Google Shape;60;p1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228600" algn="r">
              <a:spcBef>
                <a:spcPts val="560"/>
              </a:spcBef>
              <a:spcAft>
                <a:spcPts val="0"/>
              </a:spcAft>
              <a:buClr>
                <a:schemeClr val="dk2"/>
              </a:buClr>
              <a:buSzPts val="2800"/>
              <a:buNone/>
              <a:defRPr sz="2800"/>
            </a:lvl1pPr>
            <a:lvl2pPr marL="914400" lvl="1" indent="-381000" algn="l">
              <a:spcBef>
                <a:spcPts val="480"/>
              </a:spcBef>
              <a:spcAft>
                <a:spcPts val="0"/>
              </a:spcAft>
              <a:buClr>
                <a:schemeClr val="dk2"/>
              </a:buClr>
              <a:buSzPts val="2400"/>
              <a:buChar char="•"/>
              <a:defRPr sz="2400"/>
            </a:lvl2pPr>
            <a:lvl3pPr marL="1371600" lvl="2" indent="-355600" algn="l">
              <a:spcBef>
                <a:spcPts val="400"/>
              </a:spcBef>
              <a:spcAft>
                <a:spcPts val="0"/>
              </a:spcAft>
              <a:buClr>
                <a:schemeClr val="dk2"/>
              </a:buClr>
              <a:buSzPts val="2000"/>
              <a:buChar char="•"/>
              <a:defRPr sz="2000"/>
            </a:lvl3pPr>
            <a:lvl4pPr marL="1828800" lvl="3" indent="-342900" algn="l">
              <a:spcBef>
                <a:spcPts val="360"/>
              </a:spcBef>
              <a:spcAft>
                <a:spcPts val="0"/>
              </a:spcAft>
              <a:buClr>
                <a:schemeClr val="dk2"/>
              </a:buClr>
              <a:buSzPts val="1800"/>
              <a:buChar char="•"/>
              <a:defRPr sz="1800"/>
            </a:lvl4pPr>
            <a:lvl5pPr marL="2286000" lvl="4" indent="-342900" algn="l">
              <a:spcBef>
                <a:spcPts val="360"/>
              </a:spcBef>
              <a:spcAft>
                <a:spcPts val="0"/>
              </a:spcAft>
              <a:buClr>
                <a:schemeClr val="dk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1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62" name="Google Shape;62;p1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63" name="Google Shape;63;p1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Narrow"/>
                <a:ea typeface="Arial Narrow"/>
                <a:cs typeface="Arial Narrow"/>
                <a:sym typeface="Arial Narrow"/>
              </a:defRPr>
            </a:lvl1pPr>
            <a:lvl2pPr marL="0" marR="0" lvl="1" indent="0" algn="l" rtl="0">
              <a:spcBef>
                <a:spcPts val="0"/>
              </a:spcBef>
              <a:buNone/>
              <a:defRPr sz="1800">
                <a:solidFill>
                  <a:schemeClr val="dk1"/>
                </a:solidFill>
                <a:latin typeface="Arial Narrow"/>
                <a:ea typeface="Arial Narrow"/>
                <a:cs typeface="Arial Narrow"/>
                <a:sym typeface="Arial Narrow"/>
              </a:defRPr>
            </a:lvl2pPr>
            <a:lvl3pPr marL="0" marR="0" lvl="2" indent="0" algn="l" rtl="0">
              <a:spcBef>
                <a:spcPts val="0"/>
              </a:spcBef>
              <a:buNone/>
              <a:defRPr sz="1800">
                <a:solidFill>
                  <a:schemeClr val="dk1"/>
                </a:solidFill>
                <a:latin typeface="Arial Narrow"/>
                <a:ea typeface="Arial Narrow"/>
                <a:cs typeface="Arial Narrow"/>
                <a:sym typeface="Arial Narrow"/>
              </a:defRPr>
            </a:lvl3pPr>
            <a:lvl4pPr marL="0" marR="0" lvl="3" indent="0" algn="l" rtl="0">
              <a:spcBef>
                <a:spcPts val="0"/>
              </a:spcBef>
              <a:buNone/>
              <a:defRPr sz="1800">
                <a:solidFill>
                  <a:schemeClr val="dk1"/>
                </a:solidFill>
                <a:latin typeface="Arial Narrow"/>
                <a:ea typeface="Arial Narrow"/>
                <a:cs typeface="Arial Narrow"/>
                <a:sym typeface="Arial Narrow"/>
              </a:defRPr>
            </a:lvl4pPr>
            <a:lvl5pPr marL="0" marR="0" lvl="4" indent="0" algn="l" rtl="0">
              <a:spcBef>
                <a:spcPts val="0"/>
              </a:spcBef>
              <a:buNone/>
              <a:defRPr sz="1800">
                <a:solidFill>
                  <a:schemeClr val="dk1"/>
                </a:solidFill>
                <a:latin typeface="Arial Narrow"/>
                <a:ea typeface="Arial Narrow"/>
                <a:cs typeface="Arial Narrow"/>
                <a:sym typeface="Arial Narrow"/>
              </a:defRPr>
            </a:lvl5pPr>
            <a:lvl6pPr marL="0" marR="0" lvl="5" indent="0" algn="l" rtl="0">
              <a:spcBef>
                <a:spcPts val="0"/>
              </a:spcBef>
              <a:buNone/>
              <a:defRPr sz="1800">
                <a:solidFill>
                  <a:schemeClr val="dk1"/>
                </a:solidFill>
                <a:latin typeface="Arial Narrow"/>
                <a:ea typeface="Arial Narrow"/>
                <a:cs typeface="Arial Narrow"/>
                <a:sym typeface="Arial Narrow"/>
              </a:defRPr>
            </a:lvl6pPr>
            <a:lvl7pPr marL="0" marR="0" lvl="6" indent="0" algn="l" rtl="0">
              <a:spcBef>
                <a:spcPts val="0"/>
              </a:spcBef>
              <a:buNone/>
              <a:defRPr sz="1800">
                <a:solidFill>
                  <a:schemeClr val="dk1"/>
                </a:solidFill>
                <a:latin typeface="Arial Narrow"/>
                <a:ea typeface="Arial Narrow"/>
                <a:cs typeface="Arial Narrow"/>
                <a:sym typeface="Arial Narrow"/>
              </a:defRPr>
            </a:lvl7pPr>
            <a:lvl8pPr marL="0" marR="0" lvl="7" indent="0" algn="l" rtl="0">
              <a:spcBef>
                <a:spcPts val="0"/>
              </a:spcBef>
              <a:buNone/>
              <a:defRPr sz="1800">
                <a:solidFill>
                  <a:schemeClr val="dk1"/>
                </a:solidFill>
                <a:latin typeface="Arial Narrow"/>
                <a:ea typeface="Arial Narrow"/>
                <a:cs typeface="Arial Narrow"/>
                <a:sym typeface="Arial Narrow"/>
              </a:defRPr>
            </a:lvl8pPr>
            <a:lvl9pPr marL="0" marR="0" lvl="8" indent="0" algn="l" rtl="0">
              <a:spcBef>
                <a:spcPts val="0"/>
              </a:spcBef>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10"/>
          <p:cNvSpPr/>
          <p:nvPr/>
        </p:nvSpPr>
        <p:spPr>
          <a:xfrm rot="10800000">
            <a:off x="-1" y="-24487"/>
            <a:ext cx="9138586" cy="2515079"/>
          </a:xfrm>
          <a:custGeom>
            <a:avLst/>
            <a:gdLst/>
            <a:ahLst/>
            <a:cxnLst/>
            <a:rect l="l" t="t" r="r" b="b"/>
            <a:pathLst>
              <a:path w="9138586" h="2515079" extrusionOk="0">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4400"/>
              <a:buFont typeface="Arial Narrow"/>
              <a:buNone/>
              <a:defRPr sz="44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201682" y="2631403"/>
            <a:ext cx="5485117" cy="1277675"/>
          </a:xfrm>
          <a:prstGeom prst="rect">
            <a:avLst/>
          </a:prstGeom>
          <a:noFill/>
          <a:ln>
            <a:noFill/>
          </a:ln>
        </p:spPr>
        <p:txBody>
          <a:bodyPr spcFirstLastPara="1" wrap="square" lIns="91425" tIns="45700" rIns="91425" bIns="45700" anchor="t" anchorCtr="0">
            <a:normAutofit/>
          </a:bodyPr>
          <a:lstStyle>
            <a:lvl1pPr marL="457200" marR="0" lvl="0" indent="-228600" algn="r" rtl="0">
              <a:spcBef>
                <a:spcPts val="480"/>
              </a:spcBef>
              <a:spcAft>
                <a:spcPts val="0"/>
              </a:spcAft>
              <a:buClr>
                <a:schemeClr val="dk2"/>
              </a:buClr>
              <a:buSzPts val="2400"/>
              <a:buFont typeface="Arial"/>
              <a:buNone/>
              <a:defRPr sz="2400" b="0" i="0" u="none" strike="noStrike" cap="none">
                <a:solidFill>
                  <a:schemeClr val="dk2"/>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2" name="Google Shape;12;p1"/>
          <p:cNvSpPr/>
          <p:nvPr/>
        </p:nvSpPr>
        <p:spPr>
          <a:xfrm>
            <a:off x="-9190" y="4417160"/>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4"/>
          <p:cNvSpPr/>
          <p:nvPr/>
        </p:nvSpPr>
        <p:spPr>
          <a:xfrm>
            <a:off x="0" y="6355080"/>
            <a:ext cx="9144000" cy="50292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
        <p:nvSpPr>
          <p:cNvPr id="83" name="Google Shape;83;p14"/>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Arial Narrow"/>
              <a:buNone/>
              <a:defRPr sz="36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4"/>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1pPr>
            <a:lvl2pPr marL="914400" marR="0" lvl="1" indent="-431800" algn="l" rtl="0">
              <a:spcBef>
                <a:spcPts val="640"/>
              </a:spcBef>
              <a:spcAft>
                <a:spcPts val="0"/>
              </a:spcAft>
              <a:buClr>
                <a:schemeClr val="dk2"/>
              </a:buClr>
              <a:buSzPts val="3200"/>
              <a:buFont typeface="Arial"/>
              <a:buChar char="•"/>
              <a:defRPr sz="3200" b="0" i="0" u="none" strike="noStrike" cap="none">
                <a:solidFill>
                  <a:schemeClr val="dk2"/>
                </a:solidFill>
                <a:latin typeface="Arial Narrow"/>
                <a:ea typeface="Arial Narrow"/>
                <a:cs typeface="Arial Narrow"/>
                <a:sym typeface="Arial Narrow"/>
              </a:defRPr>
            </a:lvl2pPr>
            <a:lvl3pPr marL="1371600" marR="0" lvl="2"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3pPr>
            <a:lvl4pPr marL="1828800" marR="0" lvl="3"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4pPr>
            <a:lvl5pPr marL="2286000" marR="0" lvl="4" indent="-406400" algn="l" rtl="0">
              <a:spcBef>
                <a:spcPts val="560"/>
              </a:spcBef>
              <a:spcAft>
                <a:spcPts val="0"/>
              </a:spcAft>
              <a:buClr>
                <a:schemeClr val="dk2"/>
              </a:buClr>
              <a:buSzPts val="2800"/>
              <a:buFont typeface="Arial"/>
              <a:buChar char="•"/>
              <a:defRPr sz="2800" b="0" i="0" u="none" strike="noStrike" cap="none">
                <a:solidFill>
                  <a:schemeClr val="dk2"/>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85" name="Google Shape;85;p14"/>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lvl1pPr marL="0" marR="0" lvl="0" indent="0" algn="r" rtl="0">
              <a:spcBef>
                <a:spcPts val="0"/>
              </a:spcBef>
              <a:buNone/>
              <a:defRPr sz="800" b="0" i="0" u="none" strike="noStrike" cap="none">
                <a:solidFill>
                  <a:srgbClr val="000000"/>
                </a:solidFill>
                <a:latin typeface="Arial Narrow"/>
                <a:ea typeface="Arial Narrow"/>
                <a:cs typeface="Arial Narrow"/>
                <a:sym typeface="Arial Narrow"/>
              </a:defRPr>
            </a:lvl1pPr>
            <a:lvl2pPr marL="0" marR="0" lvl="1" indent="0" algn="r" rtl="0">
              <a:spcBef>
                <a:spcPts val="0"/>
              </a:spcBef>
              <a:buNone/>
              <a:defRPr sz="800" b="0" i="0" u="none" strike="noStrike" cap="none">
                <a:solidFill>
                  <a:srgbClr val="000000"/>
                </a:solidFill>
                <a:latin typeface="Arial Narrow"/>
                <a:ea typeface="Arial Narrow"/>
                <a:cs typeface="Arial Narrow"/>
                <a:sym typeface="Arial Narrow"/>
              </a:defRPr>
            </a:lvl2pPr>
            <a:lvl3pPr marL="0" marR="0" lvl="2" indent="0" algn="r" rtl="0">
              <a:spcBef>
                <a:spcPts val="0"/>
              </a:spcBef>
              <a:buNone/>
              <a:defRPr sz="800" b="0" i="0" u="none" strike="noStrike" cap="none">
                <a:solidFill>
                  <a:srgbClr val="000000"/>
                </a:solidFill>
                <a:latin typeface="Arial Narrow"/>
                <a:ea typeface="Arial Narrow"/>
                <a:cs typeface="Arial Narrow"/>
                <a:sym typeface="Arial Narrow"/>
              </a:defRPr>
            </a:lvl3pPr>
            <a:lvl4pPr marL="0" marR="0" lvl="3" indent="0" algn="r" rtl="0">
              <a:spcBef>
                <a:spcPts val="0"/>
              </a:spcBef>
              <a:buNone/>
              <a:defRPr sz="800" b="0" i="0" u="none" strike="noStrike" cap="none">
                <a:solidFill>
                  <a:srgbClr val="000000"/>
                </a:solidFill>
                <a:latin typeface="Arial Narrow"/>
                <a:ea typeface="Arial Narrow"/>
                <a:cs typeface="Arial Narrow"/>
                <a:sym typeface="Arial Narrow"/>
              </a:defRPr>
            </a:lvl4pPr>
            <a:lvl5pPr marL="0" marR="0" lvl="4" indent="0" algn="r" rtl="0">
              <a:spcBef>
                <a:spcPts val="0"/>
              </a:spcBef>
              <a:buNone/>
              <a:defRPr sz="800" b="0" i="0" u="none" strike="noStrike" cap="none">
                <a:solidFill>
                  <a:srgbClr val="000000"/>
                </a:solidFill>
                <a:latin typeface="Arial Narrow"/>
                <a:ea typeface="Arial Narrow"/>
                <a:cs typeface="Arial Narrow"/>
                <a:sym typeface="Arial Narrow"/>
              </a:defRPr>
            </a:lvl5pPr>
            <a:lvl6pPr marL="0" marR="0" lvl="5" indent="0" algn="r" rtl="0">
              <a:spcBef>
                <a:spcPts val="0"/>
              </a:spcBef>
              <a:buNone/>
              <a:defRPr sz="800" b="0" i="0" u="none" strike="noStrike" cap="none">
                <a:solidFill>
                  <a:srgbClr val="000000"/>
                </a:solidFill>
                <a:latin typeface="Arial Narrow"/>
                <a:ea typeface="Arial Narrow"/>
                <a:cs typeface="Arial Narrow"/>
                <a:sym typeface="Arial Narrow"/>
              </a:defRPr>
            </a:lvl6pPr>
            <a:lvl7pPr marL="0" marR="0" lvl="6" indent="0" algn="r" rtl="0">
              <a:spcBef>
                <a:spcPts val="0"/>
              </a:spcBef>
              <a:buNone/>
              <a:defRPr sz="800" b="0" i="0" u="none" strike="noStrike" cap="none">
                <a:solidFill>
                  <a:srgbClr val="000000"/>
                </a:solidFill>
                <a:latin typeface="Arial Narrow"/>
                <a:ea typeface="Arial Narrow"/>
                <a:cs typeface="Arial Narrow"/>
                <a:sym typeface="Arial Narrow"/>
              </a:defRPr>
            </a:lvl7pPr>
            <a:lvl8pPr marL="0" marR="0" lvl="7" indent="0" algn="r" rtl="0">
              <a:spcBef>
                <a:spcPts val="0"/>
              </a:spcBef>
              <a:buNone/>
              <a:defRPr sz="800" b="0" i="0" u="none" strike="noStrike" cap="none">
                <a:solidFill>
                  <a:srgbClr val="000000"/>
                </a:solidFill>
                <a:latin typeface="Arial Narrow"/>
                <a:ea typeface="Arial Narrow"/>
                <a:cs typeface="Arial Narrow"/>
                <a:sym typeface="Arial Narrow"/>
              </a:defRPr>
            </a:lvl8pPr>
            <a:lvl9pPr marL="0" marR="0" lvl="8" indent="0" algn="r" rtl="0">
              <a:spcBef>
                <a:spcPts val="0"/>
              </a:spcBef>
              <a:buNone/>
              <a:defRPr sz="800" b="0" i="0" u="none" strike="noStrike" cap="none">
                <a:solidFill>
                  <a:srgbClr val="000000"/>
                </a:solidFill>
                <a:latin typeface="Arial Narrow"/>
                <a:ea typeface="Arial Narrow"/>
                <a:cs typeface="Arial Narrow"/>
                <a:sym typeface="Arial Narrow"/>
              </a:defRPr>
            </a:lvl9p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a:t>
            </a:fld>
            <a:endParaRPr/>
          </a:p>
        </p:txBody>
      </p:sp>
      <p:sp>
        <p:nvSpPr>
          <p:cNvPr id="86" name="Google Shape;86;p14"/>
          <p:cNvSpPr/>
          <p:nvPr/>
        </p:nvSpPr>
        <p:spPr>
          <a:xfrm>
            <a:off x="0" y="0"/>
            <a:ext cx="9144000" cy="914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pic>
        <p:nvPicPr>
          <p:cNvPr id="87" name="Google Shape;87;p14" descr="NOAA-Fisheries-horizontal.png"/>
          <p:cNvPicPr preferRelativeResize="0"/>
          <p:nvPr/>
        </p:nvPicPr>
        <p:blipFill rotWithShape="1">
          <a:blip r:embed="rId3">
            <a:alphaModFix/>
          </a:blip>
          <a:srcRect/>
          <a:stretch/>
        </p:blipFill>
        <p:spPr>
          <a:xfrm>
            <a:off x="444504" y="6419088"/>
            <a:ext cx="1643940" cy="3887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hyperlink" Target="http://drive.google.com/file/d/1MmK_WlTXfTj5A2xXKmMW09a8m_DfTSBf/view"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s://www.era.nih.gov/applicants" TargetMode="External"/><Relationship Id="rId3" Type="http://schemas.openxmlformats.org/officeDocument/2006/relationships/slideLayout" Target="../slideLayouts/slideLayout13.xml"/><Relationship Id="rId7" Type="http://schemas.openxmlformats.org/officeDocument/2006/relationships/hyperlink" Target="https://www.grants.gov/web/grants/applicants.html" TargetMode="Externa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hyperlink" Target="https://sam.gov/content/homeation-guide/prepare-to-apply-and-register/registration/org-representative-registration.htm#SAM" TargetMode="External"/><Relationship Id="rId5" Type="http://schemas.openxmlformats.org/officeDocument/2006/relationships/hyperlink" Target="https://login.gov/" TargetMode="External"/><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youtube.com/watch?v=i5N6pTl7OjQ" TargetMode="External"/><Relationship Id="rId5" Type="http://schemas.openxmlformats.org/officeDocument/2006/relationships/hyperlink" Target="https://www.youtube.com/watch?v=DZDFZvN0SL8"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1.png"/><Relationship Id="rId5" Type="http://schemas.openxmlformats.org/officeDocument/2006/relationships/image" Target="../media/image29.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0.png"/><Relationship Id="rId5" Type="http://schemas.openxmlformats.org/officeDocument/2006/relationships/hyperlink" Target="https://www.grants.gov/forms/sf-424-family.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1.png"/><Relationship Id="rId5" Type="http://schemas.openxmlformats.org/officeDocument/2006/relationships/image" Target="../media/image32.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6.png"/><Relationship Id="rId5" Type="http://schemas.openxmlformats.org/officeDocument/2006/relationships/hyperlink" Target="https://www.fisheries.noaa.gov/grant/prescott-grant-cost-share-calculator"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7.png"/><Relationship Id="rId5" Type="http://schemas.openxmlformats.org/officeDocument/2006/relationships/hyperlink" Target="https://independentsector.org/resource/value-of-volunteer-time/"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mailto:raishan.adams@noaa.gov" TargetMode="External"/><Relationship Id="rId5" Type="http://schemas.openxmlformats.org/officeDocument/2006/relationships/hyperlink" Target="https://www.nfwf.org/apply-grant/application-information/indirect-cost-calculator"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1.png"/><Relationship Id="rId5" Type="http://schemas.openxmlformats.org/officeDocument/2006/relationships/image" Target="../media/image38.jp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9.png"/><Relationship Id="rId5" Type="http://schemas.openxmlformats.org/officeDocument/2006/relationships/hyperlink" Target="https://media.fisheries.noaa.gov/dam-migration/high-priority-marine-mammal-pathogens-2011-prescott-grants-pr.pdf"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1.png"/><Relationship Id="rId5" Type="http://schemas.openxmlformats.org/officeDocument/2006/relationships/hyperlink" Target="https://www.fisheries.noaa.gov/national/funding-and-financial-services/frequent-questions-prescott-grant-program" TargetMode="Externa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microsoft.com/office/2007/relationships/media" Target="../media/media58.m4a"/><Relationship Id="rId7" Type="http://schemas.openxmlformats.org/officeDocument/2006/relationships/image" Target="../media/image11.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notesSlide" Target="../notesSlides/notesSlide57.xml"/><Relationship Id="rId5" Type="http://schemas.openxmlformats.org/officeDocument/2006/relationships/slideLayout" Target="../slideLayouts/slideLayout13.xml"/><Relationship Id="rId4" Type="http://schemas.openxmlformats.org/officeDocument/2006/relationships/audio" Target="../media/media58.m4a"/></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hyperlink" Target="https://www.youtube.com/watch?v=DZDFZvN0SL8" TargetMode="External"/><Relationship Id="rId3" Type="http://schemas.openxmlformats.org/officeDocument/2006/relationships/hyperlink" Target="https://login.gov/" TargetMode="External"/><Relationship Id="rId7" Type="http://schemas.openxmlformats.org/officeDocument/2006/relationships/hyperlink" Target="https://www.era.nih.gov/applicants"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hyperlink" Target="https://www.grants.gov/web/grants/applicants.html" TargetMode="External"/><Relationship Id="rId5" Type="http://schemas.openxmlformats.org/officeDocument/2006/relationships/hyperlink" Target="https://sam.gov/content/home" TargetMode="External"/><Relationship Id="rId10" Type="http://schemas.openxmlformats.org/officeDocument/2006/relationships/hyperlink" Target="https://www.fisheries.noaa.gov/grant/john-h-prescott-marine-mammal-rescue-assistance-grant-program" TargetMode="External"/><Relationship Id="rId4" Type="http://schemas.openxmlformats.org/officeDocument/2006/relationships/hyperlink" Target="https://www.grants.gov/web/grants/applicants/apply-for-grants.html" TargetMode="External"/><Relationship Id="rId9" Type="http://schemas.openxmlformats.org/officeDocument/2006/relationships/hyperlink" Target="https://www.youtube.com/watch?v=i5N6pTl7OjQ"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nfwf.org/apply-grant/application-information/indirect-cost-calculator" TargetMode="External"/><Relationship Id="rId3" Type="http://schemas.openxmlformats.org/officeDocument/2006/relationships/hyperlink" Target="https://www.fisheries.noaa.gov/grant/john-h-prescott-marine-mammal-rescue-assistance-grant-program" TargetMode="External"/><Relationship Id="rId7" Type="http://schemas.openxmlformats.org/officeDocument/2006/relationships/hyperlink" Target="https://independentsector.org/resource/value-of-volunteer-time"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s://independentsector.org/resource/value-of-volunteer-time/" TargetMode="External"/><Relationship Id="rId5" Type="http://schemas.openxmlformats.org/officeDocument/2006/relationships/hyperlink" Target="https://www.fisheries.noaa.gov/grant/prescott-grant-cost-share-calculator" TargetMode="External"/><Relationship Id="rId4" Type="http://schemas.openxmlformats.org/officeDocument/2006/relationships/hyperlink" Target="https://www.fisheries.noaa.gov/national/funding-and-financial-services/frequent-questions-prescott-grant-program" TargetMode="External"/><Relationship Id="rId9" Type="http://schemas.openxmlformats.org/officeDocument/2006/relationships/hyperlink" Target="https://coast.noaa.gov/data/coasthome/funding/_pdf/forms/budget-narrative-guidance-for-NOAA-grants.pd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grants.gov/forms/sf-424-family.html" TargetMode="External"/><Relationship Id="rId7" Type="http://schemas.openxmlformats.org/officeDocument/2006/relationships/hyperlink" Target="https://media.fisheries.noaa.gov/dam-migration/high-priority-marine-mammal-pathogens-2011-prescott-grants-pr.pdf"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s://www.whitehouse.gov/wp-content/uploads/2023/06/SPOC-list-as-of-2023.pdf" TargetMode="External"/><Relationship Id="rId5" Type="http://schemas.openxmlformats.org/officeDocument/2006/relationships/hyperlink" Target="https://www.census.gov/mycd/" TargetMode="External"/><Relationship Id="rId4" Type="http://schemas.openxmlformats.org/officeDocument/2006/relationships/hyperlink" Target="https://eepro.naaee.org/community/blog/community-engagement-guidelines-excellenc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id.me/"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hyperlink" Target="https://fiscal.treasury.gov/files/asap/ID-me-Guide-for-Recipient-Organizations-to-Register-and-Enable-Multi-factor-Authentication.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hyperlink" Target="mailto:Stephen.Manley@noaa.gov" TargetMode="External"/><Relationship Id="rId3" Type="http://schemas.openxmlformats.org/officeDocument/2006/relationships/image" Target="../media/image42.jpg"/><Relationship Id="rId7"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hyperlink" Target="mailto:Arthur.Wong@noaa.gov" TargetMode="External"/><Relationship Id="rId5" Type="http://schemas.openxmlformats.org/officeDocument/2006/relationships/image" Target="../media/image43.jpg"/><Relationship Id="rId4" Type="http://schemas.openxmlformats.org/officeDocument/2006/relationships/hyperlink" Target="mailto:Mackenzie.Griffin@NOAA.gov"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rotWithShape="1">
          <a:blip r:embed="rId5">
            <a:alphaModFix/>
          </a:blip>
          <a:srcRect/>
          <a:stretch/>
        </p:blipFill>
        <p:spPr>
          <a:xfrm>
            <a:off x="0" y="2332372"/>
            <a:ext cx="9144000" cy="5012267"/>
          </a:xfrm>
          <a:prstGeom prst="rect">
            <a:avLst/>
          </a:prstGeom>
          <a:noFill/>
          <a:ln>
            <a:noFill/>
          </a:ln>
        </p:spPr>
      </p:pic>
      <p:sp>
        <p:nvSpPr>
          <p:cNvPr id="114" name="Google Shape;114;p18"/>
          <p:cNvSpPr txBox="1">
            <a:spLocks noGrp="1"/>
          </p:cNvSpPr>
          <p:nvPr>
            <p:ph type="title"/>
          </p:nvPr>
        </p:nvSpPr>
        <p:spPr>
          <a:xfrm>
            <a:off x="1752302" y="604449"/>
            <a:ext cx="7036098" cy="252572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70C0"/>
              </a:buClr>
              <a:buSzPts val="4400"/>
              <a:buFont typeface="Arial Narrow"/>
              <a:buNone/>
            </a:pPr>
            <a:r>
              <a:rPr lang="en-US">
                <a:solidFill>
                  <a:srgbClr val="0070C0"/>
                </a:solidFill>
              </a:rPr>
              <a:t>John H. Prescott </a:t>
            </a:r>
            <a:br>
              <a:rPr lang="en-US">
                <a:solidFill>
                  <a:srgbClr val="0070C0"/>
                </a:solidFill>
              </a:rPr>
            </a:br>
            <a:r>
              <a:rPr lang="en-US">
                <a:solidFill>
                  <a:srgbClr val="0070C0"/>
                </a:solidFill>
              </a:rPr>
              <a:t>Marine Mammal Rescue Assistance Grant Program</a:t>
            </a:r>
            <a:r>
              <a:rPr lang="en-US" sz="4800">
                <a:solidFill>
                  <a:srgbClr val="0070C0"/>
                </a:solidFill>
              </a:rPr>
              <a:t/>
            </a:r>
            <a:br>
              <a:rPr lang="en-US" sz="4800">
                <a:solidFill>
                  <a:srgbClr val="0070C0"/>
                </a:solidFill>
              </a:rPr>
            </a:br>
            <a:r>
              <a:rPr lang="en-US" sz="4800">
                <a:solidFill>
                  <a:srgbClr val="0070C0"/>
                </a:solidFill>
              </a:rPr>
              <a:t/>
            </a:r>
            <a:br>
              <a:rPr lang="en-US" sz="4800">
                <a:solidFill>
                  <a:srgbClr val="0070C0"/>
                </a:solidFill>
              </a:rPr>
            </a:br>
            <a:r>
              <a:rPr lang="en-US" sz="4800">
                <a:solidFill>
                  <a:schemeClr val="lt1"/>
                </a:solidFill>
              </a:rPr>
              <a:t>Pre-Award Webinar</a:t>
            </a:r>
            <a:br>
              <a:rPr lang="en-US" sz="4800">
                <a:solidFill>
                  <a:schemeClr val="lt1"/>
                </a:solidFill>
              </a:rPr>
            </a:br>
            <a:r>
              <a:rPr lang="en-US" sz="4000"/>
              <a:t/>
            </a:r>
            <a:br>
              <a:rPr lang="en-US" sz="4000"/>
            </a:br>
            <a:endParaRPr>
              <a:solidFill>
                <a:srgbClr val="008998"/>
              </a:solidFill>
            </a:endParaRPr>
          </a:p>
        </p:txBody>
      </p:sp>
      <p:sp>
        <p:nvSpPr>
          <p:cNvPr id="115" name="Google Shape;115;p18"/>
          <p:cNvSpPr txBox="1"/>
          <p:nvPr/>
        </p:nvSpPr>
        <p:spPr>
          <a:xfrm>
            <a:off x="2812220" y="5261667"/>
            <a:ext cx="559679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Arial Narrow"/>
                <a:ea typeface="Arial Narrow"/>
                <a:cs typeface="Arial Narrow"/>
                <a:sym typeface="Arial Narrow"/>
              </a:rPr>
              <a:t>2023</a:t>
            </a:r>
            <a:endParaRPr sz="3200" b="1" i="0" u="none" strike="noStrike" cap="none">
              <a:solidFill>
                <a:schemeClr val="lt1"/>
              </a:solidFill>
              <a:latin typeface="Arial Narrow"/>
              <a:ea typeface="Arial Narrow"/>
              <a:cs typeface="Arial Narrow"/>
              <a:sym typeface="Arial Narrow"/>
            </a:endParaRPr>
          </a:p>
        </p:txBody>
      </p:sp>
      <p:grpSp>
        <p:nvGrpSpPr>
          <p:cNvPr id="116" name="Google Shape;116;p18"/>
          <p:cNvGrpSpPr/>
          <p:nvPr/>
        </p:nvGrpSpPr>
        <p:grpSpPr>
          <a:xfrm>
            <a:off x="123087" y="2656118"/>
            <a:ext cx="2134771" cy="2129394"/>
            <a:chOff x="4308998" y="1268167"/>
            <a:chExt cx="2134771" cy="2129394"/>
          </a:xfrm>
        </p:grpSpPr>
        <p:sp>
          <p:nvSpPr>
            <p:cNvPr id="117" name="Google Shape;117;p18"/>
            <p:cNvSpPr/>
            <p:nvPr/>
          </p:nvSpPr>
          <p:spPr>
            <a:xfrm>
              <a:off x="4354408" y="1394604"/>
              <a:ext cx="2043953" cy="2002957"/>
            </a:xfrm>
            <a:prstGeom prst="flowChartConnector">
              <a:avLst/>
            </a:prstGeom>
            <a:solidFill>
              <a:schemeClr val="lt1"/>
            </a:soli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pic>
          <p:nvPicPr>
            <p:cNvPr id="118" name="Google Shape;118;p18"/>
            <p:cNvPicPr preferRelativeResize="0"/>
            <p:nvPr/>
          </p:nvPicPr>
          <p:blipFill rotWithShape="1">
            <a:blip r:embed="rId6">
              <a:alphaModFix/>
            </a:blip>
            <a:srcRect/>
            <a:stretch/>
          </p:blipFill>
          <p:spPr>
            <a:xfrm>
              <a:off x="4308998" y="1268167"/>
              <a:ext cx="2134771" cy="2129394"/>
            </a:xfrm>
            <a:prstGeom prst="rect">
              <a:avLst/>
            </a:prstGeom>
            <a:noFill/>
            <a:ln>
              <a:noFill/>
            </a:ln>
          </p:spPr>
        </p:pic>
      </p:grpSp>
      <p:pic>
        <p:nvPicPr>
          <p:cNvPr id="119" name="Google Shape;119;p18" title="Slide 1 - Intro.mp3">
            <a:hlinkClick r:id="rId7"/>
          </p:cNvPr>
          <p:cNvPicPr preferRelativeResize="0"/>
          <p:nvPr/>
        </p:nvPicPr>
        <p:blipFill>
          <a:blip r:embed="rId8">
            <a:alphaModFix/>
          </a:blip>
          <a:stretch>
            <a:fillRect/>
          </a:stretch>
        </p:blipFill>
        <p:spPr>
          <a:xfrm>
            <a:off x="8788400" y="7045000"/>
            <a:ext cx="299649" cy="299649"/>
          </a:xfrm>
          <a:prstGeom prst="rect">
            <a:avLst/>
          </a:prstGeom>
          <a:noFill/>
          <a:ln>
            <a:no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1649" y="651169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Required Organization Registrations</a:t>
            </a:r>
            <a:endParaRPr sz="3200"/>
          </a:p>
        </p:txBody>
      </p:sp>
      <p:sp>
        <p:nvSpPr>
          <p:cNvPr id="193" name="Google Shape;193;p27"/>
          <p:cNvSpPr txBox="1">
            <a:spLocks noGrp="1"/>
          </p:cNvSpPr>
          <p:nvPr>
            <p:ph type="body" idx="1"/>
          </p:nvPr>
        </p:nvSpPr>
        <p:spPr>
          <a:xfrm>
            <a:off x="457200" y="1207301"/>
            <a:ext cx="8229600" cy="5147700"/>
          </a:xfrm>
          <a:prstGeom prst="rect">
            <a:avLst/>
          </a:prstGeom>
          <a:noFill/>
          <a:ln>
            <a:noFill/>
          </a:ln>
        </p:spPr>
        <p:txBody>
          <a:bodyPr spcFirstLastPara="1" wrap="square" lIns="91425" tIns="45700" rIns="91425" bIns="45700" anchor="t" anchorCtr="0">
            <a:normAutofit lnSpcReduction="10000"/>
          </a:bodyPr>
          <a:lstStyle/>
          <a:p>
            <a:pPr marL="342900" lvl="0" indent="-301625" algn="l" rtl="0">
              <a:spcBef>
                <a:spcPts val="0"/>
              </a:spcBef>
              <a:spcAft>
                <a:spcPts val="0"/>
              </a:spcAft>
              <a:buClr>
                <a:schemeClr val="dk2"/>
              </a:buClr>
              <a:buSzPts val="2550"/>
              <a:buChar char="•"/>
            </a:pPr>
            <a:r>
              <a:rPr lang="en-US" sz="2550" u="sng">
                <a:solidFill>
                  <a:schemeClr val="hlink"/>
                </a:solidFill>
                <a:hlinkClick r:id="rId5"/>
              </a:rPr>
              <a:t>Login.gov</a:t>
            </a:r>
            <a:r>
              <a:rPr lang="en-US" sz="2550"/>
              <a:t> Needed to Access SAM.gov </a:t>
            </a:r>
            <a:endParaRPr sz="2550"/>
          </a:p>
          <a:p>
            <a:pPr marL="342900" lvl="0" indent="0" algn="l" rtl="0">
              <a:spcBef>
                <a:spcPts val="0"/>
              </a:spcBef>
              <a:spcAft>
                <a:spcPts val="0"/>
              </a:spcAft>
              <a:buNone/>
            </a:pPr>
            <a:endParaRPr sz="2550"/>
          </a:p>
          <a:p>
            <a:pPr marL="742950" lvl="1" indent="-244475" algn="l" rtl="0">
              <a:spcBef>
                <a:spcPts val="0"/>
              </a:spcBef>
              <a:spcAft>
                <a:spcPts val="0"/>
              </a:spcAft>
              <a:buClr>
                <a:schemeClr val="dk2"/>
              </a:buClr>
              <a:buSzPts val="2550"/>
              <a:buChar char="•"/>
            </a:pPr>
            <a:r>
              <a:rPr lang="en-US" sz="2550"/>
              <a:t>Extra Security for Multiple Systems</a:t>
            </a:r>
            <a:endParaRPr sz="2550"/>
          </a:p>
          <a:p>
            <a:pPr marL="742950" lvl="1" indent="-244475" algn="l" rtl="0">
              <a:spcBef>
                <a:spcPts val="0"/>
              </a:spcBef>
              <a:spcAft>
                <a:spcPts val="0"/>
              </a:spcAft>
              <a:buClr>
                <a:schemeClr val="dk2"/>
              </a:buClr>
              <a:buSzPts val="2550"/>
              <a:buChar char="•"/>
            </a:pPr>
            <a:r>
              <a:rPr lang="en-US" sz="2550"/>
              <a:t>Use Same Email Address as SAM.gov Registration</a:t>
            </a:r>
            <a:endParaRPr sz="2550"/>
          </a:p>
          <a:p>
            <a:pPr marL="742950" lvl="1" indent="-244475" algn="l" rtl="0">
              <a:spcBef>
                <a:spcPts val="0"/>
              </a:spcBef>
              <a:spcAft>
                <a:spcPts val="0"/>
              </a:spcAft>
              <a:buClr>
                <a:schemeClr val="dk2"/>
              </a:buClr>
              <a:buSzPts val="2550"/>
              <a:buChar char="•"/>
            </a:pPr>
            <a:r>
              <a:rPr lang="en-US" sz="2550"/>
              <a:t>Email You to Verify Your Email Address</a:t>
            </a:r>
            <a:endParaRPr sz="2550"/>
          </a:p>
          <a:p>
            <a:pPr marL="742950" lvl="1" indent="-244475" algn="l" rtl="0">
              <a:spcBef>
                <a:spcPts val="0"/>
              </a:spcBef>
              <a:spcAft>
                <a:spcPts val="0"/>
              </a:spcAft>
              <a:buClr>
                <a:schemeClr val="dk2"/>
              </a:buClr>
              <a:buSzPts val="2550"/>
              <a:buChar char="•"/>
            </a:pPr>
            <a:r>
              <a:rPr lang="en-US" sz="2550"/>
              <a:t>Cell Phone Text Verification to Complete Registration</a:t>
            </a:r>
            <a:endParaRPr sz="2550"/>
          </a:p>
          <a:p>
            <a:pPr marL="342900" lvl="0" indent="0" algn="l" rtl="0">
              <a:spcBef>
                <a:spcPts val="0"/>
              </a:spcBef>
              <a:spcAft>
                <a:spcPts val="0"/>
              </a:spcAft>
              <a:buNone/>
            </a:pPr>
            <a:endParaRPr sz="2550"/>
          </a:p>
          <a:p>
            <a:pPr marL="342900" lvl="0" indent="-301625" algn="l" rtl="0">
              <a:spcBef>
                <a:spcPts val="0"/>
              </a:spcBef>
              <a:spcAft>
                <a:spcPts val="0"/>
              </a:spcAft>
              <a:buClr>
                <a:schemeClr val="dk2"/>
              </a:buClr>
              <a:buSzPts val="2550"/>
              <a:buChar char="•"/>
            </a:pPr>
            <a:r>
              <a:rPr lang="en-US" sz="2550" u="sng">
                <a:solidFill>
                  <a:schemeClr val="hlink"/>
                </a:solidFill>
                <a:hlinkClick r:id="rId6"/>
              </a:rPr>
              <a:t>System for Award Management (SAM)</a:t>
            </a:r>
            <a:r>
              <a:rPr lang="en-US" sz="2550"/>
              <a:t> – </a:t>
            </a:r>
            <a:r>
              <a:rPr lang="en-US" sz="2550">
                <a:solidFill>
                  <a:srgbClr val="FF0000"/>
                </a:solidFill>
              </a:rPr>
              <a:t>(10 days) </a:t>
            </a:r>
            <a:r>
              <a:rPr lang="en-US" sz="2550"/>
              <a:t>Issues 12-character unique entity identifier (UEI) for SF-424 </a:t>
            </a:r>
            <a:endParaRPr sz="2550"/>
          </a:p>
          <a:p>
            <a:pPr marL="0" lvl="0" indent="0" algn="l" rtl="0">
              <a:spcBef>
                <a:spcPts val="0"/>
              </a:spcBef>
              <a:spcAft>
                <a:spcPts val="0"/>
              </a:spcAft>
              <a:buNone/>
            </a:pPr>
            <a:endParaRPr sz="2550"/>
          </a:p>
          <a:p>
            <a:pPr marL="342900" lvl="0" indent="-301625" algn="l" rtl="0">
              <a:spcBef>
                <a:spcPts val="640"/>
              </a:spcBef>
              <a:spcAft>
                <a:spcPts val="0"/>
              </a:spcAft>
              <a:buClr>
                <a:schemeClr val="dk2"/>
              </a:buClr>
              <a:buSzPts val="2550"/>
              <a:buChar char="•"/>
            </a:pPr>
            <a:r>
              <a:rPr lang="en-US" sz="2550" u="sng">
                <a:solidFill>
                  <a:schemeClr val="hlink"/>
                </a:solidFill>
                <a:hlinkClick r:id="rId7"/>
              </a:rPr>
              <a:t>Grants.gov</a:t>
            </a:r>
            <a:r>
              <a:rPr lang="en-US" sz="2550"/>
              <a:t> – Submit Online Grant Application Here</a:t>
            </a:r>
            <a:endParaRPr sz="2550"/>
          </a:p>
          <a:p>
            <a:pPr marL="342900" lvl="0" indent="0" algn="l" rtl="0">
              <a:spcBef>
                <a:spcPts val="640"/>
              </a:spcBef>
              <a:spcAft>
                <a:spcPts val="0"/>
              </a:spcAft>
              <a:buNone/>
            </a:pPr>
            <a:endParaRPr sz="2550"/>
          </a:p>
          <a:p>
            <a:pPr marL="342900" lvl="0" indent="-301625" algn="l" rtl="0">
              <a:spcBef>
                <a:spcPts val="640"/>
              </a:spcBef>
              <a:spcAft>
                <a:spcPts val="0"/>
              </a:spcAft>
              <a:buClr>
                <a:schemeClr val="dk2"/>
              </a:buClr>
              <a:buSzPts val="2550"/>
              <a:buChar char="•"/>
            </a:pPr>
            <a:r>
              <a:rPr lang="en-US" sz="2550" u="sng">
                <a:solidFill>
                  <a:schemeClr val="hlink"/>
                </a:solidFill>
                <a:hlinkClick r:id="rId8"/>
              </a:rPr>
              <a:t>eRA Commons</a:t>
            </a:r>
            <a:r>
              <a:rPr lang="en-US" sz="2550"/>
              <a:t> – New Grant Mgmt System </a:t>
            </a:r>
            <a:r>
              <a:rPr lang="en-US" sz="2550">
                <a:solidFill>
                  <a:srgbClr val="FF0000"/>
                </a:solidFill>
              </a:rPr>
              <a:t>(4 weeks)</a:t>
            </a:r>
            <a:endParaRPr sz="2550"/>
          </a:p>
          <a:p>
            <a:pPr marL="342900" lvl="0" indent="-139700" algn="l" rtl="0">
              <a:spcBef>
                <a:spcPts val="640"/>
              </a:spcBef>
              <a:spcAft>
                <a:spcPts val="0"/>
              </a:spcAft>
              <a:buClr>
                <a:schemeClr val="dk2"/>
              </a:buClr>
              <a:buSzPts val="3200"/>
              <a:buNone/>
            </a:pPr>
            <a:endParaRPr/>
          </a:p>
        </p:txBody>
      </p:sp>
      <p:sp>
        <p:nvSpPr>
          <p:cNvPr id="194" name="Google Shape;194;p27"/>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10</a:t>
            </a:fld>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2819.9251"/>
                </p14:media>
              </p:ext>
            </p:extLst>
          </p:nvPr>
        </p:nvPicPr>
        <p:blipFill>
          <a:blip r:embed="rId9"/>
          <a:stretch>
            <a:fillRect/>
          </a:stretch>
        </p:blipFill>
        <p:spPr>
          <a:xfrm>
            <a:off x="8686800" y="588022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Login.Gov</a:t>
            </a:r>
            <a:endParaRPr sz="3200"/>
          </a:p>
        </p:txBody>
      </p:sp>
      <p:pic>
        <p:nvPicPr>
          <p:cNvPr id="200" name="Google Shape;200;p28"/>
          <p:cNvPicPr preferRelativeResize="0">
            <a:picLocks noGrp="1"/>
          </p:cNvPicPr>
          <p:nvPr>
            <p:ph type="body" idx="1"/>
          </p:nvPr>
        </p:nvPicPr>
        <p:blipFill rotWithShape="1">
          <a:blip r:embed="rId5">
            <a:alphaModFix/>
          </a:blip>
          <a:srcRect l="52018" t="7086" b="18661"/>
          <a:stretch/>
        </p:blipFill>
        <p:spPr>
          <a:xfrm>
            <a:off x="532660" y="1133214"/>
            <a:ext cx="8371643" cy="4850335"/>
          </a:xfrm>
          <a:prstGeom prst="rect">
            <a:avLst/>
          </a:prstGeom>
          <a:noFill/>
          <a:ln>
            <a:noFill/>
          </a:ln>
        </p:spPr>
      </p:pic>
      <p:sp>
        <p:nvSpPr>
          <p:cNvPr id="201" name="Google Shape;201;p2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11</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555971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SAM.GOV</a:t>
            </a:r>
            <a:endParaRPr sz="3200"/>
          </a:p>
        </p:txBody>
      </p:sp>
      <p:pic>
        <p:nvPicPr>
          <p:cNvPr id="208" name="Google Shape;208;p29"/>
          <p:cNvPicPr preferRelativeResize="0">
            <a:picLocks noGrp="1"/>
          </p:cNvPicPr>
          <p:nvPr>
            <p:ph type="body" idx="1"/>
          </p:nvPr>
        </p:nvPicPr>
        <p:blipFill rotWithShape="1">
          <a:blip r:embed="rId5">
            <a:alphaModFix/>
          </a:blip>
          <a:srcRect l="50482" t="7534" b="19003"/>
          <a:stretch/>
        </p:blipFill>
        <p:spPr>
          <a:xfrm>
            <a:off x="683582" y="1133214"/>
            <a:ext cx="7809302" cy="4699415"/>
          </a:xfrm>
          <a:prstGeom prst="rect">
            <a:avLst/>
          </a:prstGeom>
          <a:noFill/>
          <a:ln>
            <a:noFill/>
          </a:ln>
        </p:spPr>
      </p:pic>
      <p:sp>
        <p:nvSpPr>
          <p:cNvPr id="209" name="Google Shape;209;p29"/>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12</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005" y="520552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16" name="Google Shape;216;p30"/>
          <p:cNvSpPr txBox="1">
            <a:spLocks noGrp="1"/>
          </p:cNvSpPr>
          <p:nvPr>
            <p:ph type="body" idx="1"/>
          </p:nvPr>
        </p:nvSpPr>
        <p:spPr>
          <a:xfrm>
            <a:off x="457200" y="1207293"/>
            <a:ext cx="8229600" cy="45261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217" name="Google Shape;217;p30"/>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13</a:t>
            </a:fld>
            <a:endParaRPr/>
          </a:p>
        </p:txBody>
      </p:sp>
      <p:pic>
        <p:nvPicPr>
          <p:cNvPr id="218" name="Google Shape;218;p30"/>
          <p:cNvPicPr preferRelativeResize="0"/>
          <p:nvPr/>
        </p:nvPicPr>
        <p:blipFill>
          <a:blip r:embed="rId5">
            <a:alphaModFix/>
          </a:blip>
          <a:stretch>
            <a:fillRect/>
          </a:stretch>
        </p:blipFill>
        <p:spPr>
          <a:xfrm>
            <a:off x="442913" y="252413"/>
            <a:ext cx="8258175" cy="63531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399" y="61518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313364"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Grants.gov Authorized Representative</a:t>
            </a:r>
            <a:endParaRPr sz="3200"/>
          </a:p>
        </p:txBody>
      </p:sp>
      <p:sp>
        <p:nvSpPr>
          <p:cNvPr id="225" name="Google Shape;225;p31"/>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400" b="1"/>
          </a:p>
          <a:p>
            <a:pPr marL="1143000" lvl="2" indent="-203200" algn="l" rtl="0">
              <a:spcBef>
                <a:spcPts val="592"/>
              </a:spcBef>
              <a:spcAft>
                <a:spcPts val="0"/>
              </a:spcAft>
              <a:buSzPts val="2400"/>
              <a:buChar char="•"/>
            </a:pPr>
            <a:r>
              <a:rPr lang="en-US" sz="2400"/>
              <a:t>Whoever Signs as </a:t>
            </a:r>
            <a:r>
              <a:rPr lang="en-US" sz="2400" b="1"/>
              <a:t>Authorized Representative in Grants.gov = Account Holder of Grants.gov Workspace</a:t>
            </a:r>
            <a:endParaRPr sz="2400" b="1"/>
          </a:p>
          <a:p>
            <a:pPr marL="1143000" lvl="0" indent="0" algn="l" rtl="0">
              <a:spcBef>
                <a:spcPts val="592"/>
              </a:spcBef>
              <a:spcAft>
                <a:spcPts val="0"/>
              </a:spcAft>
              <a:buNone/>
            </a:pPr>
            <a:endParaRPr sz="2400"/>
          </a:p>
          <a:p>
            <a:pPr marL="1143000" lvl="2" indent="-203200" algn="l" rtl="0">
              <a:spcBef>
                <a:spcPts val="592"/>
              </a:spcBef>
              <a:spcAft>
                <a:spcPts val="0"/>
              </a:spcAft>
              <a:buClr>
                <a:schemeClr val="dk2"/>
              </a:buClr>
              <a:buSzPts val="2400"/>
              <a:buFont typeface="Noto Sans Symbols"/>
              <a:buChar char="•"/>
            </a:pPr>
            <a:r>
              <a:rPr lang="en-US" sz="2400"/>
              <a:t>Responsible for Negotiations, Revisions &amp; Acceptance </a:t>
            </a:r>
            <a:endParaRPr sz="2400"/>
          </a:p>
          <a:p>
            <a:pPr marL="1143000" lvl="0" indent="0" algn="l" rtl="0">
              <a:spcBef>
                <a:spcPts val="592"/>
              </a:spcBef>
              <a:spcAft>
                <a:spcPts val="0"/>
              </a:spcAft>
              <a:buNone/>
            </a:pPr>
            <a:endParaRPr sz="2400" u="sng"/>
          </a:p>
          <a:p>
            <a:pPr marL="1143000" lvl="2" indent="-203200" algn="l" rtl="0">
              <a:spcBef>
                <a:spcPts val="592"/>
              </a:spcBef>
              <a:spcAft>
                <a:spcPts val="0"/>
              </a:spcAft>
              <a:buClr>
                <a:schemeClr val="dk2"/>
              </a:buClr>
              <a:buSzPts val="2400"/>
              <a:buFont typeface="Noto Sans Symbols"/>
              <a:buChar char="•"/>
            </a:pPr>
            <a:r>
              <a:rPr lang="en-US" sz="2400"/>
              <a:t>Must Be Same Person Identified in All Forms </a:t>
            </a:r>
            <a:endParaRPr sz="2400"/>
          </a:p>
          <a:p>
            <a:pPr marL="0" lvl="0" indent="0" algn="l" rtl="0">
              <a:spcBef>
                <a:spcPts val="592"/>
              </a:spcBef>
              <a:spcAft>
                <a:spcPts val="0"/>
              </a:spcAft>
              <a:buNone/>
            </a:pPr>
            <a:endParaRPr sz="2400"/>
          </a:p>
          <a:p>
            <a:pPr marL="1143000" lvl="2" indent="-203200" algn="l" rtl="0">
              <a:spcBef>
                <a:spcPts val="592"/>
              </a:spcBef>
              <a:spcAft>
                <a:spcPts val="0"/>
              </a:spcAft>
              <a:buClr>
                <a:schemeClr val="dk2"/>
              </a:buClr>
              <a:buSzPts val="2400"/>
              <a:buFont typeface="Noto Sans Symbols"/>
              <a:buChar char="•"/>
            </a:pPr>
            <a:r>
              <a:rPr lang="en-US" sz="2400"/>
              <a:t>Name in Information Boxes &amp; Signature Name at Bottom Must Match</a:t>
            </a:r>
            <a:endParaRPr sz="2400"/>
          </a:p>
        </p:txBody>
      </p:sp>
      <p:sp>
        <p:nvSpPr>
          <p:cNvPr id="226" name="Google Shape;226;p3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800"/>
              <a:buFont typeface="Arial Narrow"/>
              <a:buNone/>
            </a:pPr>
            <a:r>
              <a:rPr lang="en-US" sz="800" b="0" i="0" u="none" strike="noStrike" cap="none">
                <a:solidFill>
                  <a:srgbClr val="000000"/>
                </a:solidFill>
                <a:latin typeface="Arial Narrow"/>
                <a:ea typeface="Arial Narrow"/>
                <a:cs typeface="Arial Narrow"/>
                <a:sym typeface="Arial Narrow"/>
              </a:rPr>
              <a:t>U.S. Department of Commerce | National Oceanic and Atmospheric Administration | NOAA Fisheries | Page </a:t>
            </a:r>
            <a:fld id="{00000000-1234-1234-1234-123412341234}" type="slidenum">
              <a:rPr lang="en-US" sz="800" b="0" i="0" u="none" strike="noStrike" cap="none">
                <a:solidFill>
                  <a:srgbClr val="000000"/>
                </a:solidFill>
                <a:latin typeface="Arial Narrow"/>
                <a:ea typeface="Arial Narrow"/>
                <a:cs typeface="Arial Narrow"/>
                <a:sym typeface="Arial Narrow"/>
              </a:rPr>
              <a:t>14</a:t>
            </a:fld>
            <a:endParaRPr sz="800" b="0" i="0" u="none" strike="noStrike" cap="none">
              <a:solidFill>
                <a:srgbClr val="000000"/>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4096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Grants.gov</a:t>
            </a:r>
            <a:endParaRPr sz="3200"/>
          </a:p>
        </p:txBody>
      </p:sp>
      <p:sp>
        <p:nvSpPr>
          <p:cNvPr id="232" name="Google Shape;232;p3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15</a:t>
            </a:fld>
            <a:endParaRPr/>
          </a:p>
        </p:txBody>
      </p:sp>
      <p:pic>
        <p:nvPicPr>
          <p:cNvPr id="233" name="Google Shape;233;p32"/>
          <p:cNvPicPr preferRelativeResize="0">
            <a:picLocks noGrp="1"/>
          </p:cNvPicPr>
          <p:nvPr>
            <p:ph type="body" idx="1"/>
          </p:nvPr>
        </p:nvPicPr>
        <p:blipFill rotWithShape="1">
          <a:blip r:embed="rId5">
            <a:alphaModFix/>
          </a:blip>
          <a:srcRect/>
          <a:stretch/>
        </p:blipFill>
        <p:spPr>
          <a:xfrm>
            <a:off x="-2629" y="1150633"/>
            <a:ext cx="9149533" cy="4866446"/>
          </a:xfrm>
          <a:prstGeom prst="rect">
            <a:avLst/>
          </a:prstGeom>
          <a:noFill/>
          <a:ln>
            <a:noFill/>
          </a:ln>
        </p:spPr>
      </p:pic>
      <p:sp>
        <p:nvSpPr>
          <p:cNvPr id="234" name="Google Shape;234;p32"/>
          <p:cNvSpPr/>
          <p:nvPr/>
        </p:nvSpPr>
        <p:spPr>
          <a:xfrm>
            <a:off x="8319408" y="357607"/>
            <a:ext cx="285750" cy="775607"/>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5158" y="55764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3"/>
          <p:cNvPicPr preferRelativeResize="0">
            <a:picLocks noGrp="1"/>
          </p:cNvPicPr>
          <p:nvPr>
            <p:ph type="body" idx="1"/>
          </p:nvPr>
        </p:nvPicPr>
        <p:blipFill rotWithShape="1">
          <a:blip r:embed="rId5">
            <a:alphaModFix/>
          </a:blip>
          <a:srcRect/>
          <a:stretch/>
        </p:blipFill>
        <p:spPr>
          <a:xfrm>
            <a:off x="1309603" y="1206500"/>
            <a:ext cx="6524794" cy="4525963"/>
          </a:xfrm>
          <a:prstGeom prst="rect">
            <a:avLst/>
          </a:prstGeom>
          <a:noFill/>
          <a:ln>
            <a:noFill/>
          </a:ln>
        </p:spPr>
      </p:pic>
      <p:sp>
        <p:nvSpPr>
          <p:cNvPr id="240" name="Google Shape;240;p3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16</a:t>
            </a:fld>
            <a:endParaRPr/>
          </a:p>
        </p:txBody>
      </p:sp>
      <p:sp>
        <p:nvSpPr>
          <p:cNvPr id="241" name="Google Shape;241;p33"/>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Register Grants.gov</a:t>
            </a:r>
            <a:endParaRPr sz="32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7997" y="492143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eRA Commons &amp; Registration FAQs</a:t>
            </a:r>
            <a:endParaRPr sz="3200"/>
          </a:p>
        </p:txBody>
      </p:sp>
      <p:sp>
        <p:nvSpPr>
          <p:cNvPr id="247" name="Google Shape;247;p34"/>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p>
            <a:pPr marL="342900" lvl="0" indent="-292100" algn="l" rtl="0">
              <a:spcBef>
                <a:spcPts val="0"/>
              </a:spcBef>
              <a:spcAft>
                <a:spcPts val="0"/>
              </a:spcAft>
              <a:buClr>
                <a:schemeClr val="dk2"/>
              </a:buClr>
              <a:buSzPts val="2400"/>
              <a:buChar char="•"/>
            </a:pPr>
            <a:r>
              <a:rPr lang="en-US" sz="2400" dirty="0"/>
              <a:t>Applicant’s grants management site</a:t>
            </a:r>
            <a:endParaRPr sz="2400" dirty="0"/>
          </a:p>
          <a:p>
            <a:pPr marL="342900" lvl="0" indent="0" algn="l" rtl="0">
              <a:spcBef>
                <a:spcPts val="640"/>
              </a:spcBef>
              <a:spcAft>
                <a:spcPts val="0"/>
              </a:spcAft>
              <a:buNone/>
            </a:pPr>
            <a:endParaRPr sz="2400" dirty="0"/>
          </a:p>
          <a:p>
            <a:pPr marL="342900" lvl="0" indent="-292100" algn="l" rtl="0">
              <a:spcBef>
                <a:spcPts val="640"/>
              </a:spcBef>
              <a:spcAft>
                <a:spcPts val="0"/>
              </a:spcAft>
              <a:buClr>
                <a:schemeClr val="dk2"/>
              </a:buClr>
              <a:buSzPts val="2400"/>
              <a:buChar char="•"/>
            </a:pPr>
            <a:r>
              <a:rPr lang="en-US" sz="2400" dirty="0"/>
              <a:t>Registration must be someone with signature authority to legally bind the organization in grants administration matters (</a:t>
            </a:r>
            <a:r>
              <a:rPr lang="en-US" sz="2400" b="1" dirty="0"/>
              <a:t>such as Authorized Rep</a:t>
            </a:r>
            <a:r>
              <a:rPr lang="en-US" sz="2400" dirty="0"/>
              <a:t>)</a:t>
            </a:r>
            <a:endParaRPr sz="2400" dirty="0"/>
          </a:p>
          <a:p>
            <a:pPr marL="342900" lvl="0" indent="0" algn="l" rtl="0">
              <a:spcBef>
                <a:spcPts val="640"/>
              </a:spcBef>
              <a:spcAft>
                <a:spcPts val="0"/>
              </a:spcAft>
              <a:buNone/>
            </a:pPr>
            <a:endParaRPr sz="2400" dirty="0"/>
          </a:p>
          <a:p>
            <a:pPr marL="342900" lvl="0" indent="-292100" algn="l" rtl="0">
              <a:spcBef>
                <a:spcPts val="640"/>
              </a:spcBef>
              <a:spcAft>
                <a:spcPts val="0"/>
              </a:spcAft>
              <a:buClr>
                <a:schemeClr val="dk2"/>
              </a:buClr>
              <a:buSzPts val="2400"/>
              <a:buChar char="•"/>
            </a:pPr>
            <a:r>
              <a:rPr lang="en-US" sz="2400" dirty="0"/>
              <a:t>One Time Registration Process</a:t>
            </a:r>
            <a:endParaRPr sz="2400" dirty="0"/>
          </a:p>
          <a:p>
            <a:pPr marL="342900" lvl="0" indent="-139700" algn="l" rtl="0">
              <a:spcBef>
                <a:spcPts val="640"/>
              </a:spcBef>
              <a:spcAft>
                <a:spcPts val="0"/>
              </a:spcAft>
              <a:buClr>
                <a:schemeClr val="dk2"/>
              </a:buClr>
              <a:buSzPts val="3200"/>
              <a:buNone/>
            </a:pPr>
            <a:endParaRPr dirty="0"/>
          </a:p>
          <a:p>
            <a:pPr marL="342900" lvl="0" indent="-139700" algn="l" rtl="0">
              <a:spcBef>
                <a:spcPts val="640"/>
              </a:spcBef>
              <a:spcAft>
                <a:spcPts val="0"/>
              </a:spcAft>
              <a:buClr>
                <a:schemeClr val="dk2"/>
              </a:buClr>
              <a:buSzPts val="3200"/>
              <a:buNone/>
            </a:pPr>
            <a:endParaRPr dirty="0"/>
          </a:p>
        </p:txBody>
      </p:sp>
      <p:sp>
        <p:nvSpPr>
          <p:cNvPr id="248" name="Google Shape;248;p34"/>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17</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a:t>www.era.nih.gov</a:t>
            </a:r>
            <a:endParaRPr/>
          </a:p>
        </p:txBody>
      </p:sp>
      <p:pic>
        <p:nvPicPr>
          <p:cNvPr id="254" name="Google Shape;254;p35"/>
          <p:cNvPicPr preferRelativeResize="0">
            <a:picLocks noGrp="1"/>
          </p:cNvPicPr>
          <p:nvPr>
            <p:ph type="body" idx="1"/>
          </p:nvPr>
        </p:nvPicPr>
        <p:blipFill rotWithShape="1">
          <a:blip r:embed="rId5">
            <a:alphaModFix/>
          </a:blip>
          <a:srcRect/>
          <a:stretch/>
        </p:blipFill>
        <p:spPr>
          <a:xfrm>
            <a:off x="457200" y="1569261"/>
            <a:ext cx="8229600" cy="4046504"/>
          </a:xfrm>
          <a:prstGeom prst="rect">
            <a:avLst/>
          </a:prstGeom>
          <a:noFill/>
          <a:ln>
            <a:noFill/>
          </a:ln>
        </p:spPr>
      </p:pic>
      <p:sp>
        <p:nvSpPr>
          <p:cNvPr id="255" name="Google Shape;255;p3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18</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84861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a:t>Register eRA Commons</a:t>
            </a:r>
            <a:endParaRPr/>
          </a:p>
        </p:txBody>
      </p:sp>
      <p:pic>
        <p:nvPicPr>
          <p:cNvPr id="261" name="Google Shape;261;p36"/>
          <p:cNvPicPr preferRelativeResize="0">
            <a:picLocks noGrp="1"/>
          </p:cNvPicPr>
          <p:nvPr>
            <p:ph type="body" idx="1"/>
          </p:nvPr>
        </p:nvPicPr>
        <p:blipFill rotWithShape="1">
          <a:blip r:embed="rId5">
            <a:alphaModFix/>
          </a:blip>
          <a:srcRect/>
          <a:stretch/>
        </p:blipFill>
        <p:spPr>
          <a:xfrm>
            <a:off x="843293" y="1206500"/>
            <a:ext cx="7457413" cy="4525963"/>
          </a:xfrm>
          <a:prstGeom prst="rect">
            <a:avLst/>
          </a:prstGeom>
          <a:noFill/>
          <a:ln>
            <a:noFill/>
          </a:ln>
        </p:spPr>
      </p:pic>
      <p:sp>
        <p:nvSpPr>
          <p:cNvPr id="262" name="Google Shape;262;p36"/>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19</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Pre-Award Webinar Goal &amp; Objectives</a:t>
            </a:r>
            <a:endParaRPr sz="3200"/>
          </a:p>
        </p:txBody>
      </p:sp>
      <p:sp>
        <p:nvSpPr>
          <p:cNvPr id="126" name="Google Shape;126;p19"/>
          <p:cNvSpPr txBox="1">
            <a:spLocks noGrp="1"/>
          </p:cNvSpPr>
          <p:nvPr>
            <p:ph type="body" idx="1"/>
          </p:nvPr>
        </p:nvSpPr>
        <p:spPr>
          <a:xfrm>
            <a:off x="457200" y="1207293"/>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E5C90"/>
              </a:buClr>
              <a:buSzPts val="2800"/>
              <a:buNone/>
            </a:pPr>
            <a:r>
              <a:rPr lang="en-US" sz="2400" b="1">
                <a:solidFill>
                  <a:srgbClr val="1E5C90"/>
                </a:solidFill>
              </a:rPr>
              <a:t>Help Organizations to Apply for a Prescott Grant:</a:t>
            </a:r>
            <a:endParaRPr sz="2400" b="1">
              <a:solidFill>
                <a:srgbClr val="1E5C90"/>
              </a:solidFill>
            </a:endParaRPr>
          </a:p>
          <a:p>
            <a:pPr marL="342900" lvl="0" indent="-317500" algn="l" rtl="0">
              <a:spcBef>
                <a:spcPts val="560"/>
              </a:spcBef>
              <a:spcAft>
                <a:spcPts val="0"/>
              </a:spcAft>
              <a:buClr>
                <a:srgbClr val="1E5C90"/>
              </a:buClr>
              <a:buSzPts val="2400"/>
              <a:buChar char="•"/>
            </a:pPr>
            <a:r>
              <a:rPr lang="en-US" sz="2400">
                <a:solidFill>
                  <a:srgbClr val="1E5C90"/>
                </a:solidFill>
              </a:rPr>
              <a:t>About P</a:t>
            </a:r>
            <a:r>
              <a:rPr lang="en-US" sz="2400"/>
              <a:t>rogram</a:t>
            </a:r>
            <a:endParaRPr sz="2400"/>
          </a:p>
          <a:p>
            <a:pPr marL="342900" lvl="0" indent="-317500" algn="l" rtl="0">
              <a:spcBef>
                <a:spcPts val="560"/>
              </a:spcBef>
              <a:spcAft>
                <a:spcPts val="0"/>
              </a:spcAft>
              <a:buSzPts val="2400"/>
              <a:buChar char="•"/>
            </a:pPr>
            <a:r>
              <a:rPr lang="en-US" sz="2400"/>
              <a:t>FY24 Competition</a:t>
            </a:r>
            <a:endParaRPr sz="2400"/>
          </a:p>
          <a:p>
            <a:pPr marL="342900" lvl="0" indent="-317500" algn="l" rtl="0">
              <a:spcBef>
                <a:spcPts val="560"/>
              </a:spcBef>
              <a:spcAft>
                <a:spcPts val="0"/>
              </a:spcAft>
              <a:buSzPts val="2400"/>
              <a:buChar char="•"/>
            </a:pPr>
            <a:r>
              <a:rPr lang="en-US" sz="2400"/>
              <a:t>Know Application process</a:t>
            </a:r>
            <a:endParaRPr sz="2400"/>
          </a:p>
          <a:p>
            <a:pPr marL="342900" lvl="0" indent="-317500" algn="l" rtl="0">
              <a:spcBef>
                <a:spcPts val="560"/>
              </a:spcBef>
              <a:spcAft>
                <a:spcPts val="0"/>
              </a:spcAft>
              <a:buSzPts val="2400"/>
              <a:buChar char="•"/>
            </a:pPr>
            <a:r>
              <a:rPr lang="en-US" sz="2400"/>
              <a:t>Correctly Fill Forms</a:t>
            </a:r>
            <a:endParaRPr sz="2400"/>
          </a:p>
          <a:p>
            <a:pPr marL="342900" lvl="0" indent="-317500" algn="l" rtl="0">
              <a:spcBef>
                <a:spcPts val="560"/>
              </a:spcBef>
              <a:spcAft>
                <a:spcPts val="0"/>
              </a:spcAft>
              <a:buSzPts val="2400"/>
              <a:buChar char="•"/>
            </a:pPr>
            <a:r>
              <a:rPr lang="en-US" sz="2400"/>
              <a:t>Provide Documents (recommended order)</a:t>
            </a:r>
            <a:endParaRPr sz="2400"/>
          </a:p>
          <a:p>
            <a:pPr marL="342900" lvl="0" indent="-317500" algn="l" rtl="0">
              <a:spcBef>
                <a:spcPts val="560"/>
              </a:spcBef>
              <a:spcAft>
                <a:spcPts val="0"/>
              </a:spcAft>
              <a:buClr>
                <a:srgbClr val="1E5C90"/>
              </a:buClr>
              <a:buSzPts val="2400"/>
              <a:buChar char="•"/>
            </a:pPr>
            <a:r>
              <a:rPr lang="en-US" sz="2400"/>
              <a:t>Submit Complete Applicatio</a:t>
            </a:r>
            <a:r>
              <a:rPr lang="en-US" sz="2400">
                <a:solidFill>
                  <a:srgbClr val="1E5C90"/>
                </a:solidFill>
              </a:rPr>
              <a:t>n (by Oct. 19*)</a:t>
            </a:r>
            <a:endParaRPr sz="2400"/>
          </a:p>
        </p:txBody>
      </p:sp>
      <p:sp>
        <p:nvSpPr>
          <p:cNvPr id="127" name="Google Shape;127;p19"/>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2</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Arial Narrow"/>
              <a:buNone/>
            </a:pPr>
            <a:r>
              <a:rPr lang="en-US"/>
              <a:t>Help at Bottom of eRA Commons Website</a:t>
            </a:r>
            <a:endParaRPr/>
          </a:p>
        </p:txBody>
      </p:sp>
      <p:pic>
        <p:nvPicPr>
          <p:cNvPr id="268" name="Google Shape;268;p37"/>
          <p:cNvPicPr preferRelativeResize="0">
            <a:picLocks noGrp="1"/>
          </p:cNvPicPr>
          <p:nvPr>
            <p:ph type="body" idx="1"/>
          </p:nvPr>
        </p:nvPicPr>
        <p:blipFill rotWithShape="1">
          <a:blip r:embed="rId5">
            <a:alphaModFix/>
          </a:blip>
          <a:srcRect/>
          <a:stretch/>
        </p:blipFill>
        <p:spPr>
          <a:xfrm>
            <a:off x="0" y="2104353"/>
            <a:ext cx="9144000" cy="2283650"/>
          </a:xfrm>
          <a:prstGeom prst="rect">
            <a:avLst/>
          </a:prstGeom>
          <a:noFill/>
          <a:ln>
            <a:noFill/>
          </a:ln>
        </p:spPr>
      </p:pic>
      <p:sp>
        <p:nvSpPr>
          <p:cNvPr id="269" name="Google Shape;269;p37"/>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20</a:t>
            </a:fld>
            <a:endParaRPr/>
          </a:p>
        </p:txBody>
      </p:sp>
      <p:sp>
        <p:nvSpPr>
          <p:cNvPr id="270" name="Google Shape;270;p37"/>
          <p:cNvSpPr/>
          <p:nvPr/>
        </p:nvSpPr>
        <p:spPr>
          <a:xfrm>
            <a:off x="636814" y="1592036"/>
            <a:ext cx="285750" cy="775607"/>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a:t>eRA Commons Webinars</a:t>
            </a:r>
            <a:endParaRPr/>
          </a:p>
        </p:txBody>
      </p:sp>
      <p:sp>
        <p:nvSpPr>
          <p:cNvPr id="276" name="Google Shape;276;p38"/>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2400">
              <a:solidFill>
                <a:srgbClr val="222222"/>
              </a:solidFill>
              <a:latin typeface="Arial"/>
              <a:ea typeface="Arial"/>
              <a:cs typeface="Arial"/>
              <a:sym typeface="Arial"/>
            </a:endParaRPr>
          </a:p>
          <a:p>
            <a:pPr marL="457200" lvl="0" indent="-381000" algn="l" rtl="0">
              <a:spcBef>
                <a:spcPts val="0"/>
              </a:spcBef>
              <a:spcAft>
                <a:spcPts val="0"/>
              </a:spcAft>
              <a:buSzPts val="2400"/>
              <a:buFont typeface="Arial Narrow"/>
              <a:buChar char="•"/>
            </a:pPr>
            <a:r>
              <a:rPr lang="en-US" sz="2400">
                <a:solidFill>
                  <a:srgbClr val="222222"/>
                </a:solidFill>
              </a:rPr>
              <a:t>Introduction to eRA for External Users – </a:t>
            </a:r>
            <a:r>
              <a:rPr lang="en-US" sz="2400" u="sng">
                <a:solidFill>
                  <a:srgbClr val="1155CC"/>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Introduction to eRA for External Users Webinar Recording </a:t>
            </a:r>
            <a:endParaRPr sz="2400">
              <a:solidFill>
                <a:srgbClr val="222222"/>
              </a:solidFill>
            </a:endParaRPr>
          </a:p>
          <a:p>
            <a:pPr marL="0" lvl="0" indent="0" algn="l" rtl="0">
              <a:spcBef>
                <a:spcPts val="640"/>
              </a:spcBef>
              <a:spcAft>
                <a:spcPts val="0"/>
              </a:spcAft>
              <a:buClr>
                <a:srgbClr val="222222"/>
              </a:buClr>
              <a:buSzPts val="2400"/>
              <a:buNone/>
            </a:pPr>
            <a:endParaRPr sz="2400">
              <a:solidFill>
                <a:srgbClr val="222222"/>
              </a:solidFill>
            </a:endParaRPr>
          </a:p>
          <a:p>
            <a:pPr marL="457200" lvl="0" indent="-381000" algn="l" rtl="0">
              <a:spcBef>
                <a:spcPts val="640"/>
              </a:spcBef>
              <a:spcAft>
                <a:spcPts val="0"/>
              </a:spcAft>
              <a:buSzPts val="2400"/>
              <a:buChar char="•"/>
            </a:pPr>
            <a:r>
              <a:rPr lang="en-US" sz="2400">
                <a:solidFill>
                  <a:srgbClr val="222222"/>
                </a:solidFill>
              </a:rPr>
              <a:t> eRA Commons Registration – </a:t>
            </a:r>
            <a:r>
              <a:rPr lang="en-US" sz="2400" u="sng">
                <a:solidFill>
                  <a:srgbClr val="1155CC"/>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eRA Commons Registration Webinar Recording </a:t>
            </a:r>
            <a:endParaRPr sz="2400">
              <a:solidFill>
                <a:srgbClr val="222222"/>
              </a:solidFill>
            </a:endParaRPr>
          </a:p>
          <a:p>
            <a:pPr marL="342900" lvl="0" indent="-139700" algn="l" rtl="0">
              <a:spcBef>
                <a:spcPts val="640"/>
              </a:spcBef>
              <a:spcAft>
                <a:spcPts val="0"/>
              </a:spcAft>
              <a:buClr>
                <a:schemeClr val="dk2"/>
              </a:buClr>
              <a:buSzPts val="3200"/>
              <a:buNone/>
            </a:pPr>
            <a:endParaRPr/>
          </a:p>
        </p:txBody>
      </p:sp>
      <p:sp>
        <p:nvSpPr>
          <p:cNvPr id="277" name="Google Shape;277;p3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21</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584096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a:t>Grants Online Moving to eRA Commons</a:t>
            </a:r>
            <a:endParaRPr/>
          </a:p>
        </p:txBody>
      </p:sp>
      <p:sp>
        <p:nvSpPr>
          <p:cNvPr id="283" name="Google Shape;283;p39"/>
          <p:cNvSpPr txBox="1">
            <a:spLocks noGrp="1"/>
          </p:cNvSpPr>
          <p:nvPr>
            <p:ph type="body" idx="1"/>
          </p:nvPr>
        </p:nvSpPr>
        <p:spPr>
          <a:xfrm>
            <a:off x="425450" y="1203325"/>
            <a:ext cx="8229600" cy="5151600"/>
          </a:xfrm>
          <a:prstGeom prst="rect">
            <a:avLst/>
          </a:prstGeom>
          <a:noFill/>
          <a:ln>
            <a:noFill/>
          </a:ln>
        </p:spPr>
        <p:txBody>
          <a:bodyPr spcFirstLastPara="1" wrap="square" lIns="91425" tIns="45700" rIns="91425" bIns="45700" anchor="t" anchorCtr="0">
            <a:noAutofit/>
          </a:bodyPr>
          <a:lstStyle/>
          <a:p>
            <a:pPr marL="342900" lvl="0" indent="-323850" algn="l" rtl="0">
              <a:spcBef>
                <a:spcPts val="640"/>
              </a:spcBef>
              <a:spcAft>
                <a:spcPts val="0"/>
              </a:spcAft>
              <a:buSzPts val="2400"/>
              <a:buChar char="•"/>
            </a:pPr>
            <a:r>
              <a:rPr lang="en-US" sz="2400"/>
              <a:t>October 2023 All Active Awards Will Be Managed in eRA Commons</a:t>
            </a:r>
            <a:endParaRPr sz="2400"/>
          </a:p>
          <a:p>
            <a:pPr marL="342900" lvl="0" indent="0" algn="l" rtl="0">
              <a:spcBef>
                <a:spcPts val="640"/>
              </a:spcBef>
              <a:spcAft>
                <a:spcPts val="0"/>
              </a:spcAft>
              <a:buNone/>
            </a:pPr>
            <a:endParaRPr sz="2400"/>
          </a:p>
          <a:p>
            <a:pPr marL="342900" lvl="0" indent="-292100" algn="l" rtl="0">
              <a:spcBef>
                <a:spcPts val="0"/>
              </a:spcBef>
              <a:spcAft>
                <a:spcPts val="0"/>
              </a:spcAft>
              <a:buSzPts val="2400"/>
              <a:buChar char="•"/>
            </a:pPr>
            <a:r>
              <a:rPr lang="en-US" sz="2400"/>
              <a:t>FY24 Prescott Competition - Applications Received &amp; Processed in Grants Online, then Awarded in eRA Commons</a:t>
            </a:r>
            <a:endParaRPr sz="2400"/>
          </a:p>
          <a:p>
            <a:pPr marL="0" lvl="0" indent="0" algn="l" rtl="0">
              <a:spcBef>
                <a:spcPts val="0"/>
              </a:spcBef>
              <a:spcAft>
                <a:spcPts val="0"/>
              </a:spcAft>
              <a:buNone/>
            </a:pPr>
            <a:endParaRPr sz="2400"/>
          </a:p>
          <a:p>
            <a:pPr marL="342900" lvl="0" indent="-292100" algn="l" rtl="0">
              <a:spcBef>
                <a:spcPts val="640"/>
              </a:spcBef>
              <a:spcAft>
                <a:spcPts val="0"/>
              </a:spcAft>
              <a:buSzPts val="2400"/>
              <a:buChar char="•"/>
            </a:pPr>
            <a:r>
              <a:rPr lang="en-US" sz="2400"/>
              <a:t>FY25 NOFO, Applications &amp; Awards in eRA Commons</a:t>
            </a:r>
            <a:endParaRPr sz="2400"/>
          </a:p>
        </p:txBody>
      </p:sp>
      <p:sp>
        <p:nvSpPr>
          <p:cNvPr id="284" name="Google Shape;284;p39"/>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22</a:t>
            </a:fld>
            <a:endParaRPr/>
          </a:p>
        </p:txBody>
      </p:sp>
      <p:pic>
        <p:nvPicPr>
          <p:cNvPr id="2" name="Recorded Sound">
            <a:hlinkClick r:id="" action="ppaction://media"/>
          </p:cNvPr>
          <p:cNvPicPr>
            <a:picLocks noChangeAspect="1"/>
          </p:cNvPicPr>
          <p:nvPr>
            <a:audioFile r:link="rId1"/>
            <p:extLst>
              <p:ext uri="{DAA4B4D4-6D71-4841-9C94-3DE7FCFB9230}">
                <p14:media xmlns:p14="http://schemas.microsoft.com/office/powerpoint/2010/main" r:embed="rId2">
                  <p14:trim end="1189.8752"/>
                </p14:media>
              </p:ext>
            </p:extLst>
          </p:nvPr>
        </p:nvPicPr>
        <p:blipFill>
          <a:blip r:embed="rId5"/>
          <a:stretch>
            <a:fillRect/>
          </a:stretch>
        </p:blipFill>
        <p:spPr>
          <a:xfrm>
            <a:off x="8737600" y="59485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Applying for a Prescott Grant</a:t>
            </a:r>
            <a:endParaRPr sz="3200"/>
          </a:p>
        </p:txBody>
      </p:sp>
      <p:sp>
        <p:nvSpPr>
          <p:cNvPr id="290" name="Google Shape;290;p4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23</a:t>
            </a:fld>
            <a:endParaRPr/>
          </a:p>
        </p:txBody>
      </p:sp>
      <p:grpSp>
        <p:nvGrpSpPr>
          <p:cNvPr id="291" name="Google Shape;291;p40"/>
          <p:cNvGrpSpPr/>
          <p:nvPr/>
        </p:nvGrpSpPr>
        <p:grpSpPr>
          <a:xfrm>
            <a:off x="1311081" y="1015625"/>
            <a:ext cx="6242444" cy="5339451"/>
            <a:chOff x="1311081" y="1015625"/>
            <a:chExt cx="6242444" cy="5339451"/>
          </a:xfrm>
        </p:grpSpPr>
        <p:pic>
          <p:nvPicPr>
            <p:cNvPr id="292" name="Google Shape;292;p40"/>
            <p:cNvPicPr preferRelativeResize="0"/>
            <p:nvPr/>
          </p:nvPicPr>
          <p:blipFill rotWithShape="1">
            <a:blip r:embed="rId5">
              <a:alphaModFix/>
            </a:blip>
            <a:srcRect l="-5197" r="14180"/>
            <a:stretch/>
          </p:blipFill>
          <p:spPr>
            <a:xfrm>
              <a:off x="1311081" y="1015625"/>
              <a:ext cx="6161417" cy="5339451"/>
            </a:xfrm>
            <a:prstGeom prst="rect">
              <a:avLst/>
            </a:prstGeom>
            <a:noFill/>
            <a:ln>
              <a:noFill/>
            </a:ln>
          </p:spPr>
        </p:pic>
        <p:sp>
          <p:nvSpPr>
            <p:cNvPr id="293" name="Google Shape;293;p40"/>
            <p:cNvSpPr txBox="1"/>
            <p:nvPr/>
          </p:nvSpPr>
          <p:spPr>
            <a:xfrm>
              <a:off x="6489725" y="6016375"/>
              <a:ext cx="106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FFFFFF"/>
                  </a:solidFill>
                  <a:latin typeface="Open Sans"/>
                  <a:ea typeface="Open Sans"/>
                  <a:cs typeface="Open Sans"/>
                  <a:sym typeface="Open Sans"/>
                </a:rPr>
                <a:t>HSWRI 2022</a:t>
              </a:r>
              <a:endParaRPr sz="1000">
                <a:solidFill>
                  <a:srgbClr val="FFFFFF"/>
                </a:solidFill>
                <a:latin typeface="Open Sans"/>
                <a:ea typeface="Open Sans"/>
                <a:cs typeface="Open Sans"/>
                <a:sym typeface="Open Sans"/>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825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1"/>
          <p:cNvSpPr txBox="1">
            <a:spLocks noGrp="1"/>
          </p:cNvSpPr>
          <p:nvPr>
            <p:ph type="title"/>
          </p:nvPr>
        </p:nvSpPr>
        <p:spPr>
          <a:xfrm>
            <a:off x="457200" y="422031"/>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2024 Prescott Grant Application Tips</a:t>
            </a:r>
            <a:endParaRPr sz="3200"/>
          </a:p>
        </p:txBody>
      </p:sp>
      <p:sp>
        <p:nvSpPr>
          <p:cNvPr id="300" name="Google Shape;300;p41"/>
          <p:cNvSpPr txBox="1">
            <a:spLocks noGrp="1"/>
          </p:cNvSpPr>
          <p:nvPr>
            <p:ph type="body" idx="1"/>
          </p:nvPr>
        </p:nvSpPr>
        <p:spPr>
          <a:xfrm>
            <a:off x="263769" y="1286582"/>
            <a:ext cx="8423031" cy="4915130"/>
          </a:xfrm>
          <a:prstGeom prst="rect">
            <a:avLst/>
          </a:prstGeom>
          <a:noFill/>
          <a:ln>
            <a:noFill/>
          </a:ln>
        </p:spPr>
        <p:txBody>
          <a:bodyPr spcFirstLastPara="1" wrap="square" lIns="91425" tIns="45700" rIns="91425" bIns="45700" anchor="t" anchorCtr="0">
            <a:normAutofit/>
          </a:bodyPr>
          <a:lstStyle/>
          <a:p>
            <a:pPr marL="457200" lvl="0" indent="-381000" algn="l" rtl="0">
              <a:spcBef>
                <a:spcPts val="0"/>
              </a:spcBef>
              <a:spcAft>
                <a:spcPts val="0"/>
              </a:spcAft>
              <a:buSzPts val="2400"/>
              <a:buChar char="•"/>
            </a:pPr>
            <a:r>
              <a:rPr lang="en-US" sz="2400" b="1" u="sng"/>
              <a:t>October 19, 2023, 11:59 EST:</a:t>
            </a:r>
            <a:r>
              <a:rPr lang="en-US" sz="2400" b="1"/>
              <a:t>  Applications due in </a:t>
            </a:r>
            <a:r>
              <a:rPr lang="en-US" sz="2400" b="1">
                <a:solidFill>
                  <a:srgbClr val="00467F"/>
                </a:solidFill>
              </a:rPr>
              <a:t>Grants.gov</a:t>
            </a:r>
            <a:r>
              <a:rPr lang="en-US" sz="2400" b="1">
                <a:solidFill>
                  <a:schemeClr val="dk1"/>
                </a:solidFill>
              </a:rPr>
              <a:t> </a:t>
            </a:r>
            <a:r>
              <a:rPr lang="en-US" sz="2400"/>
              <a:t> </a:t>
            </a:r>
            <a:endParaRPr sz="2400"/>
          </a:p>
          <a:p>
            <a:pPr marL="0" lvl="0" indent="0" algn="l" rtl="0">
              <a:spcBef>
                <a:spcPts val="560"/>
              </a:spcBef>
              <a:spcAft>
                <a:spcPts val="0"/>
              </a:spcAft>
              <a:buNone/>
            </a:pPr>
            <a:endParaRPr sz="2400"/>
          </a:p>
          <a:p>
            <a:pPr marL="914400" lvl="1" indent="-381000" algn="l" rtl="0">
              <a:spcBef>
                <a:spcPts val="560"/>
              </a:spcBef>
              <a:spcAft>
                <a:spcPts val="0"/>
              </a:spcAft>
              <a:buSzPts val="2400"/>
              <a:buChar char="•"/>
            </a:pPr>
            <a:r>
              <a:rPr lang="en-US" sz="2400"/>
              <a:t>Review Application Checklist on Prescott Website</a:t>
            </a:r>
            <a:endParaRPr sz="2400"/>
          </a:p>
          <a:p>
            <a:pPr marL="914400" lvl="0" indent="0" algn="l" rtl="0">
              <a:spcBef>
                <a:spcPts val="560"/>
              </a:spcBef>
              <a:spcAft>
                <a:spcPts val="0"/>
              </a:spcAft>
              <a:buNone/>
            </a:pPr>
            <a:endParaRPr sz="2400"/>
          </a:p>
          <a:p>
            <a:pPr marL="914400" lvl="1" indent="-381000" algn="l" rtl="0">
              <a:spcBef>
                <a:spcPts val="560"/>
              </a:spcBef>
              <a:spcAft>
                <a:spcPts val="0"/>
              </a:spcAft>
              <a:buSzPts val="2400"/>
              <a:buChar char="•"/>
            </a:pPr>
            <a:r>
              <a:rPr lang="en-US" sz="2400"/>
              <a:t>SUBMIT EARLY (≥ 3 days)</a:t>
            </a:r>
            <a:endParaRPr sz="2400"/>
          </a:p>
          <a:p>
            <a:pPr marL="914400" lvl="0" indent="0" algn="l" rtl="0">
              <a:spcBef>
                <a:spcPts val="560"/>
              </a:spcBef>
              <a:spcAft>
                <a:spcPts val="0"/>
              </a:spcAft>
              <a:buNone/>
            </a:pPr>
            <a:endParaRPr sz="2400"/>
          </a:p>
          <a:p>
            <a:pPr marL="914400" lvl="1" indent="-381000" algn="l" rtl="0">
              <a:spcBef>
                <a:spcPts val="560"/>
              </a:spcBef>
              <a:spcAft>
                <a:spcPts val="0"/>
              </a:spcAft>
              <a:buSzPts val="2400"/>
              <a:buChar char="•"/>
            </a:pPr>
            <a:r>
              <a:rPr lang="en-US" sz="2400"/>
              <a:t>We will review for minimum requirements</a:t>
            </a:r>
            <a:endParaRPr sz="2400"/>
          </a:p>
          <a:p>
            <a:pPr marL="914400" lvl="0" indent="0" algn="l" rtl="0">
              <a:spcBef>
                <a:spcPts val="560"/>
              </a:spcBef>
              <a:spcAft>
                <a:spcPts val="0"/>
              </a:spcAft>
              <a:buNone/>
            </a:pPr>
            <a:endParaRPr sz="2400"/>
          </a:p>
          <a:p>
            <a:pPr marL="914400" lvl="1" indent="-381000" algn="l" rtl="0">
              <a:spcBef>
                <a:spcPts val="560"/>
              </a:spcBef>
              <a:spcAft>
                <a:spcPts val="0"/>
              </a:spcAft>
              <a:buSzPts val="2400"/>
              <a:buChar char="•"/>
            </a:pPr>
            <a:r>
              <a:rPr lang="en-US" sz="2400"/>
              <a:t>Time permitting we can recommend corrections if needed</a:t>
            </a:r>
            <a:endParaRPr sz="2400"/>
          </a:p>
        </p:txBody>
      </p:sp>
      <p:sp>
        <p:nvSpPr>
          <p:cNvPr id="301" name="Google Shape;301;p4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24</a:t>
            </a:fld>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599851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25</a:t>
            </a:fld>
            <a:endParaRPr/>
          </a:p>
        </p:txBody>
      </p:sp>
      <p:sp>
        <p:nvSpPr>
          <p:cNvPr id="307" name="Google Shape;307;p42"/>
          <p:cNvSpPr/>
          <p:nvPr/>
        </p:nvSpPr>
        <p:spPr>
          <a:xfrm rot="-5400000">
            <a:off x="1157908" y="5243604"/>
            <a:ext cx="285600" cy="775500"/>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308" name="Google Shape;308;p42"/>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Prescott Website</a:t>
            </a:r>
            <a:endParaRPr sz="3200"/>
          </a:p>
        </p:txBody>
      </p:sp>
      <p:pic>
        <p:nvPicPr>
          <p:cNvPr id="309" name="Google Shape;309;p42"/>
          <p:cNvPicPr preferRelativeResize="0"/>
          <p:nvPr/>
        </p:nvPicPr>
        <p:blipFill>
          <a:blip r:embed="rId5">
            <a:alphaModFix/>
          </a:blip>
          <a:stretch>
            <a:fillRect/>
          </a:stretch>
        </p:blipFill>
        <p:spPr>
          <a:xfrm>
            <a:off x="1688565" y="1285500"/>
            <a:ext cx="7071900" cy="4917181"/>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Go to Related Documents</a:t>
            </a:r>
            <a:endParaRPr sz="3200"/>
          </a:p>
        </p:txBody>
      </p:sp>
      <p:pic>
        <p:nvPicPr>
          <p:cNvPr id="315" name="Google Shape;315;p43"/>
          <p:cNvPicPr preferRelativeResize="0">
            <a:picLocks noGrp="1"/>
          </p:cNvPicPr>
          <p:nvPr>
            <p:ph type="body" idx="1"/>
          </p:nvPr>
        </p:nvPicPr>
        <p:blipFill rotWithShape="1">
          <a:blip r:embed="rId5">
            <a:alphaModFix/>
          </a:blip>
          <a:srcRect/>
          <a:stretch/>
        </p:blipFill>
        <p:spPr>
          <a:xfrm>
            <a:off x="-24102" y="2297845"/>
            <a:ext cx="9168101" cy="2866973"/>
          </a:xfrm>
          <a:prstGeom prst="rect">
            <a:avLst/>
          </a:prstGeom>
          <a:noFill/>
          <a:ln>
            <a:noFill/>
          </a:ln>
        </p:spPr>
      </p:pic>
      <p:sp>
        <p:nvSpPr>
          <p:cNvPr id="316" name="Google Shape;316;p4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26</a:t>
            </a:fld>
            <a:endParaRPr/>
          </a:p>
        </p:txBody>
      </p:sp>
      <p:sp>
        <p:nvSpPr>
          <p:cNvPr id="317" name="Google Shape;317;p43"/>
          <p:cNvSpPr/>
          <p:nvPr/>
        </p:nvSpPr>
        <p:spPr>
          <a:xfrm>
            <a:off x="2530928" y="2741581"/>
            <a:ext cx="285750" cy="775607"/>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85359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Go to Package &gt; Preview</a:t>
            </a:r>
            <a:endParaRPr sz="3200"/>
          </a:p>
        </p:txBody>
      </p:sp>
      <p:pic>
        <p:nvPicPr>
          <p:cNvPr id="323" name="Google Shape;323;p44"/>
          <p:cNvPicPr preferRelativeResize="0">
            <a:picLocks noGrp="1"/>
          </p:cNvPicPr>
          <p:nvPr>
            <p:ph type="body" idx="1"/>
          </p:nvPr>
        </p:nvPicPr>
        <p:blipFill rotWithShape="1">
          <a:blip r:embed="rId5">
            <a:alphaModFix/>
          </a:blip>
          <a:srcRect/>
          <a:stretch/>
        </p:blipFill>
        <p:spPr>
          <a:xfrm>
            <a:off x="-15985" y="1902279"/>
            <a:ext cx="9058453" cy="3094263"/>
          </a:xfrm>
          <a:prstGeom prst="rect">
            <a:avLst/>
          </a:prstGeom>
          <a:noFill/>
          <a:ln>
            <a:noFill/>
          </a:ln>
        </p:spPr>
      </p:pic>
      <p:sp>
        <p:nvSpPr>
          <p:cNvPr id="324" name="Google Shape;324;p44"/>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27</a:t>
            </a:fld>
            <a:endParaRPr/>
          </a:p>
        </p:txBody>
      </p:sp>
      <p:sp>
        <p:nvSpPr>
          <p:cNvPr id="325" name="Google Shape;325;p44"/>
          <p:cNvSpPr/>
          <p:nvPr/>
        </p:nvSpPr>
        <p:spPr>
          <a:xfrm>
            <a:off x="3426278" y="2103948"/>
            <a:ext cx="285750" cy="775607"/>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326" name="Google Shape;326;p44"/>
          <p:cNvSpPr/>
          <p:nvPr/>
        </p:nvSpPr>
        <p:spPr>
          <a:xfrm rot="10800000">
            <a:off x="7565571" y="4900203"/>
            <a:ext cx="285750" cy="775607"/>
          </a:xfrm>
          <a:prstGeom prst="downArrow">
            <a:avLst>
              <a:gd name="adj1" fmla="val 50000"/>
              <a:gd name="adj2" fmla="val 50000"/>
            </a:avLst>
          </a:prstGeom>
          <a:gradFill>
            <a:gsLst>
              <a:gs pos="0">
                <a:srgbClr val="009BAE"/>
              </a:gs>
              <a:gs pos="100000">
                <a:srgbClr val="9AE0F2"/>
              </a:gs>
            </a:gsLst>
            <a:lin ang="162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586246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Preview &gt; Forms</a:t>
            </a:r>
            <a:endParaRPr sz="3200"/>
          </a:p>
        </p:txBody>
      </p:sp>
      <p:pic>
        <p:nvPicPr>
          <p:cNvPr id="332" name="Google Shape;332;p45"/>
          <p:cNvPicPr preferRelativeResize="0">
            <a:picLocks noGrp="1"/>
          </p:cNvPicPr>
          <p:nvPr>
            <p:ph type="body" idx="1"/>
          </p:nvPr>
        </p:nvPicPr>
        <p:blipFill rotWithShape="1">
          <a:blip r:embed="rId5">
            <a:alphaModFix/>
          </a:blip>
          <a:srcRect/>
          <a:stretch/>
        </p:blipFill>
        <p:spPr>
          <a:xfrm>
            <a:off x="901511" y="1770769"/>
            <a:ext cx="7340977" cy="3397425"/>
          </a:xfrm>
          <a:prstGeom prst="rect">
            <a:avLst/>
          </a:prstGeom>
          <a:noFill/>
          <a:ln>
            <a:noFill/>
          </a:ln>
        </p:spPr>
      </p:pic>
      <p:sp>
        <p:nvSpPr>
          <p:cNvPr id="333" name="Google Shape;333;p4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28</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Apply</a:t>
            </a:r>
            <a:endParaRPr sz="3200"/>
          </a:p>
        </p:txBody>
      </p:sp>
      <p:pic>
        <p:nvPicPr>
          <p:cNvPr id="339" name="Google Shape;339;p46"/>
          <p:cNvPicPr preferRelativeResize="0">
            <a:picLocks noGrp="1"/>
          </p:cNvPicPr>
          <p:nvPr>
            <p:ph type="body" idx="1"/>
          </p:nvPr>
        </p:nvPicPr>
        <p:blipFill rotWithShape="1">
          <a:blip r:embed="rId5">
            <a:alphaModFix/>
          </a:blip>
          <a:srcRect/>
          <a:stretch/>
        </p:blipFill>
        <p:spPr>
          <a:xfrm>
            <a:off x="1504792" y="1846973"/>
            <a:ext cx="6134415" cy="3245017"/>
          </a:xfrm>
          <a:prstGeom prst="rect">
            <a:avLst/>
          </a:prstGeom>
          <a:noFill/>
          <a:ln>
            <a:noFill/>
          </a:ln>
        </p:spPr>
      </p:pic>
      <p:sp>
        <p:nvSpPr>
          <p:cNvPr id="340" name="Google Shape;340;p46"/>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29</a:t>
            </a:fld>
            <a:endParaRPr/>
          </a:p>
        </p:txBody>
      </p:sp>
      <p:sp>
        <p:nvSpPr>
          <p:cNvPr id="341" name="Google Shape;341;p46"/>
          <p:cNvSpPr/>
          <p:nvPr/>
        </p:nvSpPr>
        <p:spPr>
          <a:xfrm rot="5400000">
            <a:off x="6516380" y="2912688"/>
            <a:ext cx="285750" cy="775607"/>
          </a:xfrm>
          <a:prstGeom prst="downArrow">
            <a:avLst>
              <a:gd name="adj1" fmla="val 50000"/>
              <a:gd name="adj2" fmla="val 50000"/>
            </a:avLst>
          </a:prstGeom>
          <a:gradFill>
            <a:gsLst>
              <a:gs pos="0">
                <a:srgbClr val="009BAE"/>
              </a:gs>
              <a:gs pos="100000">
                <a:srgbClr val="9AE0F2"/>
              </a:gs>
            </a:gsLst>
            <a:lin ang="10800000" scaled="0"/>
          </a:gradFill>
          <a:ln w="9525" cap="flat" cmpd="sng">
            <a:solidFill>
              <a:srgbClr val="0087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88022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Prescott Grant Program</a:t>
            </a:r>
            <a:endParaRPr sz="3200"/>
          </a:p>
        </p:txBody>
      </p:sp>
      <p:sp>
        <p:nvSpPr>
          <p:cNvPr id="134" name="Google Shape;134;p20"/>
          <p:cNvSpPr txBox="1">
            <a:spLocks noGrp="1"/>
          </p:cNvSpPr>
          <p:nvPr>
            <p:ph type="body" idx="1"/>
          </p:nvPr>
        </p:nvSpPr>
        <p:spPr>
          <a:xfrm>
            <a:off x="457200" y="1207293"/>
            <a:ext cx="8229600" cy="4526100"/>
          </a:xfrm>
          <a:prstGeom prst="rect">
            <a:avLst/>
          </a:prstGeom>
          <a:noFill/>
          <a:ln>
            <a:noFill/>
          </a:ln>
        </p:spPr>
        <p:txBody>
          <a:bodyPr spcFirstLastPara="1" wrap="square" lIns="91425" tIns="45700" rIns="91425" bIns="45700" anchor="t" anchorCtr="0">
            <a:noAutofit/>
          </a:bodyPr>
          <a:lstStyle/>
          <a:p>
            <a:pPr marL="342900" lvl="0" indent="-307340" algn="l" rtl="0">
              <a:spcBef>
                <a:spcPts val="0"/>
              </a:spcBef>
              <a:spcAft>
                <a:spcPts val="0"/>
              </a:spcAft>
              <a:buClr>
                <a:srgbClr val="1E5C90"/>
              </a:buClr>
              <a:buSzPts val="2400"/>
              <a:buChar char="•"/>
            </a:pPr>
            <a:r>
              <a:rPr lang="en-US" sz="2400">
                <a:solidFill>
                  <a:srgbClr val="1E5C90"/>
                </a:solidFill>
              </a:rPr>
              <a:t>Established in 2001 under the Marine Mammal Protection Act (MMPA)</a:t>
            </a:r>
            <a:endParaRPr sz="2400"/>
          </a:p>
          <a:p>
            <a:pPr marL="342900" lvl="0" indent="-307340" algn="l" rtl="0">
              <a:spcBef>
                <a:spcPts val="592"/>
              </a:spcBef>
              <a:spcAft>
                <a:spcPts val="0"/>
              </a:spcAft>
              <a:buClr>
                <a:srgbClr val="1E5C90"/>
              </a:buClr>
              <a:buSzPts val="2400"/>
              <a:buChar char="•"/>
            </a:pPr>
            <a:r>
              <a:rPr lang="en-US" sz="2400">
                <a:solidFill>
                  <a:srgbClr val="1E5C90"/>
                </a:solidFill>
              </a:rPr>
              <a:t>Provides grants or cooperative agreements to eligible stranding/entanglement network participants for: </a:t>
            </a:r>
            <a:endParaRPr sz="2400"/>
          </a:p>
          <a:p>
            <a:pPr marL="342900" lvl="0" indent="-154940" algn="l" rtl="0">
              <a:spcBef>
                <a:spcPts val="592"/>
              </a:spcBef>
              <a:spcAft>
                <a:spcPts val="0"/>
              </a:spcAft>
              <a:buClr>
                <a:schemeClr val="dk2"/>
              </a:buClr>
              <a:buSzPts val="3200"/>
              <a:buNone/>
            </a:pPr>
            <a:endParaRPr sz="2400">
              <a:solidFill>
                <a:srgbClr val="1E5C90"/>
              </a:solidFill>
            </a:endParaRPr>
          </a:p>
          <a:p>
            <a:pPr marL="971550" lvl="1" indent="-478790" algn="l" rtl="0">
              <a:spcBef>
                <a:spcPts val="610"/>
              </a:spcBef>
              <a:spcAft>
                <a:spcPts val="0"/>
              </a:spcAft>
              <a:buClr>
                <a:srgbClr val="1E5C90"/>
              </a:buClr>
              <a:buSzPts val="2400"/>
              <a:buFont typeface="Arial Narrow"/>
              <a:buAutoNum type="arabicPeriod"/>
            </a:pPr>
            <a:r>
              <a:rPr lang="en-US" sz="2400">
                <a:solidFill>
                  <a:srgbClr val="1E5C90"/>
                </a:solidFill>
              </a:rPr>
              <a:t>Recovery &amp; treatment (</a:t>
            </a:r>
            <a:r>
              <a:rPr lang="en-US" sz="2400" i="1">
                <a:solidFill>
                  <a:srgbClr val="1E5C90"/>
                </a:solidFill>
              </a:rPr>
              <a:t>i.e</a:t>
            </a:r>
            <a:r>
              <a:rPr lang="en-US" sz="2400">
                <a:solidFill>
                  <a:srgbClr val="1E5C90"/>
                </a:solidFill>
              </a:rPr>
              <a:t>., rehabilitation) of stranded/entangled marine mammals</a:t>
            </a:r>
            <a:endParaRPr sz="2400"/>
          </a:p>
          <a:p>
            <a:pPr marL="971550" lvl="1" indent="-478790" algn="l" rtl="0">
              <a:spcBef>
                <a:spcPts val="592"/>
              </a:spcBef>
              <a:spcAft>
                <a:spcPts val="0"/>
              </a:spcAft>
              <a:buClr>
                <a:srgbClr val="1E5C90"/>
              </a:buClr>
              <a:buSzPts val="2400"/>
              <a:buFont typeface="Arial Narrow"/>
              <a:buAutoNum type="arabicPeriod"/>
            </a:pPr>
            <a:r>
              <a:rPr lang="en-US" sz="2400">
                <a:solidFill>
                  <a:srgbClr val="1E5C90"/>
                </a:solidFill>
              </a:rPr>
              <a:t>Data collection from living or dead stranded/entangled marine mammals</a:t>
            </a:r>
            <a:endParaRPr sz="2400"/>
          </a:p>
          <a:p>
            <a:pPr marL="971550" lvl="1" indent="-478790" algn="l" rtl="0">
              <a:spcBef>
                <a:spcPts val="592"/>
              </a:spcBef>
              <a:spcAft>
                <a:spcPts val="0"/>
              </a:spcAft>
              <a:buClr>
                <a:srgbClr val="1E5C90"/>
              </a:buClr>
              <a:buSzPts val="2400"/>
              <a:buFont typeface="Arial Narrow"/>
              <a:buAutoNum type="arabicPeriod"/>
            </a:pPr>
            <a:r>
              <a:rPr lang="en-US" sz="2400">
                <a:solidFill>
                  <a:srgbClr val="1E5C90"/>
                </a:solidFill>
              </a:rPr>
              <a:t>Facility upgrades, operation costs &amp; staffing needs directly related to the recovery and treatment of stranded marine mammals</a:t>
            </a:r>
            <a:endParaRPr sz="2400">
              <a:solidFill>
                <a:srgbClr val="1E5C90"/>
              </a:solidFill>
            </a:endParaRPr>
          </a:p>
        </p:txBody>
      </p:sp>
      <p:sp>
        <p:nvSpPr>
          <p:cNvPr id="135" name="Google Shape;135;p2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3</a:t>
            </a:fld>
            <a:endParaRPr/>
          </a:p>
        </p:txBody>
      </p:sp>
      <p:pic>
        <p:nvPicPr>
          <p:cNvPr id="2" name="Recorded Sound">
            <a:hlinkClick r:id="" action="ppaction://media"/>
          </p:cNvPr>
          <p:cNvPicPr>
            <a:picLocks noChangeAspect="1"/>
          </p:cNvPicPr>
          <p:nvPr>
            <a:audioFile r:link="rId1"/>
            <p:extLst>
              <p:ext uri="{DAA4B4D4-6D71-4841-9C94-3DE7FCFB9230}">
                <p14:media xmlns:p14="http://schemas.microsoft.com/office/powerpoint/2010/main" r:embed="rId2">
                  <p14:trim end="1359.6462"/>
                </p14:media>
              </p:ext>
            </p:extLst>
          </p:nvPr>
        </p:nvPicPr>
        <p:blipFill>
          <a:blip r:embed="rId5"/>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a:t>Prescott Grant Application </a:t>
            </a:r>
            <a:endParaRPr/>
          </a:p>
          <a:p>
            <a:pPr marL="0" lvl="0" indent="0" algn="ctr" rtl="0">
              <a:spcBef>
                <a:spcPts val="0"/>
              </a:spcBef>
              <a:spcAft>
                <a:spcPts val="0"/>
              </a:spcAft>
              <a:buNone/>
            </a:pPr>
            <a:r>
              <a:rPr lang="en-US"/>
              <a:t>Forms &amp; Budget</a:t>
            </a:r>
            <a:endParaRPr/>
          </a:p>
        </p:txBody>
      </p:sp>
      <p:sp>
        <p:nvSpPr>
          <p:cNvPr id="349" name="Google Shape;349;p47"/>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30</a:t>
            </a:fld>
            <a:endParaRPr/>
          </a:p>
        </p:txBody>
      </p:sp>
      <p:pic>
        <p:nvPicPr>
          <p:cNvPr id="350" name="Google Shape;350;p47"/>
          <p:cNvPicPr preferRelativeResize="0"/>
          <p:nvPr/>
        </p:nvPicPr>
        <p:blipFill>
          <a:blip r:embed="rId5">
            <a:alphaModFix/>
          </a:blip>
          <a:stretch>
            <a:fillRect/>
          </a:stretch>
        </p:blipFill>
        <p:spPr>
          <a:xfrm>
            <a:off x="988163" y="1577750"/>
            <a:ext cx="7167683" cy="4777326"/>
          </a:xfrm>
          <a:prstGeom prst="rect">
            <a:avLst/>
          </a:prstGeom>
          <a:noFill/>
          <a:ln>
            <a:noFill/>
          </a:ln>
        </p:spPr>
      </p:pic>
      <p:sp>
        <p:nvSpPr>
          <p:cNvPr id="351" name="Google Shape;351;p47"/>
          <p:cNvSpPr txBox="1"/>
          <p:nvPr/>
        </p:nvSpPr>
        <p:spPr>
          <a:xfrm>
            <a:off x="7171550" y="6016375"/>
            <a:ext cx="98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FFFFFF"/>
                </a:solidFill>
                <a:latin typeface="Open Sans"/>
                <a:ea typeface="Open Sans"/>
                <a:cs typeface="Open Sans"/>
                <a:sym typeface="Open Sans"/>
              </a:rPr>
              <a:t>PIR DLNR</a:t>
            </a:r>
            <a:endParaRPr sz="1000">
              <a:solidFill>
                <a:srgbClr val="FFFFFF"/>
              </a:solidFill>
              <a:latin typeface="Open Sans"/>
              <a:ea typeface="Open Sans"/>
              <a:cs typeface="Open Sans"/>
              <a:sym typeface="Open San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799" y="59486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8"/>
          <p:cNvSpPr txBox="1">
            <a:spLocks noGrp="1"/>
          </p:cNvSpPr>
          <p:nvPr>
            <p:ph type="title"/>
          </p:nvPr>
        </p:nvSpPr>
        <p:spPr>
          <a:xfrm>
            <a:off x="457200" y="247462"/>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400"/>
              <a:t>Federal Forms</a:t>
            </a:r>
            <a:endParaRPr sz="3400" strike="sngStrike"/>
          </a:p>
        </p:txBody>
      </p:sp>
      <p:sp>
        <p:nvSpPr>
          <p:cNvPr id="358" name="Google Shape;358;p48"/>
          <p:cNvSpPr txBox="1">
            <a:spLocks noGrp="1"/>
          </p:cNvSpPr>
          <p:nvPr>
            <p:ph type="body" idx="1"/>
          </p:nvPr>
        </p:nvSpPr>
        <p:spPr>
          <a:xfrm>
            <a:off x="175850" y="927801"/>
            <a:ext cx="8792400" cy="5427300"/>
          </a:xfrm>
          <a:prstGeom prst="rect">
            <a:avLst/>
          </a:prstGeom>
          <a:noFill/>
          <a:ln>
            <a:noFill/>
          </a:ln>
        </p:spPr>
        <p:txBody>
          <a:bodyPr spcFirstLastPara="1" wrap="square" lIns="91425" tIns="45700" rIns="91425" bIns="45700" anchor="t" anchorCtr="0">
            <a:normAutofit/>
          </a:bodyPr>
          <a:lstStyle/>
          <a:p>
            <a:pPr marL="742950" lvl="1" indent="-250190" algn="l" rtl="0">
              <a:lnSpc>
                <a:spcPct val="80000"/>
              </a:lnSpc>
              <a:spcBef>
                <a:spcPts val="0"/>
              </a:spcBef>
              <a:spcAft>
                <a:spcPts val="0"/>
              </a:spcAft>
              <a:buClr>
                <a:schemeClr val="dk2"/>
              </a:buClr>
              <a:buSzPts val="2400"/>
              <a:buChar char="•"/>
            </a:pPr>
            <a:r>
              <a:rPr lang="en-US" sz="2400" b="1" dirty="0"/>
              <a:t>SF424: </a:t>
            </a:r>
            <a:r>
              <a:rPr lang="en-US" sz="2400" dirty="0"/>
              <a:t>Your Org’s Info is imported into Grants </a:t>
            </a:r>
            <a:r>
              <a:rPr lang="en-US" sz="2400" dirty="0" smtClean="0"/>
              <a:t>Online/</a:t>
            </a:r>
            <a:r>
              <a:rPr lang="en-US" sz="2400" dirty="0" err="1" smtClean="0"/>
              <a:t>eRA</a:t>
            </a:r>
            <a:r>
              <a:rPr lang="en-US" sz="2400" dirty="0" smtClean="0"/>
              <a:t> Commons </a:t>
            </a:r>
            <a:r>
              <a:rPr lang="en-US" sz="2400" dirty="0"/>
              <a:t>via Grants.gov</a:t>
            </a:r>
            <a:endParaRPr sz="2400" dirty="0"/>
          </a:p>
          <a:p>
            <a:pPr marL="742950" lvl="0" indent="0" algn="l" rtl="0">
              <a:lnSpc>
                <a:spcPct val="80000"/>
              </a:lnSpc>
              <a:spcBef>
                <a:spcPts val="0"/>
              </a:spcBef>
              <a:spcAft>
                <a:spcPts val="0"/>
              </a:spcAft>
              <a:buNone/>
            </a:pPr>
            <a:endParaRPr sz="2400" dirty="0"/>
          </a:p>
          <a:p>
            <a:pPr marL="742950" lvl="1" indent="-250190" algn="l" rtl="0">
              <a:lnSpc>
                <a:spcPct val="80000"/>
              </a:lnSpc>
              <a:spcBef>
                <a:spcPts val="592"/>
              </a:spcBef>
              <a:spcAft>
                <a:spcPts val="0"/>
              </a:spcAft>
              <a:buClr>
                <a:schemeClr val="dk2"/>
              </a:buClr>
              <a:buSzPts val="2400"/>
              <a:buChar char="•"/>
            </a:pPr>
            <a:r>
              <a:rPr lang="en-US" sz="2400" b="1" dirty="0"/>
              <a:t>SF424A: </a:t>
            </a:r>
            <a:r>
              <a:rPr lang="en-US" sz="2400" dirty="0"/>
              <a:t>Budget</a:t>
            </a:r>
            <a:endParaRPr sz="2400" dirty="0"/>
          </a:p>
          <a:p>
            <a:pPr marL="742950" lvl="0" indent="0" algn="l" rtl="0">
              <a:lnSpc>
                <a:spcPct val="80000"/>
              </a:lnSpc>
              <a:spcBef>
                <a:spcPts val="592"/>
              </a:spcBef>
              <a:spcAft>
                <a:spcPts val="0"/>
              </a:spcAft>
              <a:buNone/>
            </a:pPr>
            <a:endParaRPr sz="2400" dirty="0"/>
          </a:p>
          <a:p>
            <a:pPr marL="742950" lvl="1" indent="-250190" algn="l" rtl="0">
              <a:lnSpc>
                <a:spcPct val="80000"/>
              </a:lnSpc>
              <a:spcBef>
                <a:spcPts val="592"/>
              </a:spcBef>
              <a:spcAft>
                <a:spcPts val="0"/>
              </a:spcAft>
              <a:buClr>
                <a:schemeClr val="dk2"/>
              </a:buClr>
              <a:buSzPts val="2400"/>
              <a:buChar char="•"/>
            </a:pPr>
            <a:r>
              <a:rPr lang="en-US" sz="2400" b="1" dirty="0"/>
              <a:t>SF424B: </a:t>
            </a:r>
            <a:r>
              <a:rPr lang="en-US" sz="2400" dirty="0"/>
              <a:t>Non-Construction Assurances</a:t>
            </a:r>
            <a:endParaRPr sz="2400" dirty="0"/>
          </a:p>
          <a:p>
            <a:pPr marL="742950" lvl="0" indent="0" algn="l" rtl="0">
              <a:lnSpc>
                <a:spcPct val="80000"/>
              </a:lnSpc>
              <a:spcBef>
                <a:spcPts val="592"/>
              </a:spcBef>
              <a:spcAft>
                <a:spcPts val="0"/>
              </a:spcAft>
              <a:buNone/>
            </a:pPr>
            <a:endParaRPr sz="2400" dirty="0"/>
          </a:p>
          <a:p>
            <a:pPr marL="742950" lvl="1" indent="-250190" algn="l" rtl="0">
              <a:lnSpc>
                <a:spcPct val="80000"/>
              </a:lnSpc>
              <a:spcBef>
                <a:spcPts val="592"/>
              </a:spcBef>
              <a:spcAft>
                <a:spcPts val="0"/>
              </a:spcAft>
              <a:buClr>
                <a:schemeClr val="dk2"/>
              </a:buClr>
              <a:buSzPts val="2400"/>
              <a:buChar char="•"/>
            </a:pPr>
            <a:r>
              <a:rPr lang="en-US" sz="2400" b="1" dirty="0"/>
              <a:t>CD511: </a:t>
            </a:r>
            <a:r>
              <a:rPr lang="en-US" sz="2400" dirty="0"/>
              <a:t>Certification Regarding Lobbying (acknowledge that funding is not used to influence anyone in Congress) </a:t>
            </a:r>
            <a:endParaRPr sz="2400" dirty="0"/>
          </a:p>
          <a:p>
            <a:pPr marL="742950" lvl="0" indent="0" algn="l" rtl="0">
              <a:lnSpc>
                <a:spcPct val="80000"/>
              </a:lnSpc>
              <a:spcBef>
                <a:spcPts val="592"/>
              </a:spcBef>
              <a:spcAft>
                <a:spcPts val="0"/>
              </a:spcAft>
              <a:buNone/>
            </a:pPr>
            <a:endParaRPr sz="2400" dirty="0"/>
          </a:p>
          <a:p>
            <a:pPr marL="742950" lvl="1" indent="-250190" algn="l" rtl="0">
              <a:lnSpc>
                <a:spcPct val="80000"/>
              </a:lnSpc>
              <a:spcBef>
                <a:spcPts val="592"/>
              </a:spcBef>
              <a:spcAft>
                <a:spcPts val="0"/>
              </a:spcAft>
              <a:buClr>
                <a:schemeClr val="dk2"/>
              </a:buClr>
              <a:buSzPts val="2400"/>
              <a:buChar char="•"/>
            </a:pPr>
            <a:r>
              <a:rPr lang="en-US" sz="2400" b="1" dirty="0"/>
              <a:t>SFLLL: </a:t>
            </a:r>
            <a:r>
              <a:rPr lang="en-US" sz="2400" dirty="0"/>
              <a:t>Lobbying Disclosure* (only if a member of Congress has or will received funds you should report here)</a:t>
            </a:r>
            <a:endParaRPr sz="2400" dirty="0"/>
          </a:p>
          <a:p>
            <a:pPr marL="0" lvl="0" indent="0" algn="l" rtl="0">
              <a:spcBef>
                <a:spcPts val="592"/>
              </a:spcBef>
              <a:spcAft>
                <a:spcPts val="0"/>
              </a:spcAft>
              <a:buNone/>
            </a:pPr>
            <a:endParaRPr sz="2400" dirty="0">
              <a:solidFill>
                <a:srgbClr val="FF0000"/>
              </a:solidFill>
            </a:endParaRPr>
          </a:p>
          <a:p>
            <a:pPr marL="0" lvl="0" indent="0" algn="l" rtl="0">
              <a:spcBef>
                <a:spcPts val="592"/>
              </a:spcBef>
              <a:spcAft>
                <a:spcPts val="0"/>
              </a:spcAft>
              <a:buNone/>
            </a:pPr>
            <a:r>
              <a:rPr lang="en-US" sz="2400" dirty="0">
                <a:solidFill>
                  <a:srgbClr val="FF0000"/>
                </a:solidFill>
              </a:rPr>
              <a:t>All  forms </a:t>
            </a:r>
            <a:r>
              <a:rPr lang="en-US" sz="2400" b="1" u="sng" dirty="0">
                <a:solidFill>
                  <a:srgbClr val="FF0000"/>
                </a:solidFill>
              </a:rPr>
              <a:t>MUST</a:t>
            </a:r>
            <a:r>
              <a:rPr lang="en-US" sz="2400" dirty="0">
                <a:solidFill>
                  <a:srgbClr val="FF0000"/>
                </a:solidFill>
              </a:rPr>
              <a:t> have the same Authorized Representative signature as the SF424 form</a:t>
            </a:r>
            <a:endParaRPr dirty="0"/>
          </a:p>
        </p:txBody>
      </p:sp>
      <p:sp>
        <p:nvSpPr>
          <p:cNvPr id="359" name="Google Shape;359;p4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31</a:t>
            </a:fld>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969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9"/>
          <p:cNvSpPr txBox="1">
            <a:spLocks noGrp="1"/>
          </p:cNvSpPr>
          <p:nvPr>
            <p:ph type="body" idx="1"/>
          </p:nvPr>
        </p:nvSpPr>
        <p:spPr>
          <a:xfrm>
            <a:off x="457200" y="1207301"/>
            <a:ext cx="8229600" cy="5147700"/>
          </a:xfrm>
          <a:prstGeom prst="rect">
            <a:avLst/>
          </a:prstGeom>
        </p:spPr>
        <p:txBody>
          <a:bodyPr spcFirstLastPara="1" wrap="square" lIns="91425" tIns="45700" rIns="91425" bIns="45700" anchor="t" anchorCtr="0">
            <a:normAutofit lnSpcReduction="10000"/>
          </a:bodyPr>
          <a:lstStyle/>
          <a:p>
            <a:pPr marL="0" lvl="0" indent="0" algn="l" rtl="0">
              <a:spcBef>
                <a:spcPts val="640"/>
              </a:spcBef>
              <a:spcAft>
                <a:spcPts val="0"/>
              </a:spcAft>
              <a:buNone/>
            </a:pPr>
            <a:endParaRPr sz="2400" dirty="0"/>
          </a:p>
          <a:p>
            <a:pPr marL="457200" lvl="0" indent="-390525" algn="l" rtl="0">
              <a:spcBef>
                <a:spcPts val="640"/>
              </a:spcBef>
              <a:spcAft>
                <a:spcPts val="0"/>
              </a:spcAft>
              <a:buSzPts val="2550"/>
              <a:buChar char="•"/>
            </a:pPr>
            <a:r>
              <a:rPr lang="en-US" sz="2550" dirty="0"/>
              <a:t>Budget Narrative (no page limit)</a:t>
            </a:r>
            <a:endParaRPr sz="2550" dirty="0"/>
          </a:p>
          <a:p>
            <a:pPr marL="457200" lvl="0" indent="0" algn="l" rtl="0">
              <a:spcBef>
                <a:spcPts val="640"/>
              </a:spcBef>
              <a:spcAft>
                <a:spcPts val="0"/>
              </a:spcAft>
              <a:buNone/>
            </a:pPr>
            <a:endParaRPr sz="2550" dirty="0"/>
          </a:p>
          <a:p>
            <a:pPr marL="457200" lvl="0" indent="-390525" algn="l" rtl="0">
              <a:spcBef>
                <a:spcPts val="640"/>
              </a:spcBef>
              <a:spcAft>
                <a:spcPts val="0"/>
              </a:spcAft>
              <a:buSzPts val="2550"/>
              <a:buChar char="•"/>
            </a:pPr>
            <a:r>
              <a:rPr lang="en-US" sz="2550" dirty="0"/>
              <a:t>Budget Table</a:t>
            </a:r>
            <a:endParaRPr sz="2550" dirty="0"/>
          </a:p>
          <a:p>
            <a:pPr marL="457200" lvl="0" indent="0" algn="l" rtl="0">
              <a:spcBef>
                <a:spcPts val="640"/>
              </a:spcBef>
              <a:spcAft>
                <a:spcPts val="0"/>
              </a:spcAft>
              <a:buNone/>
            </a:pPr>
            <a:endParaRPr sz="2550" dirty="0"/>
          </a:p>
          <a:p>
            <a:pPr marL="457200" lvl="0" indent="-390525" algn="l" rtl="0">
              <a:spcBef>
                <a:spcPts val="640"/>
              </a:spcBef>
              <a:spcAft>
                <a:spcPts val="0"/>
              </a:spcAft>
              <a:buSzPts val="2550"/>
              <a:buChar char="•"/>
            </a:pPr>
            <a:r>
              <a:rPr lang="en-US" sz="2550" dirty="0"/>
              <a:t>Negotiated Indirect Cost Rate Agreement (NICRA) *</a:t>
            </a:r>
            <a:endParaRPr sz="2550" dirty="0"/>
          </a:p>
          <a:p>
            <a:pPr marL="457200" lvl="0" indent="0" algn="l" rtl="0">
              <a:spcBef>
                <a:spcPts val="640"/>
              </a:spcBef>
              <a:spcAft>
                <a:spcPts val="0"/>
              </a:spcAft>
              <a:buNone/>
            </a:pPr>
            <a:endParaRPr sz="2550" dirty="0"/>
          </a:p>
          <a:p>
            <a:pPr marL="457200" lvl="0" indent="-390525" algn="l" rtl="0">
              <a:spcBef>
                <a:spcPts val="640"/>
              </a:spcBef>
              <a:spcAft>
                <a:spcPts val="0"/>
              </a:spcAft>
              <a:buSzPts val="2550"/>
              <a:buChar char="•"/>
            </a:pPr>
            <a:r>
              <a:rPr lang="en-US" sz="2550" dirty="0"/>
              <a:t>Equipment Quotes (single item </a:t>
            </a:r>
            <a:r>
              <a:rPr lang="en-US" sz="2550" dirty="0">
                <a:solidFill>
                  <a:srgbClr val="202124"/>
                </a:solidFill>
                <a:highlight>
                  <a:srgbClr val="FFFFFF"/>
                </a:highlight>
                <a:latin typeface="Roboto"/>
                <a:ea typeface="Roboto"/>
                <a:cs typeface="Roboto"/>
                <a:sym typeface="Roboto"/>
              </a:rPr>
              <a:t>≥ </a:t>
            </a:r>
            <a:r>
              <a:rPr lang="en-US" sz="2550" dirty="0"/>
              <a:t>$5000 )*</a:t>
            </a:r>
            <a:endParaRPr sz="2550" dirty="0"/>
          </a:p>
          <a:p>
            <a:pPr marL="457200" lvl="0" indent="0" algn="l" rtl="0">
              <a:spcBef>
                <a:spcPts val="640"/>
              </a:spcBef>
              <a:spcAft>
                <a:spcPts val="0"/>
              </a:spcAft>
              <a:buNone/>
            </a:pPr>
            <a:endParaRPr sz="2550" dirty="0"/>
          </a:p>
          <a:p>
            <a:pPr marL="457200" lvl="0" indent="-390525" algn="l" rtl="0">
              <a:spcBef>
                <a:spcPts val="640"/>
              </a:spcBef>
              <a:spcAft>
                <a:spcPts val="0"/>
              </a:spcAft>
              <a:buSzPts val="2550"/>
              <a:buChar char="•"/>
            </a:pPr>
            <a:r>
              <a:rPr lang="en-US" sz="2550" dirty="0"/>
              <a:t>Position Description (funding a new staff or intern position)</a:t>
            </a:r>
            <a:endParaRPr sz="2550" dirty="0"/>
          </a:p>
          <a:p>
            <a:pPr marL="0" lvl="0" indent="0" algn="l" rtl="0">
              <a:spcBef>
                <a:spcPts val="640"/>
              </a:spcBef>
              <a:spcAft>
                <a:spcPts val="0"/>
              </a:spcAft>
              <a:buNone/>
            </a:pPr>
            <a:r>
              <a:rPr lang="en-US" dirty="0"/>
              <a:t>*</a:t>
            </a:r>
            <a:r>
              <a:rPr lang="en-US" sz="2400" dirty="0"/>
              <a:t> Not Required in Application, but  suggested. Will be needed if selected</a:t>
            </a:r>
            <a:endParaRPr sz="2400" dirty="0"/>
          </a:p>
        </p:txBody>
      </p:sp>
      <p:sp>
        <p:nvSpPr>
          <p:cNvPr id="366" name="Google Shape;366;p49"/>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32</a:t>
            </a:fld>
            <a:endParaRPr/>
          </a:p>
        </p:txBody>
      </p:sp>
      <p:sp>
        <p:nvSpPr>
          <p:cNvPr id="367" name="Google Shape;367;p49"/>
          <p:cNvSpPr txBox="1"/>
          <p:nvPr/>
        </p:nvSpPr>
        <p:spPr>
          <a:xfrm>
            <a:off x="0" y="0"/>
            <a:ext cx="9144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chemeClr val="accent1"/>
                </a:solidFill>
                <a:latin typeface="Arial Narrow"/>
                <a:ea typeface="Arial Narrow"/>
                <a:cs typeface="Arial Narrow"/>
                <a:sym typeface="Arial Narrow"/>
              </a:rPr>
              <a:t>Budget Narrative &amp; Budget Table </a:t>
            </a:r>
            <a:endParaRPr sz="3200" b="1">
              <a:solidFill>
                <a:schemeClr val="accent1"/>
              </a:solidFill>
              <a:latin typeface="Arial Narrow"/>
              <a:ea typeface="Arial Narrow"/>
              <a:cs typeface="Arial Narrow"/>
              <a:sym typeface="Arial Narrow"/>
            </a:endParaRPr>
          </a:p>
          <a:p>
            <a:pPr marL="0" lvl="0" indent="0" algn="ctr" rtl="0">
              <a:spcBef>
                <a:spcPts val="0"/>
              </a:spcBef>
              <a:spcAft>
                <a:spcPts val="0"/>
              </a:spcAft>
              <a:buNone/>
            </a:pPr>
            <a:r>
              <a:rPr lang="en-US" sz="3200" b="1">
                <a:solidFill>
                  <a:schemeClr val="accent1"/>
                </a:solidFill>
                <a:latin typeface="Arial Narrow"/>
                <a:ea typeface="Arial Narrow"/>
                <a:cs typeface="Arial Narrow"/>
                <a:sym typeface="Arial Narrow"/>
              </a:rPr>
              <a:t>(How files will be combined into a single PDF)</a:t>
            </a:r>
            <a:endParaRPr sz="3200" b="1">
              <a:solidFill>
                <a:schemeClr val="accent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799" y="594864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0"/>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 Application for Federal Assistance</a:t>
            </a:r>
            <a:endParaRPr sz="3200"/>
          </a:p>
        </p:txBody>
      </p:sp>
      <p:sp>
        <p:nvSpPr>
          <p:cNvPr id="374" name="Google Shape;374;p50"/>
          <p:cNvSpPr txBox="1">
            <a:spLocks noGrp="1"/>
          </p:cNvSpPr>
          <p:nvPr>
            <p:ph type="body" idx="1"/>
          </p:nvPr>
        </p:nvSpPr>
        <p:spPr>
          <a:xfrm>
            <a:off x="272561" y="1165942"/>
            <a:ext cx="8598900" cy="4526100"/>
          </a:xfrm>
          <a:prstGeom prst="rect">
            <a:avLst/>
          </a:prstGeom>
          <a:noFill/>
          <a:ln>
            <a:noFill/>
          </a:ln>
        </p:spPr>
        <p:txBody>
          <a:bodyPr spcFirstLastPara="1" wrap="square" lIns="91425" tIns="45700" rIns="91425" bIns="45700" anchor="t" anchorCtr="0">
            <a:noAutofit/>
          </a:bodyPr>
          <a:lstStyle/>
          <a:p>
            <a:pPr marL="342900" lvl="0" indent="-228600" algn="l" rtl="0">
              <a:lnSpc>
                <a:spcPct val="80000"/>
              </a:lnSpc>
              <a:spcBef>
                <a:spcPts val="0"/>
              </a:spcBef>
              <a:spcAft>
                <a:spcPts val="0"/>
              </a:spcAft>
              <a:buClr>
                <a:schemeClr val="dk2"/>
              </a:buClr>
              <a:buSzPts val="1400"/>
              <a:buChar char="●"/>
            </a:pPr>
            <a:r>
              <a:rPr lang="en-US" sz="2400"/>
              <a:t>Basic applicant/organization information</a:t>
            </a:r>
            <a:endParaRPr sz="2400"/>
          </a:p>
          <a:p>
            <a:pPr marL="342900" lvl="0" indent="0" algn="l" rtl="0">
              <a:lnSpc>
                <a:spcPct val="80000"/>
              </a:lnSpc>
              <a:spcBef>
                <a:spcPts val="0"/>
              </a:spcBef>
              <a:spcAft>
                <a:spcPts val="0"/>
              </a:spcAft>
              <a:buSzPts val="1018"/>
              <a:buNone/>
            </a:pPr>
            <a:endParaRPr sz="2400"/>
          </a:p>
          <a:p>
            <a:pPr marL="342900" lvl="0" indent="-228600" algn="l" rtl="0">
              <a:lnSpc>
                <a:spcPct val="80000"/>
              </a:lnSpc>
              <a:spcBef>
                <a:spcPts val="640"/>
              </a:spcBef>
              <a:spcAft>
                <a:spcPts val="0"/>
              </a:spcAft>
              <a:buClr>
                <a:schemeClr val="dk2"/>
              </a:buClr>
              <a:buSzPts val="1400"/>
              <a:buChar char="●"/>
            </a:pPr>
            <a:r>
              <a:rPr lang="en-US" sz="2400"/>
              <a:t>Proposed funding (Federal and Applicant Match ONLY)</a:t>
            </a:r>
            <a:endParaRPr sz="2400"/>
          </a:p>
          <a:p>
            <a:pPr marL="342900" lvl="0" indent="0" algn="l" rtl="0">
              <a:lnSpc>
                <a:spcPct val="80000"/>
              </a:lnSpc>
              <a:spcBef>
                <a:spcPts val="640"/>
              </a:spcBef>
              <a:spcAft>
                <a:spcPts val="0"/>
              </a:spcAft>
              <a:buSzPts val="1018"/>
              <a:buNone/>
            </a:pPr>
            <a:endParaRPr sz="2400"/>
          </a:p>
          <a:p>
            <a:pPr marL="342900" lvl="0" indent="-228600" algn="l" rtl="0">
              <a:lnSpc>
                <a:spcPct val="80000"/>
              </a:lnSpc>
              <a:spcBef>
                <a:spcPts val="640"/>
              </a:spcBef>
              <a:spcAft>
                <a:spcPts val="0"/>
              </a:spcAft>
              <a:buClr>
                <a:schemeClr val="dk2"/>
              </a:buClr>
              <a:buSzPts val="1400"/>
              <a:buChar char="●"/>
            </a:pPr>
            <a:r>
              <a:rPr lang="en-US" sz="2400"/>
              <a:t>Project Title &amp; Description</a:t>
            </a:r>
            <a:endParaRPr sz="2400"/>
          </a:p>
          <a:p>
            <a:pPr marL="342900" lvl="0" indent="0" algn="l" rtl="0">
              <a:lnSpc>
                <a:spcPct val="80000"/>
              </a:lnSpc>
              <a:spcBef>
                <a:spcPts val="640"/>
              </a:spcBef>
              <a:spcAft>
                <a:spcPts val="0"/>
              </a:spcAft>
              <a:buSzPts val="1018"/>
              <a:buNone/>
            </a:pPr>
            <a:endParaRPr sz="2400"/>
          </a:p>
          <a:p>
            <a:pPr marL="342900" lvl="0" indent="-228600" algn="l" rtl="0">
              <a:lnSpc>
                <a:spcPct val="80000"/>
              </a:lnSpc>
              <a:spcBef>
                <a:spcPts val="640"/>
              </a:spcBef>
              <a:spcAft>
                <a:spcPts val="0"/>
              </a:spcAft>
              <a:buClr>
                <a:schemeClr val="dk2"/>
              </a:buClr>
              <a:buSzPts val="1400"/>
              <a:buChar char="●"/>
            </a:pPr>
            <a:r>
              <a:rPr lang="en-US" sz="2400" b="1"/>
              <a:t>Authorized Representative (Point of Contact)</a:t>
            </a:r>
            <a:endParaRPr sz="2400" b="1"/>
          </a:p>
          <a:p>
            <a:pPr marL="342900" lvl="0" indent="0" algn="l" rtl="0">
              <a:lnSpc>
                <a:spcPct val="80000"/>
              </a:lnSpc>
              <a:spcBef>
                <a:spcPts val="640"/>
              </a:spcBef>
              <a:spcAft>
                <a:spcPts val="0"/>
              </a:spcAft>
              <a:buSzPts val="1018"/>
              <a:buNone/>
            </a:pPr>
            <a:endParaRPr sz="2400" b="1"/>
          </a:p>
          <a:p>
            <a:pPr marL="742950" lvl="1" indent="-171450" algn="l" rtl="0">
              <a:lnSpc>
                <a:spcPct val="80000"/>
              </a:lnSpc>
              <a:spcBef>
                <a:spcPts val="640"/>
              </a:spcBef>
              <a:spcAft>
                <a:spcPts val="0"/>
              </a:spcAft>
              <a:buClr>
                <a:schemeClr val="dk2"/>
              </a:buClr>
              <a:buSzPts val="1400"/>
              <a:buChar char="○"/>
            </a:pPr>
            <a:r>
              <a:rPr lang="en-US" sz="2400"/>
              <a:t>Responsible for Negotiations, Revisions &amp; Acceptance</a:t>
            </a:r>
            <a:endParaRPr sz="2400"/>
          </a:p>
          <a:p>
            <a:pPr marL="342900" lvl="0" indent="0" algn="l" rtl="0">
              <a:lnSpc>
                <a:spcPct val="80000"/>
              </a:lnSpc>
              <a:spcBef>
                <a:spcPts val="640"/>
              </a:spcBef>
              <a:spcAft>
                <a:spcPts val="0"/>
              </a:spcAft>
              <a:buSzPts val="1018"/>
              <a:buNone/>
            </a:pPr>
            <a:endParaRPr sz="2400"/>
          </a:p>
          <a:p>
            <a:pPr marL="742950" lvl="1" indent="-171450" algn="l" rtl="0">
              <a:spcBef>
                <a:spcPts val="592"/>
              </a:spcBef>
              <a:spcAft>
                <a:spcPts val="0"/>
              </a:spcAft>
              <a:buSzPts val="1400"/>
              <a:buChar char="○"/>
            </a:pPr>
            <a:r>
              <a:rPr lang="en-US" sz="2400"/>
              <a:t>Name in Information Boxes &amp; Signature Name at Bottom Must Match</a:t>
            </a:r>
            <a:endParaRPr sz="2400"/>
          </a:p>
        </p:txBody>
      </p:sp>
      <p:sp>
        <p:nvSpPr>
          <p:cNvPr id="375" name="Google Shape;375;p5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33</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1"/>
          <p:cNvSpPr txBox="1">
            <a:spLocks noGrp="1"/>
          </p:cNvSpPr>
          <p:nvPr>
            <p:ph type="title"/>
          </p:nvPr>
        </p:nvSpPr>
        <p:spPr>
          <a:xfrm>
            <a:off x="461463" y="457200"/>
            <a:ext cx="8229600" cy="67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3200" u="sng">
                <a:solidFill>
                  <a:schemeClr val="dk2"/>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Grants.Gov: Form Instructions</a:t>
            </a:r>
            <a:endParaRPr sz="3200">
              <a:solidFill>
                <a:schemeClr val="dk2"/>
              </a:solidFill>
            </a:endParaRPr>
          </a:p>
        </p:txBody>
      </p:sp>
      <p:sp>
        <p:nvSpPr>
          <p:cNvPr id="382" name="Google Shape;382;p51"/>
          <p:cNvSpPr txBox="1">
            <a:spLocks noGrp="1"/>
          </p:cNvSpPr>
          <p:nvPr>
            <p:ph type="body" idx="1"/>
          </p:nvPr>
        </p:nvSpPr>
        <p:spPr>
          <a:xfrm>
            <a:off x="457200" y="1207293"/>
            <a:ext cx="8229600" cy="45261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383" name="Google Shape;383;p51"/>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34</a:t>
            </a:fld>
            <a:endParaRPr/>
          </a:p>
        </p:txBody>
      </p:sp>
      <p:pic>
        <p:nvPicPr>
          <p:cNvPr id="384" name="Google Shape;384;p51"/>
          <p:cNvPicPr preferRelativeResize="0"/>
          <p:nvPr/>
        </p:nvPicPr>
        <p:blipFill>
          <a:blip r:embed="rId6">
            <a:alphaModFix/>
          </a:blip>
          <a:stretch>
            <a:fillRect/>
          </a:stretch>
        </p:blipFill>
        <p:spPr>
          <a:xfrm>
            <a:off x="457200" y="1133100"/>
            <a:ext cx="8238135" cy="5159100"/>
          </a:xfrm>
          <a:prstGeom prst="rect">
            <a:avLst/>
          </a:prstGeom>
          <a:noFill/>
          <a:ln>
            <a:noFill/>
          </a:ln>
        </p:spPr>
      </p:pic>
      <p:sp>
        <p:nvSpPr>
          <p:cNvPr id="385" name="Google Shape;385;p51"/>
          <p:cNvSpPr/>
          <p:nvPr/>
        </p:nvSpPr>
        <p:spPr>
          <a:xfrm>
            <a:off x="215550" y="5193550"/>
            <a:ext cx="262500" cy="1287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6" name="Google Shape;386;p51"/>
          <p:cNvSpPr/>
          <p:nvPr/>
        </p:nvSpPr>
        <p:spPr>
          <a:xfrm>
            <a:off x="194700" y="6006450"/>
            <a:ext cx="262500" cy="1287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799" y="58676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2"/>
          <p:cNvSpPr txBox="1">
            <a:spLocks noGrp="1"/>
          </p:cNvSpPr>
          <p:nvPr>
            <p:ph type="title"/>
          </p:nvPr>
        </p:nvSpPr>
        <p:spPr>
          <a:xfrm>
            <a:off x="457200" y="304229"/>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 Page 3</a:t>
            </a:r>
            <a:endParaRPr sz="3200"/>
          </a:p>
        </p:txBody>
      </p:sp>
      <p:sp>
        <p:nvSpPr>
          <p:cNvPr id="392" name="Google Shape;392;p5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35</a:t>
            </a:fld>
            <a:endParaRPr/>
          </a:p>
        </p:txBody>
      </p:sp>
      <p:pic>
        <p:nvPicPr>
          <p:cNvPr id="393" name="Google Shape;393;p52"/>
          <p:cNvPicPr preferRelativeResize="0"/>
          <p:nvPr/>
        </p:nvPicPr>
        <p:blipFill>
          <a:blip r:embed="rId5">
            <a:alphaModFix/>
          </a:blip>
          <a:stretch>
            <a:fillRect/>
          </a:stretch>
        </p:blipFill>
        <p:spPr>
          <a:xfrm>
            <a:off x="1236875" y="866975"/>
            <a:ext cx="5951624" cy="543897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457200" y="304229"/>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 Page 3 (Signature)</a:t>
            </a:r>
            <a:endParaRPr sz="3200"/>
          </a:p>
        </p:txBody>
      </p:sp>
      <p:pic>
        <p:nvPicPr>
          <p:cNvPr id="399" name="Google Shape;399;p53"/>
          <p:cNvPicPr preferRelativeResize="0">
            <a:picLocks noGrp="1"/>
          </p:cNvPicPr>
          <p:nvPr>
            <p:ph type="body" idx="1"/>
          </p:nvPr>
        </p:nvPicPr>
        <p:blipFill rotWithShape="1">
          <a:blip r:embed="rId5">
            <a:alphaModFix/>
          </a:blip>
          <a:srcRect t="67690"/>
          <a:stretch/>
        </p:blipFill>
        <p:spPr>
          <a:xfrm>
            <a:off x="0" y="1199326"/>
            <a:ext cx="8797159" cy="3482094"/>
          </a:xfrm>
          <a:prstGeom prst="rect">
            <a:avLst/>
          </a:prstGeom>
          <a:noFill/>
          <a:ln>
            <a:noFill/>
          </a:ln>
        </p:spPr>
      </p:pic>
      <p:sp>
        <p:nvSpPr>
          <p:cNvPr id="400" name="Google Shape;400;p5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36</a:t>
            </a:fld>
            <a:endParaRPr/>
          </a:p>
        </p:txBody>
      </p:sp>
      <p:sp>
        <p:nvSpPr>
          <p:cNvPr id="401" name="Google Shape;401;p53"/>
          <p:cNvSpPr/>
          <p:nvPr/>
        </p:nvSpPr>
        <p:spPr>
          <a:xfrm rot="5400000">
            <a:off x="4118196" y="4212893"/>
            <a:ext cx="1010369" cy="520629"/>
          </a:xfrm>
          <a:prstGeom prst="leftArrow">
            <a:avLst>
              <a:gd name="adj1" fmla="val 44609"/>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Narrow"/>
              <a:ea typeface="Arial Narrow"/>
              <a:cs typeface="Arial Narrow"/>
              <a:sym typeface="Arial Narrow"/>
            </a:endParaRPr>
          </a:p>
        </p:txBody>
      </p:sp>
      <p:sp>
        <p:nvSpPr>
          <p:cNvPr id="402" name="Google Shape;402;p53"/>
          <p:cNvSpPr txBox="1"/>
          <p:nvPr/>
        </p:nvSpPr>
        <p:spPr>
          <a:xfrm>
            <a:off x="1876648" y="5016252"/>
            <a:ext cx="549346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Arial Narrow"/>
                <a:ea typeface="Arial Narrow"/>
                <a:cs typeface="Arial Narrow"/>
                <a:sym typeface="Arial Narrow"/>
              </a:rPr>
              <a:t>Box 21: Please make sure the signature matches the person identified as the “Authorized Representative” </a:t>
            </a:r>
            <a:endParaRPr sz="2400" b="1">
              <a:solidFill>
                <a:srgbClr val="FF0000"/>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4"/>
          <p:cNvSpPr txBox="1">
            <a:spLocks noGrp="1"/>
          </p:cNvSpPr>
          <p:nvPr>
            <p:ph type="title"/>
          </p:nvPr>
        </p:nvSpPr>
        <p:spPr>
          <a:xfrm>
            <a:off x="457200" y="360948"/>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SF-424A Budget Information, Page 1</a:t>
            </a:r>
            <a:endParaRPr sz="3200"/>
          </a:p>
        </p:txBody>
      </p:sp>
      <p:sp>
        <p:nvSpPr>
          <p:cNvPr id="408" name="Google Shape;408;p54"/>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37</a:t>
            </a:fld>
            <a:endParaRPr/>
          </a:p>
        </p:txBody>
      </p:sp>
      <p:pic>
        <p:nvPicPr>
          <p:cNvPr id="409" name="Google Shape;409;p54"/>
          <p:cNvPicPr preferRelativeResize="0"/>
          <p:nvPr/>
        </p:nvPicPr>
        <p:blipFill>
          <a:blip r:embed="rId5">
            <a:alphaModFix/>
          </a:blip>
          <a:stretch>
            <a:fillRect/>
          </a:stretch>
        </p:blipFill>
        <p:spPr>
          <a:xfrm>
            <a:off x="152400" y="1189362"/>
            <a:ext cx="8839198" cy="458995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198" y="593172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5"/>
          <p:cNvSpPr txBox="1">
            <a:spLocks noGrp="1"/>
          </p:cNvSpPr>
          <p:nvPr>
            <p:ph type="title"/>
          </p:nvPr>
        </p:nvSpPr>
        <p:spPr>
          <a:xfrm>
            <a:off x="578224" y="323366"/>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SF-424A Page 2</a:t>
            </a:r>
            <a:endParaRPr sz="3200"/>
          </a:p>
        </p:txBody>
      </p:sp>
      <p:sp>
        <p:nvSpPr>
          <p:cNvPr id="415" name="Google Shape;415;p5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38</a:t>
            </a:fld>
            <a:endParaRPr/>
          </a:p>
        </p:txBody>
      </p:sp>
      <p:pic>
        <p:nvPicPr>
          <p:cNvPr id="416" name="Google Shape;416;p55"/>
          <p:cNvPicPr preferRelativeResize="0"/>
          <p:nvPr/>
        </p:nvPicPr>
        <p:blipFill>
          <a:blip r:embed="rId5">
            <a:alphaModFix/>
          </a:blip>
          <a:stretch>
            <a:fillRect/>
          </a:stretch>
        </p:blipFill>
        <p:spPr>
          <a:xfrm>
            <a:off x="621950" y="999380"/>
            <a:ext cx="7836605" cy="505089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5847079"/>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6"/>
          <p:cNvSpPr txBox="1">
            <a:spLocks noGrp="1"/>
          </p:cNvSpPr>
          <p:nvPr>
            <p:ph type="title"/>
          </p:nvPr>
        </p:nvSpPr>
        <p:spPr>
          <a:xfrm>
            <a:off x="457200" y="322729"/>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SF-424A, Page 3</a:t>
            </a:r>
            <a:endParaRPr sz="3200"/>
          </a:p>
        </p:txBody>
      </p:sp>
      <p:sp>
        <p:nvSpPr>
          <p:cNvPr id="423" name="Google Shape;423;p56"/>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39</a:t>
            </a:fld>
            <a:endParaRPr/>
          </a:p>
        </p:txBody>
      </p:sp>
      <p:pic>
        <p:nvPicPr>
          <p:cNvPr id="424" name="Google Shape;424;p56"/>
          <p:cNvPicPr preferRelativeResize="0"/>
          <p:nvPr/>
        </p:nvPicPr>
        <p:blipFill>
          <a:blip r:embed="rId5">
            <a:alphaModFix/>
          </a:blip>
          <a:stretch>
            <a:fillRect/>
          </a:stretch>
        </p:blipFill>
        <p:spPr>
          <a:xfrm>
            <a:off x="60325" y="998740"/>
            <a:ext cx="9023351" cy="511856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603299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Arial Narrow"/>
              <a:buNone/>
            </a:pPr>
            <a:r>
              <a:rPr lang="en-US"/>
              <a:t>2002-2022 Total Funding &gt; $71.3 mil (843 awards) </a:t>
            </a:r>
            <a:endParaRPr/>
          </a:p>
        </p:txBody>
      </p:sp>
      <p:sp>
        <p:nvSpPr>
          <p:cNvPr id="141" name="Google Shape;141;p2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a:t>
            </a:fld>
            <a:endParaRPr/>
          </a:p>
        </p:txBody>
      </p:sp>
      <p:sp>
        <p:nvSpPr>
          <p:cNvPr id="142" name="Google Shape;142;p21" descr="data:image/png;base64,iVBORw0KGgoAAAANSUhEUgAABLAAAALmCAYAAABSJm0fAAAAAXNSR0IArs4c6QAAIABJREFUeF7s3Qn8FWP///GPpEJCi+6UNkpJyw8p2qWFFktlLyqyReK+tWhVIntElhYJ0Y5C0q6UCpVKRYtStopuS9Lye3wuj/neZ5k5Z+Ys32bOec3j8Xvc/7/mzFzX87rOfGfe57quOerw4cOHhQ0BBBBAAAEEEEAAAQQQQAABBBBAAAGfChxFgOXTlqFYCCCAAAIIIIAAAggggAACCCCAAAJGgACLjoAAAggggAACCCCAAAIIIIAAAggg4GsBAixfNw+FQwABBBBAAAEEEEAAAQQQQAABBBAgwKIPIIAAAggggAACCCCAAAIIIIAAAgj4WoAAy9fNQ+EQQAABBBBAAAEEEEAAAQQQQAABBAiw6AMIIIAAAggggAACCCCAAAIIIIAAAr4WIMDydfNQOAQQQAABBBBAAAEEEEAAAQQQQAABAiz6AAIIIIAAAggggAACCCCAAAIIIICArwUIsHzdPBQOAQQQQAABBBBAAAEEEEAAAQQQQIAAiz6AAAIIIIAAAggggAACCCCAAAIIIOBrAQIsXzcPhUMAAQQQQAABBBBAAAEEEEAAAQQQIMCiDyCAAAIIIIAAAggggAACCCCAAAII+FqAAMvXzUPhEEAAAQQQQAABBBBAAAEEEEAAAQQIsOgDCCCAAAIIIIAAAggggAACCCCAAAK+FiDA8nXzUDgEEEAAAQQQQAABBBBAAAEEEEAAAQIs+gACCCCAAAIIIIAAAggggAACCCCAgK8FCLB83TwUDgEEEEAAAQQQQAABBBBAAAEEEECAAIs+gAACCCCAAAIIIIAAAggggAACCCDgawECLF83D4VDAAEEEEAAAQQQQAABBBBAAAEEECDAog8ggAACCCCAAAIIIIAAAggggAACCPhagADL181D4RBAAAEEEEAAAQQQQAABBBBAAAEECLDoAwgggAACCCCAAAIIIIAAAggggAACvhYgwPJ181A4BBBAAAEEEEAAAQQQQAABBBBAAAECLPoAAggggAACCCCAAAIIIIAAAggggICvBQiwfN08FA4BBBBAAAEEEEAAAQQQQAABBBBAgACLPoAAAggggAACCCCAAAIIIIAAAggg4GsBAixfNw+FQwABBBBAAAEEEEAAAQQQQAABBBAgwKIPIIAAAggggAACCCCAAAIIIIAAAgj4WoAAy9fNQ+EQQAABBBBAAAEEEEAAAQQQQAABBAiw6AMIIIAAAggggAACCCCAAAIIIIAAAr4WIMDydfNQOAQQQAABBBBAAAEEEEAAAQQQQAABAiz6AAIIIIAAAggggAACCCCAAAIIIICArwUIsHzdPBQOAQQQQAABBBBAAAEEEEAAAQQQQIAAiz6AAAIIIIAAAggggAACCCCAAAIIIOBrAQIsXzcPhUMAAQQQQAABBBBAAAEEEEAAAQQQIMCiDyCAAAIIIIAAAggggAACCCCAAAII+FqAAMvXzUPhEEAAAQQQQAABBBBAAAEEEEAAAQQCEWDt/vVPuanvRPn8qx2eWuy0f50kRU48Vs4oXUSaXVhR6tQoIyccn9/TMdgZgVQK7PvrgCxbs13mr9gsK9Zsl43f7pJff9uXcwrtsxVKF5Ha1U6Ti84/XSqUKSp5jjoqlUXgWAkIcA1KAI2P+Ebg6293SfsHJsj2H35NSZkmPn6d1K5WOiXHCvpBHh41T55/a0lYNS6/6Cx5tPslcmz+Y8L++1szV8m/n3gv7L/9X6VT5ZVB7aTwiccGnSJl5T90+LBs3PqzvLdwvcxdtknWbvpR/tp/wBxf/0aefUZxubJxFal/bjk5rkC4cbxC6N/gRV9sFW2L5Wu3y0+7fzcfOeO0ItKoZnm5unk1qVimmHj9s3vg4CFZvma7TJr1pSxe+a1s+/6XnPJeWL20XNWsqpxXpZTnv+d63FUbvpfp89fJws+3yNfbdsmBA4dyynzuWSXlskZnSa2qp0m+Y46OV/2k/1295i77RmYsXC+rv/4+x+/EggWkUrli0qxORWlR70w5tVghT+cKml86+6gnOHZGAAEEslAgowOsyPYsVvh46delsbRuVNnzTUQW9o3AVfmPfX/L5FlfytkVios+FLjZ9CZk6aptYh7wWv2fm48ktI8GIK/N+FxemvRpWGAV72B6Q9j75kbS4Lxy9Nl4WCH/nup2TTTA4hrkodHYNW0CBFhpoxUCrNTafrvzF3nwxTkyc/GGuAfWe7penRrKFY2rSN6j88Tdf+X6nXLv4zNkw9afY+7btsnZ0u/WxnJyIXehooZV/3nyfROMxdr0R9TH7r3EhHDxtsOHRVZt2GksPv1yW7zdpeypJ8vgrk1NqOc1fIt7cBHR+6tRU5fLsNcX5YSJTp/LmzePXH9pDbmvQz1XhkHzS2cfddMW7IMAAghku0BWBVja2PqHtdt1daTrtRe4uuHJ9g4ShPrv//ug+UVw8EtzZcuOPeJmdIDeHG7Y+pM89spCc6N8x9W1pVfnhimvrp5nwYrN0nPYB0mNfvB6Q53yigTkgOlq11QFWFyDAtKRMqyYBFjpa1ACrNTYWn8r7xzytqcfefTst7WrZcKSAvnzOhbm48+3yG2Dprk+to4wfK53azmlcMGYFdQw7JaBU2TT9t2uIMqXKiwv979SKpYp6ri//gAzYeYq6fXMzJzRVm4Orve3A2+/WK67tEZK7293/LRXug2dLktWfeumGDn71KxSSob1aBkzsAuSX7r7qCdcdkYAAQSyWCDrAizrAfKx7peKhgJswRXQm7yPP9sij49dGDa9NF6Apb+ePf36Ipk6Z03OzWE6AiwdEj9qyjJ5ZMx8TzehTi3SumFl8wur21+Fg9uyiZU8ne2aygCLa1Bi7cunEhcgwErcLt4nCbDiCbn79/VbfpKb+k5K+IeeB+9oIjdddq7t6COddte5/2TXIZNV4nZNq8pDdzWNmgpq/fvPv/whXYe8HXfkVaSAjsQa3vsyKXrScbY485dvltsGTZXf/tzvDi9kLw2xRvZvI41rne75s3Yf+P3P/XL/U+/LO/PWJXQ8Xb7jqf+0sF2+I2h+6eyjCeHyIQQQQCBLBbIywNK2rlbxXzJ6YFspXiT2r2tZ2i8CUW2nh7JYAdaff/1tbsamzVkbVsdUB1j6S93ED1dJj2EfpCS8sgrb9ZoL5L4b66X019VANHacQqa7XVMdYHENyoReF5w6EGClr628BFjpK0Wwj6yjqHs/M9OsS5XoVqr4iTLuoavMmqehm/6QNPilOWb6m9ctVhikf+NfeXuF9Ht+ltfDmv2dArdf/rvPhFfxpiPGOqmuhzXigctFp1gmu2lwpaPiktkev+9SubpZtbBDBM0vnX00GVs+iwACCGSjQKADLLs/itqIOjLnl737zIKaw9/8xHHx9xf6Xi4t6lXKxnbPiDr7OcCKNV1Bb4obn3+G3Nj6HKla4V+ii5/qmhV6o62jiN78YJWMnrbcdp2Jgsfmk5cHXCl1/69sRrRhqipxpAIsrkGpakGOk06BRK6V6SxPJh2bACv51ly36UfzkoEfdv0WdjANYHp0bCAt61eS44/NJ38fOCjzlm+Wfs/Nsh2pNeD2i6XzFeeFHcPp2Dq9beCdF0uV04vL/v0HZdrcNWYZgtCXquiBLql7phlBpOcP3bSsnfpPMgush246RVBHSl9Q/Z+XHOhoqj7DP4wqr9OPqPOWbZKO/SdF/fCla1xp/eqfW1aOyXu06Miod+evsy2znldfDJDsKCw9R/fHZsj7H68Pq6O1xpX+8FeiaCE5LIdl83d7ZNCLs2X20m+iOkTTCyvIsB6tRO9frC1ofunso8l/gzgCAgggkF0CGRlghTbhb3/8JQ88+6FMmb0mqmVvbVdLHri5UVoWvMyubnRkapvIQ1m6gw6V0F9Q9RdLXfsqctN1Lx6791KzyHyshVZ1XYj7Hp8hX6zfGXUM/SVzyN3NcuWNQ0emZb2fNd3t6jQCyynA4hrkvQ35RPoEErlWpq80mXVkAqzk29Pu7YyxRj99tm6HdHhgQlTYpGs/De7axAQ81vbqu5+Ze8DQzW60lo4IemvmSrMYe+imo/R1ZFfl8qeE/Xe7oMnpBya7KYFavzED20rDmuVzjqtleHTMfPPDa2QZxgxqK1XP+FcU9vQFX8ldj7wTFXjd37GB3HXtBUk1jtN1Q0PCPl0uihoJ7nTvo6PiXh3cLmwtrKD5pbOPJtVIfBgBBBDIQoGMD7C0TZev/U7a93oraj0Bp1ddZ2E/CGSVE3koS3fQoZBOQ+7dLN4a2hBOi5s63VAHshFTVOh0t2syARbXoBQ1ModJWCCRa2XCJ8uyDxJgJdfgOvL4wRdny5hpK8IOVO+csvJCn8ulUMECUSfQN+L9+4n3zAik0C3ynu6v/QfMC1QmzfoybL+Ol59r3jIY+ebC73/+r1mHa803P4Tt//T9LaXNxeFrpj72ygJ55o3FYfvZjTTSHXQtq25D35UPF28M2//u6y6U/9xUP+e/Oe1nF8xZH9J1pG7sMyFqJFgqlkXQ0VQ39Z0YVmYN6d4Yeo3jm57feO8L6fH0B2GfsQsMg+SXzj6a3LeHTyOAAALZKZAVAZbTH3gdQj76wbZy0gn/u0Gy+5VFbwR6dmooX37zvYx4a4ksWLHF/PKnr0K+rGFlub5FDdE/0JGb/tHTaYx687Ri7XeiC4nqpsPi9Ze0FvXOlEY1T/e0TsG+vw7IsjXbZdaSjfLJym/NMQ8cOGSOq7/onXFaETn7jOKiC2fqQqEnHJ/fU8/WMuuQ+Onz18nCz7eEHV+PXaFMUbmycZWEjq1l13Udpi9YJ198tTPHI3++vHJW+VOkUc3ycmm9M8058jgMT3IKKpwqad04rVj3nbnhdbu5GVljd6xYQ+69Lqwaa40IuxtqJxtdE+ycyiXNNIAxb6+QlRv+GdVVvWIJue6S6tKyQWU5rsAxYdWx+u57H6+P2c9a1q9s+kKstz/pge0e8ixjrae+RnvyR1/KrCVfy7rNP5o+rd+vC6uXlquaVZXzqpSy7RN239dYbZxouyYbYB2pa5Ba6JTqrzb/JO/MWyuLv/hW1m76MWd6qn6nzz2rpFzW6CzR62G8drSz3f7DrzLxw9VRbVf/nLKiD4oVyxQzow2drq2Rb/+0s7a+x6eeUkhef+8Lcz6d0qHXDl3vRRdvbnBuuahRiU7XHK2HfrZC6SJS8+xScmndM00fi3ygDa2vXR+21ttTY73WT5i5Whav/Nb0Z70e63dMX75weaMqUvjEY8P4dAqNmugICq2Lbtoeeh1s3+oc0SlDsUZpur2W6X7pDrD07WTt/v1GVJFirUfoVCan72i8/vPT7t/l3QXrZMaC9eYap+GF/q0976xSck3zambadb5j/jcyJ56f3fH0mhTZr70EWHZ10NG4Ot0rsn/kdn31e6fT6CL9alctLTdddk7ONdiurZP5MVCnBeqalJt37JE1X/8gu3/9Q3b9+qdcXPt025DJajc37k7XXaflI7QsfYbPEg1hQrfI0fpOAVqsUU/Pjv/EjK4K3Vo1qCza362/vxpgvfn+Svlpz+/mHumPffvlu5/2yp1XXxA1NdI6Tjp/vFn25XZZ8NlmM/1Rv6/79h8w18gxD7aVfxU9wfYrZNc/IgOsoPmls4/Guw7x7wgggAAC0QJZHWDZ/cLndNOo+zq9gvmWNudL75sbhj38rN74vQwYMVs+/XJbzH6nD1Hdrq9jbk4iQ4TQD1qv79W1FLbs2OOqL+ux77+pvnm4i3fjrsdftWGnPPjinLhl1pPrg0GvTg3lisZV4i4orotfTpuzxryNTx8K4m0aiDxwSyOzPlTk5vcA68uvf5D2vd8SvXEO3ZzW0YhnsXXHL9L9selS9OTjpWaVklLjzFPl9NOKyEmFCkQFOk4244deI0tXb5OnX1sUdTq7aQwr1++Uex+fIToCzM2mD9q65kf9c8s5PnA7BVhNL6ggT7y60IQSVhBrd05dA2VQ16ZRb20KeoCVzmuQ1+/0qcUKmdEA+jAaK8ix2kfDoZenLJNhry+yXa/N2q99y/8zx/3wk41RIbLdKAGnAGtEn8tl7DsrokZT6HkiRyVq3T9a+rX0ePp9V9ccPcb5Z58mA25vbHvd0X93CrCKFzlBeg37IOaiy/oAp6+T13Po9VAXf370lQWObvq97NmxgXS+sqartoj3Pc3kAKv7DXVd9UO1f/TeS+T0UoVjcrltn+svrSH3dagnL0xcKs+/tSTsmE6BTioCrFTXV3+smDp7jTw8el7M74qup6TXeQ0zIsPKZAKseH3X7t+dRsREjqzSv2Hte0+QHT/tzTmMfrcmPHqdCa7tNjdBk1MwZvfDknWOGQu/MveQoZuugzV28FWObyN0Y+M0astuPTA3x0t2H7tRW7rO2CuD/hd6ZYOf2z6arDefRwABBLJRICsCLC9TCO1uMHWEwp69f9q+glmHU497+Go576ySpv/og9OsTzaaACByMdBYHUyHng+95xLbG5lk32h3zw11TEjm9FCqx9fRLzrUXn+19rLFO7beqOhDZOTQ+Xjn0PBtyF1NpW3TqmFBjd8DLHW859HpUdVLdORPPKfQf3eyaVL7DJm7fJNtQKRh4Qt9r8gZhRhr8flYZdGF6PVXbafF5e0e/rXvLFm1TfQXWzdb2yZnmweo0MV0gxJg5eY1SC315nnUlGUmNI4VDNq5X9Wsmgy8vbEUPM559KaONNSA/s0PVrppOhNunlP51KgQ1W2Apa+br1TuFNH+abeFrguXzPUy1jRfuz6sbwWdNnet7YLSkeXUYz/To5UZcaWhR7xNH7SHdmsu7ZpWS3okVqYGWBoi/fX3AdtQ0863drXS8lzv1nJKYfu3D2u/fnTMAvMSDTeb9mu9HkUucp2uACvV9dXrxPDxn8iwNxa5uk7oGo46nW3AiI/CeHI7wNr16x/Suf9kM7I9dIscWeVmNFBkO7sJGRP5PiVSFjd90K4s8ab5uTluIvs4reEVOQUyG/zc9tFEnPkMAgggkO0CGR9g/bj7N7lzyDu2D8mR6w9oZ/D6QBw5sibRAEDPbfeArv/d6e0nbjuvPgg927O1eZOP3Tbn02+ky4NTPYdXeqxYD1mx7N2U3e7Yfg6w9ObtoZFz5cWIh9Pcupn0aqNt8NBdTaVDq3NMc+iUptsHTzNTVBPZIsOw0GPYPfx7PYddP/b6fU00SExmCmFuX4P0oVRHRdmNuHNr7nQt0s+n4vhWOdwGWLHKHTmKcP2Wn8w6NjpSJJHN6SUJqejDXsujoderg6+SMqee5PWjYfsn8sDo5YRHagqhlzJa++pyANrvIqdnxpqy7fU86QqwvJZD949V34kfrpIewz5wFV7FOnduB1h2C5druDZ6YNuw74rdD0r6XdLvlH637Da7kVKRi5Dr1Lqr7n8jzC3eyK7Pv9oh1/V4M2wt1mTvDbTP6ui/R0bPC6uKBqvP9b4sbHmMRPqO18/oiHF9M2Po6G27v9vZ4Oe2j3o1Zn8EEEAAAZGMDLD0Qf6/v/9lRnfoQpF2U+7spk5ph/D6QKw3CbrGiW5Ob2DR6XYDbrvYvNL4uAL5ZOfPe81Nh920KbsHbLsh7TXOLCE9OjUw69ccm/+f9Yv2/rZPPv58qwx6aU7Uw5tTuKBD6/WXTJ36FrrplJe+XS6SBuf98wuz/jKtf5CH2kwDtLtx1IfcJ8YujHqbjp5Dp3J0b1/HrF2jbwtSt3fnrZOnXv84agqDjuwZOeBK0V/OI7dEHsrSuV6E07Hj3TCn6kLkNcCKfDi2e1uT+uuop+Z1Kpr1kXQtCF17beALs6OmGOoomXFDrjZrsEVusR7+rb6s/SHv0Ueb7+vAFz6yfR2302K26WxXrYvXAOtIXYO0rHZvvNL/rteh7tfXlVYNK5sHG21LnVr61LhFttOGdXpU12sviBq56fQGMO0r+sp76/ixrhlW/0hFgBV6bdPrzpCR8+TlyZ+GdcHQV9vrSFQtm051GfDCR1HXnMjpLtaBYvVhvbbr+jeVyhWTQ4cOmxGn9z/1vuMoXLXq06WR6Bo4+jdh03e75YFnZtpOQ3Rar8fLdcPpWunlGLqvUwB8pAOsyL9XGsZriDtu+udRVXRaHNzJSO8VdOST9tUSRQvJwUOHzPflibEfO063T3eAlYr62oUNiqX11ZGFN7T4PzNS7cDBg2bdTx115bR8QW4GWE4vN7EL6tyMporsIG5GSrnZJxX3K/G+n3Y/mMb7wTLeMRP9d72m6hIXkQvm24Vpme7npY8m6s3nEEAAgWwWCHSAlUzD6SLnT/2nRdQi57ECLA2qdG0mvYnVX28PHjpsinB0nqPM/9q9fc5papXTKIbIoCnWukZO07X0pqbvc7NEg4ELqpWWGpVOFV38WH/ti9ycXjGtoZE+yEVu+tB388DJUb/Yho7k0c+s/vp76dh3khnVE7rpAvC6r930JB1pdtvgaVFTNZ3WjwpKgOW0SG+oi9fRHXYPDLECLL2p7delsVkQ3ZqCp1PLjj46j+nLTutoPHhHE7OGWuRoBX1A7zxgclT/0PW27PqlU/2cpvQ4Bat2L17QQhypAMtv1yAN7rs/NkNmLt4QVjQNcPSNXpGvgtedfvvjL/Oa+Smz14R9xu5tl04BUawppE7faz2Z1wBLzzO0e3PRtdM0/NZNgzjr/233FjHt+3YvUNDRCyOnLpMHX5gdVm9dC2zckKtEg3k331H9u/Bo90vCprbqsYePX2zWuYrcnMqja8/pG78i18+zGynstd9lcoDlNO3T6bvg9IOC3Q9F2lYP391MdFpt5ItFYo2sTGeAlar62v3tjzWiWq/J3YZOtx3NnlsBlpO53jcN732ZqzUS4/09dhOuuNkn8juayP1KrO+5U0jSrmlVc49l/bDp9VqRyP5O97NOP0Bmsp/XPpqIN59BAAEEsl0gKwMs/aP66kNXmTVZIjenAEsfnHURYX2os9ucHqDtFni3Pq83hDf2mWjeEGZtegM5/pFrckYcJRJgue3UOmJLA6OFn4WvK6MLv3e99kLbdVd0tNR9T8wwAZaO/tKbwUpli8nJJx6bM1LD6SFXR+aMGthG9AHRabMbdh25zpj12URuCNMZdDgdO94Ns9Yn3QGW/qJ+3431Yi4IreXf9v2v8sVXO+STVfomtV9NyKtv3nJ7M+40QsOpfqEjGEPP4bQAqpNlOttVy+U0Asvtdy1yv3Rcg/Qc85Ztko79J0VNbYn3Bkyn0RiR1wKn18zrSyj6dLnItn/FmprlNcB67N5L5Opm1WOuCaVh7KZtu0Wn7OhbT3VE1JP/vlQKFfzf22at9vAycsiuDzuN5NXj6w8J1/Z4M6qLOAXyTn3Mzshrv8vkACvW36tRU5dHrdcU+UY0tXT6W+j0Q5flr218y4ApYdPC9N/SGWClor5OP1jEq6/TD1i5EWA5BWher6Xx/h67CVfc7OP2b2asN3U6fc+dfhSwGw3v9VrhdX996YGOdnzmjcVRH3Wavpqpfon0Ua/e7I8AAgggEPAphIk0oN7sPPnvFtLkggq2D0FOAVas1yNrOfS16R36TDSvGg7d9PXYOr3EbnN6ZXPouZwe5HV0Va+bG5rpeG7eGGZ3frs39Oh+TqNo3Ho7LV4Z68bbOrbTZ+1GIQQlwHLzpqF0BljJrrNh1+5O9l4CLLsHydBz2T18ZkKAla5rkNMCurHWJrO8nT4bOeLNbh0XPUas65z+u1N/8RJgRa5D4/Z6FGu/ZAOsWGVyOrbT28GcQthb29WSB25ulNRC7pkcYMUKAOzeiGZ33dm0fbd06DNBNMgN3eKtmef09yqdAVYq6ut0vxLvzXVe65uK76h1f6WjvyLXZ0zkWhr0AEuvwfqiGO2zoZuOzNO3IGr9cmvTN9HqW4TtXkpxW7ta5i2duvRA5HYkA6x0+el3KpE+mlttxXkQQACBTBLIqhFY+utiv1svktIlnBfEdQqw4oU6Tg928X5dswsuItf5sRtVYXVCvYG7oHpp0TfN1apaWkoWL+Q60ErkJsJN59f1tNr3fitqKkw8Qz22U2Bn90DgtwBL3+Cob3KMXAMiXlCj9U5ngOUmQHPTrvqAraMFdVTLewvXy+qN30d9zEuAFe9Bwu676DT9JygjsNJ5DXIaVeE2AHHzsG+3wLGb/u00wsVLgKXrRWn/Oq7AP2v+JbppWdZu+lHmLd8k73+8wfbtsnbXbbvvaKw+7BRgOa1p5dSHUzG6JVMDrHh9z64N7BbbTmRRae1/Tj9CpSvASlV9E71f8VrfRL+joZ/7ZvtuuWfou/LF+p1hh9M1/Ybd38pMWY+c4m7tmGlrYOnaaxqSRL6gQkdeDe/V2naKeCwLp/aJd9+qn3N6Y6d+v+6+9kK585oLJN8x/0zz9kuAlYxfrL6cTB9NxXeEYyCAAALZJpCxAZYGO/qwW/Sk46V2tdPkovNPlwplikatYxHZ4HY3PE5rooR+1ulhJZEOFfmg5uWtX/nz5TWLo1/WsLI0OK+8WYTVy81dvBtkN/Wxs3BjaB1bF96PHI5u96DotwBLy29Xdv3v8cK7dAZYiTz4a5/bvH23LF75rQmsNJTUXxjjbekOsJz6px8DrNy+BjlNQRt6T3PRUDzeZvcQr58JfZhJ5IFQj+GlfZzq4TaIC62nPnBr39Vrkr7UQ9fm+2n37/Eowups7Wz3HY313fIyuiuWUToDLDcPqnGxRIxvu3+/EbVrrON7HcVp1/fi/b1yW65kfsyx6xd+CrAiv8P6/8+t+rrpO7H2iTVVTkfSVz+zRMxT2L2FMN5ITjefsbtWxhvpnMhnrMrpCNkFKzbLnUPejnoxhI6w1anVdlP9Q3G8vKAo3nXBad1Evf/UUXzXNK8W84fURCwS+Uwq/Zw6WrJ9NNnvCJ9HAAEEslEg0AFWvOH9iTRoIjfJTjeEiZxfP2MX1uhQ7ZenLDNrDehIH7ebTl/UtY/OPv023NS5AAAgAElEQVRfUUFWonWNd+5kbo712G4fkv0YYNmNUNE6xZuC6mTq9DDvZRF3Lw/Aer7XZnwuL0361PENarHa30uAFS9Y89I/vQQk8fqv3b97fQthIuewPuOl3qHnSbaMbr5Pbr+bkfX30j6pWAtKRyjotJY3P1jl6XppldvtCKxY3y234Yl1ziMxAiveg6rbfuy1rnrcVARY8UaXui1XMn+zcjPAClp93fYfu/2cpno1vbCCDLmrmeN6pKHHSqRd3Vzj3FwrI+uUSFn0GBpezfpko9z7+Iyov8n6gpUeHevbvhQn8vypCrD27P3TvG1QX1oUummYrGtm6kwApx9Nrf2D6JeuPprMd4TPIoAAAtkqQIAV0fJ2f+SdXqse70Yp0U4Va1qKjh54d8E6M03NbgqX3Tl1SPfA2y82ozBC18tK9EE5Xr2yeQSW042Zm3WIvAQnXgKsjpefK/1ubRx3aunGrT+bRf11bbTITftQ9YolRF+JfWH10lIg/zFy++BpUVMZvARY8YI1L/3TS0ASr/96aYfcCtHdXIOO1AiseA/V6umlfZzqEW99HqvddGHtu4e+azvSyhqhWvf/ypgXZeib6q7v9VZUkxNgefuWuA2KQo+aigAr3jRkt+VK5m9WbgZYQauvt170v72dwisvgY0ezW45g3gjpexGUUf+2OL0Mgun6cFaFruRXfGunU7hlf491jVFO19R03GaXjoCLKfwStdkfeLfLaLe3OrU/kH0i6xLqvpoot8RPocAAghkswABlosAK95Nox4i0V/Xkul8+kbAFWu/k/krNslHS76JOcXL7k09dmUuetJxMm7I1aJvDEx0S2Zx+CCvgRXrQV3/zc0b1CLNUzECy81bzH7+5Q/pOuRtM10wdNOXBHRvX8dMSz0m7//Ws/D68OnlIc86PwHW/1rCzTXoj31/y7+feE/enR/+y7jbqXd+XwPLTVj49bZd0rn/5Kh1rXTtMe3HZ5YtFhbkug04tCW89mEvx4517YgX9Lq5Ticy4sHNca19vNbVKVzQ/+7Uzm5GxkSW2W25cmtNKC918LKv13bIrfp66UPWvnr/cMvAKWHfYQ1senZsIJ2vrBn3h5jQc3oNSpzW+Iq8hjqtNxhrpPWz4z+RR8fMDyOJNwpZw/jbBk0LG3ml93JD7m4m+tl4I51CT5bsCCxd80pHXkWu8akj4obec4novaPbLYh+oXVLZR91a8Z+CCCAAAL/EyDAiugNidw06iHs3mKkN13jH7nG/NKfG5uOcljzzY/yxntfyNQ5a+TAgUNhp+16zQVmKpt10+MUNMX6FVEPOPadz8yvieeeVVLOqXyqVKtQQk4pcrwcm/+fxZXT8RZCuxvDRB7KvIwESbTNpi/4Su565J0o/0TeEqSvZb6xz0SzeHro5mUElpsAy27qo4aYowa2EV2/LHIjwPpHxE2o4rUfJXoNSsdbCOudU1Ze6HO5FCpYwFTjSL6F0I213UOihlc6teWE4/NHNYXbgEM/SIDl3JOdrgex3k7pZH8kAqzceiufl++2l32tlnHbn3Orvl6vfT/u/k3uHPKO+UHQ2vQ+ami35tKuaTVPgY1+3inUdxqV7BR46dv92lx8dk6Z9Fr70Mi58uLEpWFV1DBnWI9WoqO8QjenwMbu7crW5+xCEg2v9P5MF67Pzc1pHda2Tc6WwV2byvER9Y1XtiD7pbqPxrPi3xFAAAEEogUIsCJMErlp1EPEukHp3r6up18Nk+2oTjdtkaGH05vBrm5WzfzCZ/cGGf0VrvtjM+T9j9eHFTP0QddpFFWsQMQ6mF34ozeD4x6+Ws47q2TYOf0aYOm0JDWauXhDVFPqOhEP3dVUGtYsH/OFAvv/Pihzl30jg1+aK1t27Ik6TqoDrEQezq/t+WZUSMcUwmS/ve7XgLM7k90oKn0AHNm/jeh6eE7b1h2/SKf+k6Kmj+o0la7XXpjz4PjDrt/Mfqs2hL+BsvMV50mfLhfZXuf0YeX5t5bII6PnRZ3ey1sI4wVYiYTTTqMSmELorR87XYudXiCgfWL4+MXy6CsLok50JAIsp74TK/zUguv37eaBk6Oug+laxD3eSEy3AZbT3/F49XX6cSYVowSdRvjcc0Md6XZ9nYTvoexCbf07/MqgtmZEZuhmdz0oXqSgjHvoqqg3/Nn96KP3Ki/0vUIanFcu7Lg6kuqWAVPMfaK16XV5zMC25l4gcvNTSKLf1YkfrpIewz4I6+f6w+xzvVubFwUlsgXRL119NBE/PoMAAghkswABVooCLD3Mq+9+Jg88+2HYEWP9YqZvxLr/yffN22NqVikpNc48VU4/rYicVKhATrhx6PBh+WXvPvlm2y75Yv0OWbbmOzNV8NF7L5GqZ/zLtu86hWm6Btbgrk3CpoJ5LfP85ZvltkFTw27EtBCRD7p2N2y635WNq5gAp+Bx0aMhnN7m4nRz7PTQFGsEmdODip1NMhcGfZC4ecAUx4XQNUzQ9SuqVviXaB/RUXE6fWHHj/8VfUjQdtHRV05bbgRYToGjTje87/EZMufTb1w/fHoNyPTAqZhCmKp2TXaBdC99KdEQXc+ha+Td/tA0Wbp6W9gpdfSfjqSqXP6UqKI4vVHK7g1vGk4PGTlPXp78qevrnN00GOvDuRFgOT2U66jZWwdNjRrdqGUjwPLSY0WcRq442duNLrHOeCQCLKe/3/rfH+6mb/GsHvWDg16fuw2dHjZayKqD3wMsp/rGGu0Uq82SDbA0JHnl7RXS7/lZ3jpexN525XAaNVqzSikZeOfFousL7t9/UD5YtMFMkfv1t31hR72k7plmBGfkKCOnUWx6rdVRSRdU/2fk/ScrvzXH1etN6KbrX40e2DZqMXq9xg5+aY6Mmro8KQs3I6/dnEDvUzv2nST640Wim93fkqD5pbOPJurK5xBAAIFsFSDAimj5ZB4e9YZW11/RhUNDt2KFj5fu19eVVg0ry0knFDBBhd7UDHxhdtSIB/0F7+UBV+YMEZ+3bJN07D8p6hdevSHQXyYvrn2GFC50nAlA9Mbn252/yIuTPjXTCCM3uwcDpzJrqNKjY4OcMusvT/pr84AXPopaHNnu5kRHEPV/fpa8NiO6HJHrKulaXu/OWydPvf5x1LH1188xg9rahnVON0AaWvS/rbEckzePbP5ujxQ96XgpfOKxhsNpjYtK5YrJiD6Xi9586o2ajmI7vVThhK8LTr9aJnzAiA92ulxHvDQKCyMTGYFiHdZu4Vr9Nw3a+t92sZQ99WQ5cPCgCUaeGrdIPv0yPCCxjnOkRmClu12DEmBpOziNkrC7DsVqzwfvaCK6aHLkOitODzTWNUMfInW6nvW9HjpmvmOQm8oAS9/O2nPYB1FrtKhJ+5b/Z0Zx6PVEr2ULP9siD71sP7pR9yfA8nalcvrRxM7e6e9IvGtIIn+b3Y5I0nM7jS7UUOf6S2uI9tUSRQvlXAeHjp4vX6zfaQsVhADL6W+/1leXG+jQ8hzRa4Z+X/SHq0EvzYl6aYdV+WQDLB0B2qHPhKiQx1svFLErh96L9H5mpvlBxOsWa/RqrFGEbs7jdH1dvvY7ad/rragfCd0cM3SfVARYydiFlsXuHjFofunso17blv0RQACBbBcgwIroAYncJIcewunh0W1Hi5yKo6GEjuqa+OFqt4ew3U/fgje892W2C23GGiER76SxfrG1GwYf73ih/65vDHukW3Oz9oTdYqVOUyDj3TjZTSmILFe86Upu6qGB4psfrJIBIz4SfbhOxaYm+iB+y5U1pUD+vGGHTCbAStVNs9MitukegaUQ6WzXIAVYTuuVeOl/1zSvLgNub2y7tokef/j4T+SJVxd6OaTtvqkMsPQE+mr3O4e8nXS57EZxeu3DXsITLbDT9zfZcECPnch0a6+IdqN5vR5D9z9SI7D03E5TAr3WIwgBltZJF+T+z1PvRf1Alqr6ujlOskFG6Dmc3GONHotVxnZNq5oR49b6npH7JnqP43Q/lqrASMuZigArVfcFdgGWljEofrnRR918V9gHAQQQQOAfAQKsiJ6QbIClD3c6+qn/iI883xS2bljZDD0/udA/o4WsTads9Xj6fflw8caE+m3FMkXN9KEKZYrafl7/OOui7Dp6wWvQEm99Ch0l9Z8n3496u128irh5047bm4rI0RRubspScfOnddQy6mglfTuc3VpW8RxC/12n4/znpnpSsUwx20AvmQDLa+ih7dOyfiV5PWKkn9MDhNeHf623lymEun862zVIAZZa7PvrgAx7fZG8MGmp5+uQju67v2P9mAvzOq0F4tSf2zWpKj/s/k0WrNgctkuqAyyv5dIRlzqVZ9qctWHlinzhhf6j1z6cbQGW05tMnfqELgCd/5i8UdeQIxlgef37rdfBq5pWlZenLAurZlACLK/XfV2kXNss8k2nyYSsOlJTlyWIfAOul7+N1r6xyuH1hzq3azx5Dcf0mvNy/ytF78sit1SN8tHjJnsP4/b+yk07OQVY+tkg+OVWH3VjyT4IIIAAAgRYUX0g2QDLCi30QU3XPXATWsQaVWMVUB9Ix834XEZMWBI1zc6pI+voqEvrnin9bm0ctc5C5Gf0ZmXVhp3y4ItzHKeHhX5Gpxb06tRQrmhcJe7iqlr2SR99KU+OW+iq7BrU9Lv1Iild4qS431H9BU8XTI98MA79YORoCmsEybA3Fjk+3Kdq7SSrHDolccrsNfLsG4tjrm0VWWF9QGpRv5Lc1q6WmcYX67XZyQRYel59+H9i7EIZ886KmKGHTgF9uFszOTZ/XunQZ6IZ3WFtenP+6uCrpMyp4W3n9eFfj+c1wEpnuwYtwLKuQ8vWbJOhoxe4+k5r/3rwziZmAeI8Lt7P7iYks65tN7SoYda3iQyKUh1gab01SOk7/EMzlTLWpgHsgNsvNt/H63q8GTZlR0dI6GLMOuXb2rz24WwLsNTJzQ8W+nfpxlbnyL9vrGdGTeoC/6HbkQywrO/NR0u/Nj8a6ZpyTpt+X7Sshw8flnb/fiNst6AEWFpoNyOFrWmU93WoJy9MXBrVZskEWLrkQvveb5nvbbJbvHKs3vi9DBgxO+71UMNVvW+K/DHRqXzbf/jVHNfuxS2hn9HrymP3XmLWPbXb7F7CkahJsgFWrGnBXssUK8DSY/ndLzf7qFdb9kcAAQSyUYARWBGtnooAyzqk3hguX7Nd3vt4vVnz6uttu3KCgTNOK2JGROmi5npTY/eKd7sOqQ+Ny9Zsl/krNsuKNdtl47e7wtaX0RujCqWLSP1zy0mzCytIyVNO9PTqaS2zvmFs+vx1svDzLVFlrlGphLSsX9mUOXIKW7wvkFX2WUs2ysIV/xxbN33IrV6xhDQ6v7y0blDZ3Ny5eH7OOZ2GQ1reN95fKSs37DTGGvxYDhqy6cNG6KaL42vb6MKxC1ZsMYZ6k67tomXRaYs1zy4VN5yLV+fIf1dfDXz0DYNLVm0z7acPfdZmtV/taqeJ/gKsC6kfk/doV6dJNsDSk2iQuWHrT/LWB6tk7rJNOW2k5bqwemm5qllVOa9KKRNwOJ2vZ6eG5tff0Db0+vCvZfEaYOln0tWuQQywrE6jJhu3/iyzlnwtcz/dZL4j1khL7e/1zi1rgm5t17xH53HV16ydtL9oSD/u3c/C+osuFn9JnYqiU3D04cVL30yFtdUPJsxcLYtXfpvzHdP6NqpZXq5uXi1nJOOuX/8waxeuWPtdTt31WvBsz9ZmlKG1ee3D2RhgqZVe4/TvnU4p1P/Va6t1jW9et6LpF9bfJTvTIx1gWe2tb5PVt+2+NXN1zndGf7g576xS5u+2/o09rsAxZhH3IAdYVn11DTC95upi5us2/2j+jup1v/mFFcK+L16/B/EuKHZvo4v3Gad/jxdg6ed0mp6OxtLp/cvXbs8JKa1rQ9umVUXXxHQT4tvdU0Rec6y/nRqKxbvGupkG79Ym2QDLaY1Rt+cP3S9egBX6t9uPfrndRxMx5jMIIIBANgkEIsDKpgahrggggECmCTgFWDoCStf9Y0MAgWAI2AVYHS8/14xY8hqAB6PGlBIBBBBAAAEE/CRAgOWn1qAsCCCAQAYK6BoinfpNMqNHQze7xdIzsPpUCYGMEHB606fTyzsyotJUAgEEEEAAAQR8JUCA5avmoDAIIICAfwV0JFWf4bNk6449cu5ZJc0U1zPLFpN/FSkoJxxfwHHqr90C+0VPOk7GDbnaHIMNAQRyV+DRMfPl48+3mu9x5XLFpFK5U8y6k4UK5necPue0yPgrg9pJ41qn524FOBsCCCCAAAIIZKUAAVZWNjuVRgABBLwL/H3goAmw9E2rkZu+RbVX54Zy6imFzAOwro+l6x8t/mKrDHppjlmoN3S7pO6Z8tR/WsR826H3EvIJBBBwI+C03lLNKqXkkXuai76Qw5oSqAt6f/HVDhk6er58sX5n2OH1LZ6jB7aN+6IYN2ViHwQQQAABBBBAIJ4AAVY8If4dAQQQQCBHQN/ud9cj78R8U2U8LrtF0uN9hn9HAIHUCXy2bod0eGBC2EtgEjm63Us7EjkOn0EAAQQQQAABBNwIEGC5UWIfBBBAAAEjoNMIdSTGqKnLExa554Y60u36Oiz6nLAgH0QgOQF9W+SYt1fIkJFzEw6j9c16g7s2ZRRlck3BpxFAAAEEEEDAgwABlgcsdkUAAQQQ+OdV9GPf/UyGvbbI0wiOYoWPl16dGsoVjasQXtGREDjCAocOH5bp87+Sh16eKzt+2uu6NPnz5TUB9C1X1pQC+fO6/hw7IoAAAggggAACyQoQYCUryOcRQACBLBX4/c/9olOR5q/YLJ+t/U627NwjP+3+PUdDH3QrlC4iNc8uJU1qVxBdX4cH3iztLFTbtwK6tt3KDd/LghWbZemqbbLth19l2/e/5JRXp/yecVoR88KFZhdWlDo1ysgJx+f3bX0oGAIIIIAAAghkrgABVua2LTVDAAEEEEAAAQQQQAABBBBAAAEEMkKAACsjmpFKIIAAAggggAACCCCAAAIIIIAAApkrQICVuW1LzRBAAAEEEEAAAQQQQAABBBBAAIGMECDAyohmpBIIIIAAAggggAACCCCAAAIIIIBA5goQYGVu21IzBBBAAAEEEEAAAQQQQAABBBBAICMECLAyohmpBAIIIIAAAggggAACCCCAAAIIIJC5AgRYmdu21AwBBBBAAAEEEEAAAQQQQAABBBDICAECrIxoRiqBAAIIIIAAAggggAACCCCAAAIIZK4AAVbmti01QwABBBBAAAEEEEAAAQQQQAABBDJCgAArI5qRSiCAAAIIIIAAAggggAACCCCAAAKZK0CAlbltS80QQAABBBBAAAEEEEAAAQQQQACBjBAgwMqIZqQSCCCAAAIIIIAAAggggAACCCCAQOYKEGBlbttSMwQQQAABBBBAAAEEEEAAAQQQQCAjBAiwMqIZqQQCCCCAAAIIIIAAAggggAACCCCQuQIEWJnbttQMAQQQQAABBBBAAAEEEEAAAQQQyAgBAqyMaEYqgQACCCCAAAIIIIAAAggggAACCGSuAAFW5rYtNUMAAQQQQAABBBBAAAEEEEAAAQQyQoAAKyOakUoggAACCCCAAAIIIIAAAggggAACmStAgJW5bUvNEEAAAQQQQAABBBBAAAEEEEAAgYwQIMDKiGakEggggAACCCCAAAIIIIAAAggggEDmChBgZW7bUjMEEEAAAQQQQAABBBBAAAEEEEAgIwQIsDKiGakEAggggAACCCCAAAIIIIAAAgggkLkCBFiZ27bUDAEEEEAAAQQQQAABBBBAAAEEEMgIAQKsjGhGKoEAAggggAACCCCAAAIIIIAAAghkrgABVua2LTVDAAEEEEAAAQQQQAABBBBAAAEEMkKAACsjmpFKIIAAAggggAACCCCAAAIIIIAAApkrQICVuW1LzRBAAAEEEEAAAQQQQAABBBBAAIGMECDAyohmpBIIIIAAAggggAACCCCAAAIIIIBA5goQYPm0bffs2SPt27eXOnXqSK9evXxaSoqFAAIIIIAAAggggAACCCCAAAIIpF+AACv9xgmdYdeuXXL99dfLddddJx06dEjoGHwIAQQQQAABBBBAAAEEEEAAAQQQyAQBAiyftuL69evl6quvNqOv9H/ZEEAAAQQQQAABBBBAAAEEEEAAgWwVIMDyUcsfOnRI5s+fLyNGjJDZs2fL7t27pUyZMnLxxRfLLbfcIueff74cddRRUSX+6aefZNSoUTJhwgT5/PPP5YQTTjBTD7t27SqXXnqp7WciD/L777/Lq6++KmPHjpWlS5dK4cKF5bLLLpNu3bpJtWrVoo7hdX+rbs8884yp23//+19p3Lix3H777dKyZUvJnz+/q5Y4fPiwrFq1SoYNGyZvv/22MapVq5bceOONZqTa8ccfH3Ycr/vrhy3PV155RTRI1Da48sor5e6775ayZcu6Kqfu5NXI6/6uC8KOCCCAAAIIIIAAAggggAACCARcgADLJw144MABeeKJJ6Rnz55StWpVad26tQmitm7dKu+9955UqlRJXn/9dSlSpEhYiRcsWCBdunSRHTt2mECoZs2acvDgQROEnXHGGfLUU0/JscceG7OWP/zwg9x6660yZ84cEyZVr15dNm/eLBMnTjRleOGFF6R58+Y5x/C6f2jd6tWrJ02aNJG//vpL3nnnHVm9erUMHDhQevToETfE0jBq/Pjxctttt5kgSY00+Jo1a5YsXLhQOnXqZOpbqFAhU1av++tn1q1bJx07dpSNGzdKu3btpFy5crJy5UqZPn26lC9f3oR8GujF27waed0/3vn5dwQQQAABBBBAAAEEEEAAAQQySYAAyyetuWLFCmnVqpW0aNFCnnzySRMcWduff/4pn3zyiRmBVbBgwZz/vmXLFrnhhhtEA6Jnn31WzjvvvLCRUhpkHX300TFrqPtogPT000/L888/b9bcypMnj/mMhmA6sqlChQomuClRooQJx7zsr8fREVdXXHGFKevQoUNz6hYa2kydOtUEcLG2NWvWmFCpYsWK8txzz0nJkiXN7jpy6f777zflHzlypHTu3Nn8d6/763F01NrcuXNl9OjR0qhRI+MZGoS1adNGhg8fHjXSK7TcXo287u+TLksxEEAAAQQQQAABBBBAAAEEEMg1AQKsXKOOfSIdXaUBz2uvvWYWb4+3aaiio40GDBgg48aNM9P9Etl0hJeGVsWLFzfTEE8++eScw2iw0rdvX3n44Yflww8/NCOnvO6/f/9+M6rszTfflGnTppkQLnTT0VNNmzY1a30NGjQoZuCm9b333ntl8uTJZkpf6KbTCtu2bSu1a9c24ZYGgF73t0JEDckeffTRsBFhOuXxzjvvlCVLlsikSZNijsLyauR1/0Tamc8ggAACCCCAAAIIIIAAAgggEGQBAiyftN5bb70l11xzjZlG2L1797jrVv3888/Svn17U3oNsIoWLZpQTawAaciQISZEityscumoMC2X1/11aqMGcro2lZYzNCDTc3399dem3jpVT0dPnXjiibb1sAKktWvXmjBMp0eGbnv27DEe+r9vvPGGWcNLAye3++s6Vy+++KKZnqjHt1s4X4O83r17m7W3dPqi0+bVyOv+CTU0H0IAAQQQQAABBBBAAAEEEEAgwAIEWD5pPOutg7/88osMHjzYTJWLtbD5V199JVdddZVZ4P2RRx6RfPnyJVSTeCO/Fi1aJHXr1s0ZIaXhTqyRYpH7a0ClYZCOjLJbj2vXrl0m4NI1sbQsp556qm09rP30H+3WAtNplhqw6TpeOkJKpxdaI9nc7K/rWukIsH79+snHH39sFsGP3CwrXRNM1wxz2tJtGm9aaEIdgQ8hgAACCCCAAAIIIIAAAggg4GMBAiyfNI5OCdTRTjpqSN+spwu5a1CkIZWODop8+6AVFOnaTw0bNpQxY8bkvLkw1lv5IqtrhTZOo46saXU64kgDqMcff9yEPG73/+yzz0wAdscdd5jRZQUKFAgrwq+//io333yzWTRd63/mmWfatogV8JUqVcp2JJc1VVHLqAGUjkjT4Mzt/uecc44JwHT0lk6X1MAtctNF53Wq5oMPPmimVjpt6TaNtyh/ZLm0DdkQQAABBBBAAAEEEEAAAQQQcCtw7rnnut011/YjwMo1ancn0oXZdUF1nW6nQZZuugC6hkY1atTIOYgVYOl/0Olyuvh7lSpVRKfaWW/30wXJdS2nWIFHvFFHVnBkjaCyAiynUUqR+1sBllPoY42c0rWl3ARYTiO51CG0LlaA5XZ/K8CKVQ7L3G2A5dbIqykBlrvvEnshgAACCCCAAAIIIIAAAggkJkCAlZhbVn5Kg5158+bJsGHDZObMmWZkkk5NszqRFaZoSKVTCHWNKWsLfbvf+++/bzsdzto33mgha3H0iy66yNUIrMj9443Asta20s+5CbCcRlSFLjjvZgRW5P5uRmBZa1W5DbCcRqkla+o1wMrKLxCVRgABBBBAAAEEEEAAAQQQyCgBRmD5vDl1bShdQF0XD9cpbtZ6V/FGA1kLksd7q2G8/azz9O/fX/T/XnrpJbPQudNxI/dfvXq1eTugFYBFhi/W2lYaKOn0vWLFitm2iLUYvK4LFmtNq8WLF8uECROkUKFCZg0st/tXqFAh542L8dbAGjt2rHTo0MGx56TbNHI6qc+7MMVDAAEEEEAAAQQQQAABBBBAIGkBAqykCdN/AGvB9tKlS+es/2StTaVv8LNbxD3eQuJWqa11neK9hdBauNzr/lu3bpXrrrvOvH0w1lsIzzrrLHnuuefkhBNOsAW11sravHlzzLcQ/v777ybg0hFpuraW2/118XhdP+vee++N+xZCXSOrSZMmjg3v1cjr/unvcZwBAQQQQAABBBBAAAEEEEAAAX8JEGD5qz1sS2NNOWvQoIGZUnjccceJNSJJF0XXYEjXfLI2XRD+oYceMsxDnA8AACAASURBVCOK4oUt1rF1rajIAElHf+ki8RMnTpRp06bJ+eefL173t6YI6tpS+nZAfdtf6DZlyhRp06aNWeBdR5g5jS4KnfJnV6dPP/1ULr/8cvP2Rl33K2/evDkjqtzsryO1rCmCvXr1Mutphb7tb8+ePdK5c2fjPn78eClXrpxjz/Fq5HX/AHRZiogAAggggAACCCCAAAIIIIBASgUIsFLKmdjB9u3bZ8IWfZtgs2bNTPhibRoA9ejRQ0aMGCEjR440IYpuGugMHDjQLPiuo6OuvfbanPBn2bJlcsstt5jpeK+++qqUKFHCfEZDnksuucSMTNKAJl++fKIjlnQdrcmTJ4cdR0OwuXPnSqdOnaRRo0YyfPhwM6rJ6/563lGjRplz6psINVyy1uv67rvvzFsXN2zYYEIyXYReN/Xo2bOnCc30/6zF62fPnm0WtNfpiDpNr3jx4mZ/y0inNU6dOlUaN25s/rvX/Xfu3GmmBuobEXWaoAaGuh06dMhMb9Ty33PPPWYqpRVu6X4a8mn7aV00gPNq5HX/xHoZn0IAAQQQQAABBBBAAAEEEEAguAIEWD5oOw1s7rvvPnn++efNYu2tW7eWIkWKiK4PpdPL9M1+3bp1M6OqQhdrX7dunXTs2FHWrl0rLVu2lOrVq5spcxoGaXil61XVr18/p4bW+lS33nqrmS5nrUdld5w1a9bIjBkzRNeGGjNmjFSuXDnnOF7314BGQx6tX7169cz0O+ttiTqiKTKAs95MqCFV6HpUBw4cMCO1NNyqWrWqcdLto48+kqVLl5qplOpoBYBe99djzZ8/X2688UZTPh3NpdM2NRDUMCwyONP9rUXwc9vUB92WIiCAAAIIIIAAAggggAACCCCQawIEWLlGHftEGvLoW+t0xJEuRL57924pU6aMGZV10003Sd26dcNGZllH27ZtmwmjdCqerjelAZhOydNARcOX0M2arhc6ksv69y1btsgzzzwTdhw9r474sltY3ev+Wj8dDaYjljRsKly4sFx22WUmmNNphaFTB63pehoihY4g07LqtMbp06ebEWkaKumaWTri6u677zYjpvLkyRNWZ6/768gzndKnUzXffvtt0w61atUyoZaOzgoNEPVEWo4BAwaEjcDKLVOfdF2KgQACCCCAAAIIIIAAAggggEDaBQiw0k7s7QTWaCydIhg6SsrbUaL31lBIQ639+/eHTb9L9rjp+LwGR126dDH1D50amY5zcUwEEEAAAQQQQAABBBBAAAEEEPC/AAGWz9rImj5XsmRJM6onVZsuZK5rXb388ss5azul6tipPM7evXvlrrvukoIFC4atl5XKc3AsBBBAAAEEEEAAAQQQQAABBBAIlgABls/aS0dKtW/fXurUqSP6NrxUbNYi4ZUqVQpbIyoVx071MXRaYJ8+fWT06NFh626l+jwcDwEEEEAAAQQQQAABBBBAAAEEgiNAgBWctqKkCCCAAAIIIIAAAggggAACCCCAQFYKEGBlZbNTaQQQQAABBBBAAAEEEEAAAQQQQCA4AgRYwWkrSooAAggggAACCCCAAAIIIIAAAghkpQABVlY2O5VGAAEEEEAAAQQQQAABBBBAAAEEgiNAgBWctqKkCCCAAAIIIIAAAggggAACCCCAQFYKEGBlZbNTaQQQQAABBBBAAAEEEEAAAQQQQCA4AgRYwWkrSooAAggggAACCCCAAAIIIIAAAghkpQABVlY2O5VGAAEEEEAAAQQQQAABBBBAAAEEgiNAgBWctqKkCCCAAAIIIIAAAggggAACCCCAQFYKEGBlZbNTaQQQQAABBBBAAAEEEEAAAQQQQCA4AgRYwWkrSooAAggggAACCCCAAAIIIIAAAghkpQABVlY2O5VGAAEEEEAAAQQQQAABBBBAAAEEgiNAgBWctqKkCCCAAAIIIIAAAggggAACCCCAQFYKEGBlZbNTaQQQQAABBBBAAAEEEEAAAQQQQCA4AgRYwWkrSooAAggggAACCCCAAAIIIIAAAghkpQABVlY2O5VGAAEEEEAAAQQQQAABBBBAAAEEgiNAgBWctqKkCCCAAAIIIIAAAggggAACCCCAQFYKEGBlZbNTaQQQQAABBBBAAAEEEEAAAQQQQCA4AgRYwWkrSooAAggggAACCCCAAAIIIIAAAghkpQABVlY2O5VGAAEEEEAAAQQQQAABBBBAAAEEgiNAgBWctqKkCCCAAAIIIIAAAggggAACCCCAQFYKEGBlZbNTaQQQQAABBBBAAAEEEEAAAQQQQCA4AgRYwWkrSooAAggggAACCCCAAAIIIIAAAghkpQABVlY2O5VGAAEEEEAAAQQQQAABBBBAAAEEgiNAgBWctqKkCBwRgS279sn0lT/LF9/+JvsOHEppGQrkzSM1SheUltWLStkiBVJ6bA6GAAIIIIAAAggggAACCCCQOQIEWJnTltQEgZQLaHj14LtbZH+Kg6vIgubLm0f6tSpLiJXyFuSACCCAAAIIIIAAAggggEBmCBBgZUY7UgsE0iIwfM52WbJpb1qOHXnQ2uULSdeLSuXKuTgJAggggAACCCCAAAIIIIBAsAQIsILVXpQWgVwVuPmVr1I+bdCpAjqdcORNlXK1fpwMAQQQQAABBBBAAAEEEEAgGAIEWMFoJ0qJwBERuGHk2lw972s3n5Wr5+NkCCCAAAIIIIAAAggggAACwRAgwApGO1FKBI6IAAHWEWHnpAgggAACCCCAAAIIIIAAAhECBFh0CQQQcBQgwKJzIIAAAggggAACCCCAAAII+EGAAMsPrUAZEPCpAAGWTxuGYiGAAAIIIIAAAggggAACWSZAgJVlDU51EfAiQIDlRYt9EUAAAQQQQAABBBBAAAEE0iVAgJUuWY6LQAYIEGBlQCNSBQQQQAABBBBAAAEEEEAgAwQIsDKgEakCAukSIMBKlyzHRQABBBBAAAEEEEAAAQQQ8CJAgOVFi30RyDIBAqwsa3CqiwACCCCAAAIIIIAAAgj4VIAAy6cNQ7EQ8IMAAZYfWoEyIIAAAggggAACCCCAAAIIEGDRBxBAwFGAAIvOgQACCCCAAAIIIIAAAggg4AcBAiw/tAJlQMCnAgRYPm0YioUAAggggAACCCCAAAIIZJkAAVaWNTjVRcCLAAGWFy32RQABBBBAAAEEEEAAAQQQSJcAAVa6ZDkuAhkgQICVAY1IFRBAAAEEEEAAAQQQQACBDBAgwMqARqQKCKRLgAArXbIcFwEEEEAAAQQQQAABBBBAwIsAAZYXLfZFIIACO3fuTLjU/5mxJ+HPJvLBx1qcnMjH+AwCCCCAAAIIIIAAAggggEAKBUqUKJHCo6XmUARYqXHkKAj4VoAAy7dNQ8EQQAABBBBAAAEEEEAAAV8KEGD5slkoFAIIOAkwhZC+gQACCCCAAAIIIIAAAggg4AcBRmD5oRUoAwI+FSDA8mnDUCwEEEAAAQQQQAABBBBAIMsECLCyrMGpLgJeBAiwvGixLwIIIIAAAggggAACCCCAQLoECLDSJctxEcgAAQKsDGhEqoAAAggggAACCCCAAAIIZIAAAVYGNCJVQCBdAgRY6ZLluAgggAACCCCAAAIIIIAAAl4ECLC8aLEvAlkmQICVZQ1OdRFAAAEEEEAAAQQQQAABnwoQYPm0YSgWAn4QIMDyQytQBgQQQAABBBBAAAEEEEAAAQIs+gACCDgKEGDRORBAAAEEEEAAAQQQQAABBPwgQIDlh1agDAj4VIAAy6cNQ7EQQAABBBBAAAEEEEAAgSwTIMDKsganugh4ESDA8qLFvggggAACCCCAAAIIIIAAAukSIMBKlyzHRSADBAiwMqARqQICCCCAAAIIIIAAAgggkAECBFgZ0IhUAYF0CRBgpUuW4yKAAAIIIIAAAggggAACCHgRIMDyosW+CGSZAAFWljU41UUAAQQQQAABBBBAAAEEfCpAgOXThqFYCPhBgADLD61AGRBAAAEEEEAAAQQQQAABBAiw6AMIIOAoQIBF50AAAQQQQAABBBBAAAEEEPCDAAGWH1qBMiDgUwECLJ82DMVCAAEEEEAAAQQQQAABBLJMgAAryxqc6iLgRYAAy4sW+yKAAAIIIIAAAggggAACCKRLgAArXbIcF4EMECDAyoBGpAoIIIAAAggggAACCCCAQAYIEGBlQCNSBQTSJUCAlS5ZjosAAggggAACCCCAAAIIIOBFgADLixb7IpBlAgRYWdbgVBcBBBBAAAEEEEAAAQQQ8KkAAZZPG4ZiIeAHAQIsP7QCZUAAAQQQQAABBBBAAAEEECDAog8ggICjAAEWnQMBBBBAAAEEEEAAAQQQQMAPAgRYfmgFyoCATwUIsHzaMBQLAQQQQAABBBBAAAEEEMgyAQKsLGtwqouAFwECLC9a7IsAAggggAACCCCAAAIIIJAuAQKsdMlyXAQyQIAAKwMakSoggAACCCCAAAIIIIAAAhkgQICVAY1IFRBIlwABVrpkOS4CCCCAAAIIIIAAAggggIAXAQIsL1rsi0CWCRBgZVmDU10EEEAAAQQQQAABBBBAwKcCBFg+bRiKhYAfBAiw/NAKlAEBBBBAAAEEEEAAAQQQQIAAiz6AAAKOAgRYdA4EEEAAAQQQQAABBBBAAAE/CBBg+aEVKAMCPhUgwPJpw1AsBBBAAAEEEEAAAQQQQCDLBAiwsqzBqS4CXgQIsLxosS8CCCCAAAIIIIAAAggggEC6BAiw0iXLcRHIAAECrAxoRKqAAAIIIIAAAggggAACCGSAAAFWBjQiVUAgXQIEWOmS5bgIIIAAAggggAACCCCAAAJeBAiwvGixLwJZJkCAlWUNTnURQAABBBBAAAEEEEAAAZ8KEGD5tGEoFgJ+ECDA8kMrUAYEEEAAAQQQQAABBBBAAAECLPoAAgg4ChBg0TkQQAABBBBAAAEEEEAAAQT8IECA5YdWoAwI+FSAAMunDUOxEEAAAQQQQAABBBBAAIEsEyDAyrIGp7oIeBEgwPKixb4IIIAAAggggAACCCCAAALpEiDASpcsx0UgAwQIsDKgEakCAggggAACCCCAAAIIIJABAgRYGdCIVAGBdAkQYKVLluMigAACCCCAAAIIIIAAAgh4ESDA8qLFvghkmQABVpY1ONVFAAEEEEAAAQQQQAABBHwqQIDl04ahWAj4QYAAyw+tQBkQQAABBBBAAAEEEEAAAQQIsOgDCCDgKECARedAAAEEEEAAAQQQQAABBBDwgwABlh9agTIg4FMBAiyfNgzFQgABBBBAAAEEEEAAAQSyTIAAK8sanOoi4EWAAMuLFvsigAACCCCAAAIIIIAAAgikS4AAK12yHBeBDBAgwMqARqQKCCCAAAIIIIAAAggggEAGCBBgZUAjUgUE0iVAgJUuWY6LAAIIIIAAAggggAACCCDgRYAAy4sW+yKQZQIEWFnW4FQXAQQQQAABBBBAAAEEEPCpAAGWTxuGYiHgBwECLD+0AmVAAAEEEEAAAQQQQAABBBAgwKIPIICAowABFp0DAQQQQAABBBBAAAEEEEDADwIEWH5oBcqAQBoFdu7cmfDR/zNjT8KfTeSDj7U4OZGP8RkEEEAAAQQQQAABBBBAAIEUCpQoUSKFR0vNoQiwUuPIURDwrQABlm+bhoIhgAACCCCAAAIIIIAAAr4UIMDyZbNQKAQQcBJgCiF9AwEEEEAAAQQQQAABBBBAwA8CjMDyQytQBgR8KkCA5dOGoVgIIIAAAggggAACCCCAQJYJEGBlWYNTXQS8CBBgedFiXwQQQAABBBBAAAEEEEAAgXQJEGClS5bjIpABAgRYGdCIVAEBBBBAAAEEEEAAAQQQyAABAqwMaESqgEC6BAiw0iXLcRFAAAEEEEAAAQQQQAABBLwIEGB50WJfBLJMgAAryxqc6iKAAAIIIIAAAggggAACPhUgwPJpw1AsBPwgQIDlh1agDAgggAACCCCAAAIIIIAAAgRY9AEEEHAUIMCicyCAAAIIIIAAAggggAACCPhBgADLD61AGRDwqQABlk8bhmIhgAACCCCAAAIIIIAAAlkmQICVZQ1OdRHwIkCA5UWLfRFAAAEEEEAAAQQQQAABBNIlQICVLlmOi0AGCBBgZUAjUgUEEEAAAQQQQAABBBBAIAMECLAyoBGpAgLpEiDASpcsx0UAAQQQQAABBBBAAAEEEPAiQIDlRYt9EcgyAQKsLGtwqosAAggggAACCCCAAAII+FSAAMunDUOxEPCDAAGWH1qBMiCAAAIIIIAAAggggAACCBBg0QcQQMBRgACLzoEAAggggAACCCCAAAIIIOAHAQIsP7QCZUDApwIEWD5tGIqFAAIIIIAAAggggAACCGSZAAFWljU41UXAiwABlhct9kUAAQQQQAABBBBAAAEEEEiXAAFWumQ5LgIZIECAlQGNSBUQQAABBBBAAAEEEEAAgQwQIMDKgEakCgikS4AAK12yHBcBBBBAAAEEEEAAAQQQQMCLAAGWFy32RSDLBAiwsqzBqS4CCCCAAAIIIIAAAggg4FMBAiyfNgzFQsAPAgRYfmgFyoAAAggggAACCCCAAAIIIECARR9AAAFHAQIsOgcCCCCAAAIIIIAAAggggIAfBAiw/NAKlAEBnwoQYPm0YSgWAggggAACCCCAAAIIIJBlAgRYWdbgVBcBLwIEWF602BcBBBBAAAEEEEAAAQQQQCBdAgRY6ZLluAhkgECQAqwtu/bJ9JU/yxff/ib7DhxKqX6BvHmkRumC0rJ6USlbpEBKj83BEEAAAQQQQAABBBBAAAEE4gsQYMU3Yg8EslYgKAGWhlcPvrtF9qc4uIps+Hx580i/VmUJsbL2G0HFEUAAAQQQQAABBBBA4EgJEGAdKXnOi0AABIISYA2fs12WbNqbK6K1yxeSrheVypVzcRIEEEAAAQQQQAABBBBAAIF/BAiw6AkIIOAoEJQA6+ZXvkr5tEEnFJ1OOPKmSvQaBBBAAAEEEEAAAQQQQACBXBQgwMpFbE6FQNAEghJgBaWcQWt/yosAAggggAACCCCAAAII+EWAAMsvLUE5EPChQFCCoaCU04dNTJEQQAABBBBAAAEEEEAAgUAIEGAFopkoJAJHRiAowVBQynlkWpGzIoAAAggggAACCCCAAALBFyDACn4bUgME0iYQlGAoKOVMW0NxYAQQQAABBBBAAAEEEEAgwwUIsDK8gakeAskIBCUYCko5k2kLPosAAggggAACCCCAAAIIZLMAAVY2tz51RyCOQFCCoaCUkw6HAAIIIIAAAggggAACCCCQmAABVmJufAqBrBAISjAUlHJmRaehkggggAACCCCAAAIIIIBAGgQIsNKAyiERyBSBoARDQSlnpvQL6oEAAggggAACCCCAAAII5LYAAVZui3M+BAIkEJRgKCjlDFDTU1QEEEAAAQQQQAABBBBAwFcCBFi+ag4Kg4C/BIISDAWlnP5qXUqDAAIIIIAAAggggAACCARHgAArOG1FSRHIdYGgBENBKWeuNyAnRAABBBBAAAEEEEAAAQQyRIAAK0MakmogkA6BoARDQSlnOtqIYyKAAAIIIIAAAggggAAC2SBAgJUNrUwdEUhQICjBUFDKmWAz8DEEEEAAAQQQQAABBBBAIOsFCLCyvgsAgICzQFCCoaCUk76GAAIIIIAAAggggAACCCCQmAABVmJuaf/Unj17pH379lKnTh3p1atX2s/HCRCwEwhKMBSUctLLEEAAAQQQQAABBBBAAAEEEhMgwErMLe2f2rVrl1x//fVy3XXXSYcOHdJ+Pk6AAAGW+z7w2s1nud+ZPRFAAAEEEEAAAQQQQAABBJIWIMBKmjA9B1i/fr1cffXVZvSV/i8bAkdCICgjm4JSziPRhpwTAQQQQAABBBBAAAEEEMgEAQIsH7XioUOHZP78+TJixAiZPXu27N69W8qUKSMXX3yx3HLLLXL++efLUUcd5Vjid999V2666SbzuaFDh8r999/vuna///67vPrqqzJ27FhZunSpFC5cWC677DLp1q2bVKtWLeq8Xve36vbMM8+Yuv33v/+Vxo0by+233y4tW7aU/Pnzuyrr4cOHZdWqVTJs2DB5++23TV1r1aolN954oxmpdvzxx4cdx+v++uGffvpJRo0aJa+88opokKhtcOWVV8rdd98tZcuWdVVO3cmrkdf9XRckiR2DEgwFpZxJNAUfRQABBBBAAAEEEEAAAQSyWoAAyyfNf+DAAXniiSekZ8+eUrVqVWndurWccMIJsnXrVnnvvfekUqVK8vrrr0uRIkVsS/zjjz+akOudd94x//7ggw9K3759XdXuhx9+kFtvvVXmzJljwqTq1avL5s2bZeLEiaYML7zwgjRv3jznWF73D61bvXr1pEmTJvLXX3+Zsq5evVoGDhwoPXr0iBtiaRg1fvx4ue2220yQpEYafM2aNUsWLlwonTp1kqeeekoKFSpkyup1f/3MunXrpGPHjrJx40Zp166dlCtXTlauXCnTp0+X8uXLm5BPA714m1cjr/vHO3+q/j0owVBQypmqduE4CCCAAAIIIIAAAggggEC2CRBg+aTFV6xYIa1atZIWLVrIk08+aYIja/vzzz/lk08+MSOwChYsGFViDWpGjhwpDz30kNxxxx0mDHIbYB08eNAESE8//bQ8//zzZs2tPHnymHPoaDAd2VShQgUT3JQoUUK87q/H0RFXV1xxhdxwww1mZJhVt9DQZurUqWZEVqxtzZo1JlSqWLGiPPfcc1KyZEmzu45c0tFmWn516Ny5s/nvXvfX43Tt2lXmzp0ro0ePlkaNGpmRZ6FBWJs2bWT48OFRI71Cy+3VyOv+udllgxIMBaWcudl2nAsBBBBAAAEEEEAAAQQQyCQBAiyftKaOrtKA57XXXjOLt3vZdLSQvrFQA6CmTZtKw4YNXQdYOsJLQ6vixYubaXMnn3xyzqk1WNFRXA8//LB8+OGHZuSU1/33799vRpW9+eabMm3aNBPChW46ekrLrGt9DRo0SI4++mjHquvoqnvvvVcmT55spvSFbjqtsG3btlK7dm0TbmlI5nV/K0TUkOzRRx8NGxGmUx7vvPNOWbJkiUyaNCnmKCyvRl7399I3kt03KMFQUMqZbHvweQQQQAABBBBAAAEEEEAgWwUIsHzS8m+99ZZcc801Zhph9+7dY651FVpknZ7Xv39/M1pKw6/vvvtO6tat6zrAsgKkIUOGmBApcrPKpaPCtFxe99+xY4cJ5HRtqnHjxoUFZHqur7/+2tRbp+rp6KkTTzzRtkWsAGnt2rUmDDvjjDPC9tuzZ48J8fR/33jjDbOGlwZObvfXda5efPFFMz1Rj2+3cL4Geb179zZrb+n0RafNq5HX/XOzywYlGApKOXOz7TgXAggggAACCCCAAAIIIJBJAgRYPmlN662Dv/zyiwwePNhMlXOzsPny5cvNyKMHHnhAbr75Zlm8eLGnACveyK9FixaZ41kjpDTciTVSLHJ/Dag0DNKRUToi6thjjw0T37Vrlwm4dE0sLcupp55q2yLWfvqPdmuB6TRLDdh0HS8dIaXTC62RbG7213WtdARYv3795OOPP5Y6depElcOy0jXBdM0wpy3dprFGqaW6OwclGApKOVPdPhwPAQQQQAABBBBAAAEEEMgWAQIsn7S0rrOko5101JC+WU8Xcteg6KqrrjJvwbN7+6Cu2aShja4l9fLLL8spp5wiVoDkdg0sK7RxGnVkTavTEUcaQD3++OMm5HG7/2effWYCMF2bS0eXFShQIEz8119/NcGbToPU+p955pm2LWIFfKVKlbIdyWVNVdQyagBVtGhRE5y53f+cc84xljp6S6dLauAWuemi8/pmxni26TaNDAHT2YWDEgwFpZzpbCuOjQACCCCAAAIIIIAAAghksgABls9ad8uWLWZBdZ1up0GWbroAuoZGNWrUCCutTmXr0qWL2VfXkdIt0QDLadSRFRxZI6isAMvt/laA5RT6WCOndG0pNwGW00gurXvoCCorwHK7vxVgxSqHW9t4I7mSNfUaYGkImej21OfhI+YSPY7bz3X/vz/d7hq2X1DKmVDl+BACCCCAAAIIIIAAAgggkMsC5557bi6fMf7pCLDiGx2RPTTYmTdvngwbNkxmzpxpRibp1DSrE/34449yyy23mDcDhk7NcxuyWJWKN1rIWhz9oosucjUCK3L/eCOwrLWt9HNuAiynEVWhC867GYEVub+bEVjWWlXJjsBK1pQAK/orSYB1RC5TnBQBBBBAAAEEEEAAAQQyVIAAK0MbNp3V0rWhdAF1XTxcp7g98sgjcswxx8gzzzxjAiVd7+m8887LKYLXAMtauNzp7YfW8XSheP2/l156ySx07nb/1atXmzW6rADMaQ0sDZR0+l6xYsVsOa3F4HVdsFhrWukaYBMmTJBChQqZNbDc7l+hQoWcNy7GWwNr7Nix0qFDB8dmT7ep3XTSdPXBoEzNC0o509VOHBcBBBBAAAEEEEAAAQQQyHSBjBmBpWsg6WievHnzmvAiNx/y091JvvrqK7MWVunSpc10QR2dpeHM33//Lc2bNzeBlrVt375dhg8fLpdeeqnUr19fKleuLK1atXL0sNZ1ivcWQmvhcq/7b926Va677jrz9sFYbyE866yz5LnnnpMTTjjBltNaK2vz5s0x30Ko64JpwKVvPdS1tdzur4vHayB47733xn0Loa6R1aRJE8dm92rkdf9097fQ4wclGApKOXOz7TgXAggggAACCCCAAAIIIJBJAoEIsHQUko7k0ely+na50O3AgQMyceJEGThwoOjaQrpp2PPoo4+axc8zYbOmnDVo0MBMKfz555/NCKD58+fHrZ41aitfvny2+1rH1rWiIgMkdb///vuN77Rp0+T8888Xr/tbUwR1bSkdLaZv+wvdpkyZIm3atDELvGtZnYLH0Cl/dgHSp59+Kpdffrl5e6O2vQaZffv2voI0AAAAIABJREFUlYcfftgsyh4ZOEXuryO1rCmC1hsXQ9/2t2fPHuncubPoSLDx48dLuXLlHO29GnndP26jp3CHoARDQSlnCpuGQyGAAAIIIIAAAggggAACWSUQiABLQ46bbrpJpk6dKo0bNw5rIF3IvH379mb0Vfny5UWDDh31o2+L06lcxYsX932D7tu3z4QtDRs2lGbNmpnwxdq0Xj169JARI0bIyJEjTYgSa4s1hVBDm0suucSMTNK1rzTU0hFLXbt2lcmTJ4uOsrr22mtNiKRvRZw7d6506tRJGjVqZEZ16agmr/trWUeNGmXOqW8i1HBJj6Pbd999Z966uGHDBhOSValSxfx39ejZs6cJzfT/rMXrZ8+ebRa01+mIoW1rGem0xtA+4nX/nTt3mmBQ34io0wQ1MNTt0KFDZnqjlv+ee+4xUymtcEv305BP20/ronZejbzun5sdOijBUFDKmZttx7kQQAABBBBAAAEEEEAAgUwS8H2ApWHGfffdJ7pouQY4J554Yo6/NSpGFwrX0UMazuhmhQ06JSxe4OOHxrTq+Pzzz5vF2lu3bi1FihSRXbt2iU4v05Fl3bp1k4ceeign/HEqd6wAy/q3W2+9NWzh93Xr1knHjh1l7dq10rJlS6levbqsWbNGZsyYIbo21JgxY8xURGvzur8GNBryaP3q1atnRkNp6KR10xFNocGZnsN6M6GGVKHrUeloOx2ppeFW1apVjZNuH330kSxdutSsD6Z9xQoAve6vx9JRbTfeeKMpn47m0mmby5YtEw3DIoMz3d9aBD+3TXOr3wYlGApKOXOr3TgPAggggAACCCCAAAIIIJBpAr4MsDSY0oXCf/nlFxNYffnll2ZkkI5yCd00kNHQ6q677jJTCK3gwhrRctxxx5nAo0CBAr5vNy3zm2++aUYc6ULku3fvNlMgdVSWjj6rW7du2MgspwrpVL2mTZuKToPT/wvdrOl6diO5tmzZYhaG1310BJsGaXpeDQDtFlb3ur/W79VXXzUjmzRsKly4sBklp8GcTisMnTpoBZMaIulndOqotem0xunTp5sRaRoq6ZpZOirv7rvvNiOm8uTJE1Znr/vryDOd0qdTNXV0n7ZDrVq1TKilo7Os0WPWSbQcAwYMCBuBZf2bVyOv++dGpw5KMBSUcuZGm3EOBBBAAAEEEEAAAQQQQCATBXwZYOkIHA1ZZs6cKX/88YesXLnSTN0KDbB0qqCGVk8//bS8//77UqdOnbD20ZExCxYsiPlmOz82qDUaS+unI8gi39qXaJk1FNJRQrrYvd+nVmpw1KVLF1N/a0pjovXmc8kJBCUYCko5k2sNPo0AAggggAACCCCAAAIIZK+ALwOs0Oaw3j6nU9k0lLLWHtL1k3Ttq5NOOsmssaRvuQvdrKld1n/TtZw0ENE3FPp5s6bP6WL1kSPOkim3LmSua129/PLLOWs7JXO8dH127969ZkRdwYIFw9bLStf5OG5sgaAEQ0EpJ/0NAQQQQAABBBBAAAEEEEAgMQHfB1jWSCsNYKy1mHRa2JNPPim9e/e2XdjcemOdro3Vtm1bs5aUTlHTaYl+D7B0pJQGczqiLHIKYGJNLDmLileqVClsjahEj5fOz+m0wD59+sjo0aPD1t1K5zk5trNAUIKhoJSTvoYAAggggAACCCCAAAIIIJCYgO8DLK3W8uXLTRClayLpAuO6Ntbnn39u3o43btw40dFKoZs1OkvfXqcLe+vb9tgQQMC7QFCCoaCU03sL8AkEEEAAAQQQQAABBBBAAAEVCESApQtr63pYug6WvpFPN31b3mOPPSY6qih009FXOjpLpxCOHz9eWrRoQUsjgECCAkEJhoJSzgSbgY8hgAACCCCAAAIIIIAAAlkvEIgAy2qlAwcOmFFYuunbCSPfOKf/XdeQ0uBKR121adMmZYugZ31PASArBYISDAWlnFnZiag0AggggAACCCCAAAIIIJACgUAFWCmoL4dAAAEPAkEJhoJSTg/07IoAAggggAACCCCAAAIIIBAiQIBFd0AAAUeBoARDQSknXQ0BBBBAAAEEEEAAAQQQQCAxAQKsxNz4FAJZIRCUYCgo5cyKTkMlEUAAAQQQQAABBBBAwFFgy659Mn3lz/LFt7/JvgOHUipVIG8eqVG6oLSsXlTKFimQ0mP74WAEWH5oBcqAgE8FghIMBaWcPm1mioUAAggggAACCCCAAAK5IKDh1YPvbpH9KQ6uIoueL28e6deqbMaFWARYudBJOQUCQRUISjAUlHIGtR9QbgQQQAABBBBAAAEEEEheYPic7bJk097kD+TiCLXLF5KuF5VysWdwdiHACk5bUVIEcl0gKMFQUMqZ6w3ICRFAAAEEEEAAAQQQQMA3Aje/8lXKpw06VU6nE468qZJv6p6KghBgpUKRYyCQoQJBCYaCUs4M7SZUCwHfCLCmhG+agoIggAACCCCAgI0Azy3JdQtfB1iHDx+WvXv3yoEDBxKqZd68eaVQoUJy1FFHJfR5PoRAtgsE5QIblHJme3+i/gikU4A1JdKpy7ERQAABBBBAIBUCPLckp+jrAGvXrl1y/fXXy8yZMxOqZbNmzeT111+XIkWKJPR5PoRAtgsE5QIblHJme3+i/gikUyBIa0owUiydPYFjI4AAAggg4F8BnluSaxtfB1h//vmnDB48WJYvXx5Vy61bt8r69euldu3aZpSVtemIrU2bNkm/fv3Mv1WvXl10JBYbAgh4FwjKBTYo5fTeAnwCAQTcCgRlTQlGirltUfZDAAEEEEAg8wR4bkmuTX0dYDlVbd26ddKxY0e54oor5L777gsLqP766y958sknZdasWTJu3DgpWbJkckJ8GoEsFgjKBTYo5czirkTVEUi7QFCuA0EaKZb2RuMECCCAAAK+FgjaiOEglDco9yt+7ZiBC7AOHjwoAwcOFB2B9eyzz4aNvrKQ9+zZI507d5a6detK9+7dWQPLr72PcvleICgX2KCU0/cNTgERCLBAUK4DQRkpFuCuQNERQAABBFIgELQRw0Epb1DuV1LQhdJyiMAFWNa6WHXq1JG+ffs6ogwaNEhWrVolI0eOlBNPPDEteBwUgUwXCMoFNijlzPT+Qv0QOJICQbkOBKWcR7ItOTcCCCCAwJEXCNqI4aCUl/uA5Pp24AIsHV3Vvn17qVatmmhIdfTRR0cJ6NsLdZTWkiVLWMQ9uf7Bp7NcICgX2KCUM8u7E9VHIK0CQbkOBKWcaW0sDo4AAggg4HuBoI0YDkp5uQ9IrusHLsDav3+/9OzZU6ZMmSKjR4+WRo0ahU0R1PBq0aJF0qVLF6lfv7489dRTcuyxxyanxKcRyFKBoFxgg1LOLO1GVNtGIAhrNASt4YJyHQhKOUPbn/4atG8D5UUAAQSSFwja36uglDco5Uy+B6XnCIELsJRBpwZec801oou5N27cWBo0aCD58uUTXR9r2bJlMnv2bClcuLCMHTvW/BsbAggkJhCUC2xQyplYK/CpTBMIyhoNQXMPynUgKOW02p/+GrRvAuVFAAEEUiMQtL9XQSlvUMqZml6U+qMEMsBShi+++MKsgTV9+vQolapVq8pjjz0mTZs2ZQH31PcZjphFAkG5wAalnFnUdXK9qkEaIRKUNRpyvRGTPGFQrgNBKafVHPTXJDsmH0cAAQQCKhC0v1dBKW9QyunXbhvYAEtBDx06JN9//7188803ZvSVbiVKlJDTTz9d8ubN61dzyoVAYASCcoENSjkD0/ABK2jQRoj8P3tnAq5VVbb/h0EUFfzw5ICmYGUqpZKZWFg4pJg4lKWigCOKM6JpToSGY1oOiSOOgOaYFvRlOaHhkEMOl3Mp5PSZ34EECeVj+F/P/n+b7+Vwhve8Zz/vWfd5f/u6uCzYw/3e61n3c69nr7W2yh4NYmFgKjqggjNvf+JVrSeAFwZgAAaKYUAtX6ngVcFZTBQVfxfpAlbxdHBHGICBUgZUBFYFp2J0KcxsUpshQrzG9AQVXlVw5q2khjcmurgrDMAADNQeA2r6r4JXBWeqES9fwPJN3efNm2crr7yyrb766qnyDC4YkGRARWBVcKoFgcrMJrUZIsRrTE9Q4VUFJwWsmDjlrjAAAzCgwgD5qvmWmjyyX0VNqcZrRT8y8CLZAtY777xj48aNs7vuuisrYA0ZMsQmTZpkvXr1snvvvdceeuih7N/r6uoC6ePWMNCxGVARWBWcatGiMrNJrf3V8KrErQqvKjgpYKlEPjhhAAYUGVCY4U6+ooCVYt+SLGC9+eabNmLECHvllVesf//+9s9//tP69u1rU6ZMyQpWL7/8su2zzz52zjnn2N57750i72CCAQkGVBKXCk6JRi8BqTKzSa391fCqxK0Kryo4KWCpRD44YQAG1BhQmeFOvqKAlWLfkitg+WbtZ599tt1yyy12ww032A477JAVqmbMmLGsgLVgwQIbM2aMrbrqqnbBBRdYt27dUuQeTDCQPAMqiUsFZ/IN3gCgCq8qOCkIxPYAlThQwUm8xsYrd4cBGKhdBpjh3njbV7okTy1fqfmA1HqqXAHr448/tpEjR9rGG29s48ePty5dumT/LS1gOcn+d0899dSyZYWpEQ8eGFBgQEVgVXAqtHkpRhVeVXCqGSzilTevzoBa/1KLW/DCAAzUHgPMcKeAVc2ob2thsJpYy3mWXAGrvr7ehg0bZgMHDrSxY8dmv7GpAlbDolY5hHAODMDA/zGgMnBRwakWWyq8quCkgBXbA1TiQAUn8Robr9wdBmCgdhlQyQMqONXylRqvqfVUuQKWb9h+zDHH2Oc///kmZ2B99tlndsopp9icOXNswoQJ1qNHj9R4Bw8MSDCgIrAqOCUavQSkCq8qONUMFvHaPAOVvtEkXmN4VYtX8MIADNQuAyp5QAWnmr9S4zW1nipXwFq6dKldcskldvnll9vNN99sgwYNWm4G1pprrmkPP/ywHXroodlSwzPOOMM6deqUGu/ggQEJBlQEVgWnRKNTwGqxmSotXKgZLMer8JUkNV7V9EoNb4sdmBNgAAZgoJ0ZUNFVFZz4gNp6MSRXwMoM9cyZNnz4cHv11Vezrw2+88479vbbb9u+++5rb7zxhk2dOtX69euX7X/le2VxwAAMVMaASuJSwVlZK7TfVSq8quBUM1gqX0lS45V4rS2j3X4KzpNhAAZSZUAlD6jgxAfUVl6VLGB5E82aNStbJnjHHXes0GK+P5bP0Npqq61S1S1wwYAEAyqJSwWnRKOXgFThVQWnmsFS+UqSGq/Ea20ZbTXdBy8MwEA8Ayp5QAUnPqC28qpsAcubyZcTvvvuu9msq/fff9/WW2+9bG+sL37xi9a1a9d49eEJMNDBGVBJXCo41cJFhVcVnGoGS+UrSWq8Eq+1ZbTVdB+8MAAD8Qyo5AEVnPiA2sqr0gWseHnhCTBQ2wyoJC4VnGrRpMKrCk4MVqzBUokDFZxq8ep4lfZsU8sH4IUBGCiOAZU8oIJTLV+p8Vpc5Bdzp+QLWHPnzrXTTz/dNtpoIzvuuOOsW7duy375W2+9lX1pcMstt2TGVTHxwF1gYDkGVARWBadaeKnwqoITg0UByxkgXmPiQG3PNrV8AF4YgIHiGFDJAyo48VcxebW4iC/2TskXsOrr623YsGHWt2/f7OuD3bt3X8bA+PHjbcaMGTZlyhSrq6srlhnuBgMwIDPQUkuwKqGlwqsKTgxWrMFSiQMVnGrxqrZnm0oeACcMwEDxDKjkARWcavlKjdfie0Db7kgBq238cTUMdGgGVARWBadasKjwqoITg0UByxkgXmPiQG3PNrV8AF4YgIHiGFDJAyo48VcxebW4iC/2ThSwiuWTu8FAh2JAJXGp4FQLDhVeVXBisGINlkocqOAkXmPjVS0fgBcGYKA4BlTygApO8lVt5SsKWMVpEXeCgQ7HgEriUsGpFiAqvKrgxGDFGiyVOFDBSbzGxqtaPgAvDMBAcQyo5AEVnOSr2spXFLCK0yLuBAMdjgGVxKWCUy1AVHhVwYnBijVYKnGggpN4jY1XtXwAXhiAgeIYUMkDKjjJV7WVr2QKWK+99pptvPHG1rlz52UtNGvWLPvoo4+yrxCutNJKK7Scn3/eeedZz549i1Mc7gQDNcSASuJSwakWOiq8quDEYMUaLJU4UMFJvMbGq1o+AC8MwEBxDKjkARWc5KvaylfJF7DmzJljI0aMsGnTprVaNQYPHswXClvNGhd0NAY++OCDin/SydPmVHxtJRdeNKRXJZeZCs6Kflw7XqTCqwrOvClV8KrghNfmRaJSXYXXWF7bUdp5NAzAQDszoJJfVXCSr+LyVe/evdu5t6z4+OQLWA75k08+sc8++6zV5HXt2jWbfdWpU6dWX8sFMNBRGKCAVXxLtnVAWDyimDuqGBcVnBisOIPld1aJAxWcxGtsvMaoNneFARhQYEAlD6jgJF/F5SsKWAqKAkYYgIFlDKhMHVbBqRZaKryq4MzbXwWvCk54bV5ZJo/s1ybpUYkDFZxtagwuhgEY6BAMqOiVCk58QKwPSK3TSczASo008MBArTCgkrhUcKrFjQqvKjgxWLEGSyUOVHASr7HxqpYPwAsDMFAcAyp5QAUn+aq28hUFrOK0iDvBQIdjQCVxqeBUCxAVXlVwYrBiDZZKHKjgJF5j41UtH4AXBmCgOAZU8oAKTvJVbeUrCljFaRF3goEOx4BK4lLBqRYgKryq4MRgxRoslThQwUm8xsarWj4ALwzAQHEMqOQBFZzkq9rKVxSwitMi7gQDHY4BlcSlglMtQFR4VcGJwYo1WCpxoIKTeI2NV7V8AF4YgIHiGFDJAyo4yVe1la8oYBWnRdwJBjocAyqJSwWnWoCo8KqCE4MVa7BU4kAFJ/EaG69q+QC8MAADxTGgkgdUcJKvaitfUcAqTou4Ewx0OAZUEpcKTrUAUeFVBScGK9ZgqcSBCk7iNTZe1fIBeGEABopjQCUPqOAkX9VWvqKAVZwWcScY6HAMqCQuFZxqAaLCqwpODFaswVKJAxWcxGtsvKrlA/DCAAwUx4BKHlDBSb6qrXyVdAFrwYIFdtttt9lHH31UkWKstdZatv/++1v37t0rup6LYKDWGVBJXCo41eJJhVcVnBisWIOlEgcqOInX2HhVywfghQEYKI4BlTyggpN8VVv5KukCVn19vQ0bNszuv//+ihRjyJAhNmnSJOvVq1dF13MRDNQ6AyqJSwWnWjyp8KqCE4MVa7BU4kAFJ/EaG69q+QC8MAADxTGgkgdUcJKvaitfJV3AWrp0qb388sv23//938u1yqJFi+y6666z119/3U499VRbd911l/37O++8YxdeeKEdeeSR2Z+uXbsWpzbcCQZqjAGVxKWCUy18VHhVwYnBijVYKnGggpN4jY1XtXwAXhiAgeIYUMkDKjjJV7WVr5IuYDXVFPfdd5+dfPLJWRFr0KBBK5w2ffp0Gz16tE2YMMEGDhxYnNpwJxioMQZUEpcKTrXwUeFVBScGK9ZgqcSBCk7iNTZe1fIBeGEABopjQCUPqOAkX9VWvpIrYM2fP9+OPfZY6927t40fP966dOmyQot99tlndsopp2T/dsEFF1i3bt2KUxzuBAM1xIBK4lLBqRY6Kryq4MRgxRoslThQwUm8xsarWj4ALwzAQHEMqOQBFZzkq9rKV3IFrHxfLJ9ZNXbs2CZby4tbM2bMsClTplhdXV1xisOdYKCGGFBJXCo41UJHhVcVnBisWIOlEgcqOInX2HhVywfghQEYKI4BlTyggpN8VVv5Sq6ANW/ePDvmmGOsU6dO9qtf/cp69uy5Qov51wvHjBlj7777Lpu4F6e13KkGGVBJXCo41UJIhVcVnBisWIOlEgcqOInX2HhVywfghQEYKI4BlTyggpN8VVv5Sq6A5Ru7X3755XbCCSdkRSpfTti3b1/r3Lmz+b+9//77dumll9rFF1+czdAaN25co8sMi5Mg7gQDHZcBlcSlglMtUlR4VcGJwYo1WCpxoIKTeI2NV7V8AF4YgIHiGFDJAyo4yVe1la/kCljePL6M8KSTTrKbb765ydbaa6+97JprrrF11lmnOLXhTjBQYwyoJC4VnGrho8KrCk4MVqzBUokDFZzEa2y8quUD8MIADBTHgEoeUMFJvqqtfCVZwPIm8o3ap06dahMnTsz2uvKlhX4MGDDAhg8fbiNGjLA11lijOKXhTjBQgwyoJC4VnGohpMKrCk4MVqzBUokDFZzEa2y8quUD8MIADBTHgEoeUMFJvqqtfCVbwCpOQrgTDMBAUwyoJC4VnGqRpsKrCk4MVqzBUokDFZzEa2y8quUD8MIADBTHgEoeUMFJvqqtfEUBqzgt4k4w0OEYUElcKjjVAkSFVxWcGKxYg6USByo4idfYeFXLB+CFARgojgGVPKCCk3xVW/lKtoC1ZMkSe+qpp+x3v/udPfvss7b11lvbmWeead27d7f33nsv2yfrq1/9ara5OwcMwEBlDKgkLhWclbVC+12lwqsKTgxWrMFSiQMVnMRrbLy2n7LzZBiAgfZmQCUPqOAkX9VWvpIsYM2fP9/OO++87E9+DB482KZMmWJ1dXX24IMP2mGHHWZ33HGHbbPNNu2tUTwfBmQZUElcKjjVAkGFVxWcGKxYg6USByo4idfYeFXLB+CFARgojgGVPKCCk3xVW/lKsoDlhSrfqP3HP/6xHXvssXbttddms7DyAtacOXOyAtZWW21lZ5xxhnXq1Kk4xeFOMFBDDKgkLhWcaqGjwqsKTgxWrMFSiQMVnMRrbLyq5QPwwgAMFMeASh5QwUm+qq18JVfA+ve//22jR4+2hQsX2q9+9Svr2bOnjR8/PvsSYV7AWrp0qZ199tn21ltv2YQJE6xHjx7FKQ53goEaYkAlcangVAsdFV5VcGKwYg2WShyo4CReY+NVLR+AFwZgoDgGVPKACk7yVW3lK7kClu9tNWzYMBs4cKCNHTs2a62GBaym/q442eFOMFAbDKgkLhWcalGjwqsKTgxWrMFSiQMVnMRrbLyq5QPwwgAMFMeASh5QwUm+qq18JVfA8uWBI0aMsAEDBjRZwMpnYD3zzDM2adIk69WrV3GKw51goIYYUElcKjjVQkeFVxWcGKxYg6USByo4idfYeFXLB+CFARgojgGVPKCCk3xVW/lKroDlSwdPPfVUe+ONN2zixIm27rrrrjADy79C6EWu/v372wUXXGDdunUrTnG4EwzUEAMqiUsFp1roqPCqghODFWuwVOJABSfxGhuvavkAvDAAA8UxoJIHVHCSr2orX8kVsLx5Hn30URs6dKhtv/32WTHr9ttvt6eeesquvvpqe//99+2iiy6y6dOn21133WW77LJLcWrDnWCgxhhQSVwqONXCR4VXFZwYrFiDpRIHKjiJ19h4VcsH4IUBGCiOAZU8oIKTfFVb+UqygLVo0aJsw/YTTzzRZs+evUKL+abtvj/WmDFjrGvXrsWpDXeCgRpjQCVxqeBUCx8VXlVwYrBiDZZKHKjgJF5j41UtH4AXBmCgOAZU8oAKTvJVbeUryQKWN5HvczVr1iybPHlyNtvqww8/tHXWWcf69euXzc7yPbI6d+5cnNJwJxioQQZUEpcKTrUQUuFVBScGK9ZgqcSBCk7iNTZe1fIBeGEABopjQCUPqOAkX9VWvpItYBUnIdwJBmCgKQZUEpcKTrVIU+FVBScGK9ZgqcSBCk7iNTZe1fIBeGEABopjQCUPqOAkX9VWvqKAVZwWcScY6HAMqCQuFZxqAaLCqwpODFaswVKJAxWcxGtsvKrlA/DCAAwUx4BKHlDBSb6qrXxFAas4LeJOMNDhGFBJXCo41QJEhVcVnBisWIOlEgcqOInX2HhVywfghQEYKI4BlTyggpN8VVv5KukC1pw5c2zEiBE2bdq0ihRjyJAhNmnSJOvVq1dF13MRDNQ6AyqJSwWnWjyp8KqCE4MVa7BU4kAFJ/EaG69q+QC8MAADxTGgkgdUcJKvaitfJV3Amjt3rh1xxBF2++23t0ox1l577azw5Ru677///ta9e/dWXc/JMAAD/58BlcSlglMtrlR4VcGJwYo1WCpxoIKTeI2NV7V8AF4YgIHiGFDJAyo4yVe1la+SLmA11RT+xcFRo0bZeuutZxdeeKH16NFj2amzZ8+2U0891f71r3/ZNddcw+yr4rSWO9UgAyqJSwWnWgip8KqCE4MVa7BU4kAFJ/EaG69q+QC8MAADxTGgkgdUcJKvaitfyRWwli5dapdccok99NBDNnHiRFt33XVXaLH33nsvm4E1bNgwO+yww4pTG+4EAzXGgEriUsGpFj4qvKrgxGDFGiyVOFDBSbzGxqtaPgAvDMBAcQyo5AEVnOSr2spXcgWsfF+sAQMG2NixYxttLS9ynX322fbWW2/ZhAkTlpuhVZz0cCcY6PgMqCQuFZxqEaPCqwpODFaswVKJAxWcxGtsvKrlA/DCAAwUx4BKHlDBSb6qrXwlV8Cqr6/PZlZtu+22Nm7cOOvUqVOjLTZ+/HibMWOGTZkyxerq6opTHO4EAzXEgEriUsGpFjoqvKrgxGDFGiyVOFDBSbzGxqtaPgAvDMBAcQyo5AEVnOSr2spXcgWsTz/91E466SR79tln7cYbb7TNNttshRb7+9//bocccoj17duXGVjFaS13qkEGVBKXCk61EFLhVQUnBivWYKnEgQpO4jU2XtXyAXhhAAaKY0AlD6jgJF/VVr6SK2B58/j+V8OHD7du3bpl/x00aJCttNJKtnjxYnvmmWeywtb7779v1157rQ0dOrQ4teFOMFBjDKgkLhWcauGjwqsKTgxWrMFSiQMVnMRrbLyq5QPw1i4DM+s/takv/Lc9/49P7NNFSwolYpWuna3/hqvb7lt+zvrWrVLovVO+mUoeUMFJvqqtfCVZwFqyZIndc889duaZZ9rrr7++Qov5VwnPO+88O/Jsgtg0AAAgAElEQVTII61r164p6xfYYCBpBlQSlwrOpBu7EXAqvKrgxGDFGiyVOFDBSbzGxqtaPgBvbTLgxauf/W6mLSy4cNWQzW5dO9tP9+hbM0UslTyggpN8VVv5SrKAlTfR3Llz7cknn7QXX3wxm33lR58+fWzHHXe0tddeuzYzDb8aBgpkQCVxqeAssGmqcisVXlVwYrBiDZZKHKjgJF5j47UqIs5DYKCNDFzx0Lv25Ftz23iX8i7f9gs97dgdP1/eyY2cpTRTTCUPqOAkX9VWvpIsYC1YsMAWLlxoPXv2bHIT94rVjwthAAaWMaCSuFRwqoWWCq8qODFYsQZLJQ5UcBKvsfGqlg/AW5sMjLzptcKXDTbFpC8nnHjwphURrTZTTCUPqOAkX9VWvpIrYM2bN8+OOeYY++ijj2zSpEn2uc99riKh4yIYgIGWGVBJXCo4SxlXeFOowqsKTgxWrMFSiQMVnMRrbLy2nIE5AwbanwEVvVKaKeatqsKrCk7yVW3lK7kCVn19vQ0bNiz7wuAll1xi3bt3b391BwEMdFAGVBKXCs48TFTeFKrwqoITgxVrsFTiQAUn8Robrx3UNvCzOhgDKnqlMlMMXY3VVZV4VcGZqpzJFbB86eDYsWNt+vTp2dcGN9tss1S5BRcMyDOgIrAqOPOAUHlTqMKrCk6MK8ZV6c078Robr/IGIcEfoDCzOUHamoWkkl9VcKKrsbqqEgcqOFPVK7kClhP54Ycf2qhRo8z3wrrsssts000rWy+daqOACwZSYUBFYFVw5u2q8qZQhVcVnBhXjCsFrJaz2+SR/Vo+qZEz1HSgoh/JRU0yoDKzWa0JVfqVCk58AD5A0QekpltyBSz/8uDpp59uzz77bPYFwuaOIUOGZPtk9erVKzXewQMDEgyoGAIVnBiXGONC+8OrkiEkXolXCQMgBlJlZnMprQozxlT0SgUnPjBG/+E1ltfU0oFcAWvOnDk2YsQImzZtWotcUsBqkSJOgIFmGVAxBCo4SbAxCZb2h1cKWE3HQKUzmtCrmH6F7YhhQGVmc/7rVWaMqeRXFZzoaqyuqsSBCs4YtW77XeUKWG3/ydwBBmCgXAZUBFYFJ8YlxrjQ/vBKAYsClpoOlJuHUziPmUIrtkJbC8MqM8ZU+pUKTnxgjF+B11heU8hDpRgoYKXWIuCBgYQYUDEEKjhJsDEJlvaHVwpYFLDUdCChVN8sFGYKNU5PWwtYKjPGVPqVCk58YIxfgddYXlPLVxSwUmsR8MBAwQx88MEHFd/x5GlzKr62kgsvGlLZfnUqOHNOVPCCs/EorjROaf/mVQFeK1HNlq+B15Y5quSMtvJayTPb45rJz31iL3zwP1V59Ja9V7LhW61e0bNU8hV5ICYP0P7w6gyoxIEKTue0d+/eFWly5EWyBSz/AuELL7xgzz33nM2bN69RjtZaay3bf//9rXv37pEccm8YSJoBCljFN09bBy4qiQucFLCK7z1N35F+FcM2vKbJawyq4u965h/+ZZ8tXlr8jRu548pdOtk5u/5HRc9SyVcUsCi0UGjBByjpFQWsilLSihf97W9/s4MPPthmzJjR7B0HDx5sU6ZMsbq6uoKezG1goLYYUJmSrYIzjx4VvOBsvL+3dekIvMJrNTMJ8RrDdlt5jUFV/F3RK/Sq+Khq+o6V9iuVOMUHNh9NlbY/vMbyWk0NKOdZcjOwFi9ebGeffbZdeumldsIJJ9igQYPs9ttvtxdffNHOOOMMW3XVVe3WW2+1WbNm2YQJE+zLX/6yderUqRwuOAcGYKABAyqGQAUnCTYmwdL+8OoMqMSBCk70KqZfqRkNlXhVwUm/iulXtD+84gOKLwynmq/kClgff/yxjRw50tZbbz37+c9/biuvvLKNHz8+m42Vz7Z67733bMSIEbbXXnvZ8ccfTwEr1egDV/IMqBgCFZwYVwwWBivOYKnogApO9CpGr5JP/LzIKquJmClSFk2tPqlSXtHVGL2CV3htdSeuwgVyBaz6+nobNmyYDRw40MaOHZtRdM0119hvfvObZQWspUuXZrO03nrrrWwWVo8ePapAJY+AgY7HgEriUsHJgBAjQAGLAhZ6hQ4ouQWVeFXBiQ+g/+MD8AFqepVazpIrYOUzsLbYYotlBSxfQnjRRRfZr3/9a/vSl76UcdxwVlZqxIMHBhQYUBFYFZwYV4wrxhXjil6hAwr5n3wVE6fwGsMrugqv+Ks4f5VazpIrYPnsqnPPPdeefvppu+6662zttde2Z5991vbYYw8bN26cHX744fbRRx/ZqFGjrGfPnszASi3iwCPFgIohUMGJccVgYbDiDJaKDqjgRK9i9ErKBLC3XJPNVelSN/pVTL9CV+EVfxXnr1LLW3IFLCfQN2wfOnSojRkzJtsP69NPP83+ty8l3HzzzW3u3LnZJu4TJ060ww47LDXOwQMDMgyoGAIVnBhXDBYGK85gqeiACk70KkavZAzA/wJViVcVnPSrmH5F+8Mr/irOX6WWtyQLWD4L64EHHrB33nnH9t9/f+vevXtWsDrllFPsjjvusDXXXNOOO+44O/nkk2211VZLjXPwwIAMAyqGQAUnxhWDhcGKM1gqOqCCE72K0SsZA0ABq9mmYgZWTCRXyiu6GqNX8AqvMT29bXeVLGA195MXLFhgXbp0sW7durWNGa6GARjgs/RNxEClBosBIUaAAhYFLAYE6ICSvVCJVxWc+AD6Pz4AH6CmV6nlLLkC1qJFi7LZVn369LGuXbumxid4YKBDMaAisCo4Ma4YV4wrxhW9QgeUjIJKvKrgxAfQ//EB+AA1vUotZ8kVsOrr623YsGH22muv2Z577ml77723DRgwIFtGyAEDMFAsAyoCq4IT44pxxbhiXNErdKDYTB17N5V4VcGJD6D/4wPwAWp6FZtlWn93uQKWLxG88sorbcqUKfbXv/41+8W+59WQIUNsv/32s29/+9vZ1wc5YAAG2s6AisCq4MS4YlwxrhhX9AodaHt2rt4dVOJVBSc+gP6PD8AHqOlV9TJOeU+SK2DlP8s3cv/www/toYcesjvvvNMefPBBmzdvnvXo0cN22mkn22effey73/2urb322uUxwVkwAAMrMKAisCo4Ma4YV4wrxhW9QgeU7IZKvKrgxAfQ//EB+AA1vUotZ8kWsBoSOX/+fHv66aftnnvusd/+9rfZPlk+K2vSpEnWq1ev1HgHDwxIMKAisCo4Ma4YV4wrxhW9QgckDMD/glSJVxWc+AD6Pz4AH6CmV6nlrA5TwHJi58yZY48//ni2vHDq1Kn2rW99K/vfdXV1qfEOHhiQYEBFYFVwYlwxrhhXjCt6hQ5IGAAKWM02E18jjoniSnlFV9FV/FWcv4rp7ZXfVbqA5V8k/Pvf/54tI7z77ruzZYR+5MsIDzroINt99935WmHl8cGVNc6AiiFQwUkBC4OFwYozWCo6oIITvYrRKzVboRKvKjjpVzH9ivaHV/xVnL9KLW/JFbC8aOWzrO66665lSwWd1D59+iz7KuE3vvENW2211VLjGjwwIMeAiiFQwYlxxWBhsOIMlooOqOBEr2L0Ss0IqMSrCk76VUy/ov3hFX8V569Sy1tyBaz6+nobNmyY3X///VnRatSoUXbAAQfYBhtsYJ07d06NX/DAgDQDKoZABSfGFYOFwYozWCo6oIITvYrRKzVToBKvKjjpVzH9ivaHV/xVnL9KLW/JFbAWLFhgV155pV133XX2+uuvZ3wOGDAg27B98ODB1r9/f+vWrVtqPIMHBiQZUDEEKjgxrhgsDFacwVLRARWc6FWMXqmZAZV4VcFJv4rpV7Q/vOKv4vxVanlLroCVE7h06VL78MMP7ZFHHrHf//73Nm3aNJs9e/ay/a/23ntv23777e3zn/+8derUKTXewQMDEgyoGAIVnBhXDBYGK85gqeiACk70KkavJJJ/CUiVeFXBSb+K6Ve0P7zir+L8VWp5S7aA1ZDIhQsX2htvvGEPPPBA9gVC39DdZ2TxFcLUQg48SgyoGAIVnBhXDBYGK85gqeiACk70KkavlDwAeoVeqeiVCk50NVZXVeJABWeq+arDFLAa+yIhBaxUww5cKgyoCKwKToxLjHGh/eGVgTYDbTUdwAc0zsDkkf0qokat/VXwgrPYOMUHxvgVeI3ltSJRDrxIuoA1f/58e/rpp+2ee+5Z7ouEa665pu2111526KGH2je/+U3r0qVLIIXcGgY6LgMYF4xLNaObgUsM2/AKr21hgDwQkwfa0ibVvJb2j2l/eC2WVxU+KbTEFlpU4kAFZzVzTWueJVfA8plWvkTw5ptvzpYJzps3L/u9/kVC3/dq6NChbOTemgjgXBhohgEVgVXBiXGJMS60P7w6AypxoIITvYrpV2qmQyVeVXDSr2L6Fe0Pr/iApmOg0heZqeYruQJWfX29DRs2zO6//37bfPPNbfjw4bb77rvbl7/8ZevatWuqPIMLBiQZUDEEKjgxrhgsDFacwVLRARWc6FWMXqmZAZV4VcFJv4rpV7Q/vOKv4vxVanlLroC1YMEC++Mf/5jNstpggw2sc+fOqXEKHhjoMAyoGAIVnBhXDBYGK85gqeiACk70Kkav1AyCSryq4KRfxfQr2h9e8Vdx/iq1vCVXwCqXwLlz59qbb75pX/3qV23llVcu9zLOgwEYKGFAxRCo4MS4YrAwWHEGS0UHVHCiVzF6pWYyVOJVBSf9KqZf0f7wir+K81ep5a0OVcDy/bGeeuopu/766+2+++6zb3zjGzZlyhSrq6tLjXfwwIAEAyqGQAUnxhWDhcGKM1gqOqCCE72K0SuJ5M+LrBabqa17yqjoADgbDwXav8UuUtEJ8FoRbS1e1FZeW3xAlU+QL2AtWbLEZs6cmRWqvHA1a9asjEL/EuHo0aPt5JNPtu7du1eZVh4HAx2DAYwLxqWakVxpglWJUwoCsQUBlThQwUm8xsZrNbW1Lc9SiVcVnPSrmH5F+8MrLwjjXhC2JYdEXCtbwPrnP/+ZbeR+3XXX2WOPPZZx06NHD9tpp53siCOOsO985zu22mqrRXDGPWGgZhhQMQQqODGuGCwMVpzBUtEBFZzoVYxeqRkIlXhVwUm/iulXtD+84q/i/FVqeUuqgOUbuHux6qabbrKpU6favHnzMj79K4QLFy60Tp06sWQwtQgDjzQDKoZABSfGFYOFwYozWCo6oIITvYrRKzVToBKvKjjpVzH9ivaHV/xVnL9KLW8lX8BaunSpvfbaa9lMq3vuuWfZEsFvf/vbNnz4cPv+979va6+9to0fP95mzJhBASu1CAOPNAMqhkAFJ8YVg4XBijNYKjqgghO9itErNVOgEq8qOOlXMf2K9odX/FWcv0otbyVfwKqvr7dhw4ZlywU32WSTrGh1wAEHWN++fa1z587L+KSAlVpogacjMKBiCFRwYlwxWBisOIOlogMqONGrGL1S8wYq8aqCk34V069of3jFX8X5q9TylkwB6/HHH7ejjz46K2D169dvueKVk0oBK7XQAk9HYEDFEKjgxLhisDBYcQZLRQdUcKJXMXql5g1U4lUFJ/0qpl/R/vCKv4rzV6nlreQLWIsXL7aHH37YJkyYYA8++GC279Xmm2+eFbL23Xdf69OnT7b3FQWs1EILPB2BARVDoIIT44rBwmDFGSwVHVDBiV7F6JWaN1CJVxWc9KuYfkX7wyv+Ks5fpZa3ki9glRLmXx689957bfLkycu+PJjvhfXSSy/Zm2++yR5YqUUYeKQZUDEEKjgxrhgsDFacwVLRARWc6FWMXqmZApV4VcFJv4rpV7Q/vOKv4vxVanlLqoCVk7dkyRKbOXNmVqy6/vrrl23svtlmm9lxxx1nP/jBD2ydddbJZmZxwAAMVM6AiiFQwYlxxWBhsOIMlooOqOBEr2L0qvKM3D5XqsSrCk76VUy/ov3hFX8V56/aJ/s0/VTJAlbpz1m0aJE99dRTWSHrvvvus9mzZ2f/vNNOO2V7Zu25557WtWvX1HgHDwxIMKBiCFRwYlwxWBisOIOlogMqONGrGL2SSP4lIFXiVQUn/SqmX9H+8Iq/ivNXqeUt+QJWKaFz58613//+99nMrKlTp9rgwYNZUphaxIFHigEVQ6CCE+OKwcJgxRksFR1QwYlexeiVlAkwM5V4VcFJv4rpV7Q/vOKv4vxVanmrQxWwcnKXLl1q7777rj333HO2yy67WPfu3VPjHTwwIMGAiiFQwYlxxWBhsOIMlooOqOBEr2L0SiL5l4BUiVcVnPSrmH5F+8Mr/irOX6WWtzpkASs1kivBM2fOHBsxYoQNHDjQTjvttEpuwTUw0GYGVAyBCk6MKwYLgxVnsFR0QAUnehWjV21OzFW+gUq8quCkX8X0K9ofXvFXcf6qymmnxcdRwGqRovY5ob6+3oYNG2YHHHCAHXjgge0DgqfWPAMqhkAFJ8YVg4XBijNYKjqgghO9itErNWOhEq8qOOlXMf2K9odX/FWcv0otb1HASq1F/hfP66+/bvvtt182+8r/ywED7cGAiiFQwYlxxWBhsOIMlooOqOBEr2L0qj1yeVueqRKvKjjpVzH9ivaHV/xVnL9qSw6JuJYCVgSrFd5zyZIlNn36dLvqqqvswQcfzL6o2KdPH/vud79rhx9+uG2zzTbWqVOnZXdfsGCB/ed//qf9+te/Xna+f33xqKOOst13391WXnnlspHMnz/fbrnlFrv55puzrzquueaattdee9no0aNtiy22WO65ftPWnp//tssvvzzDOm/evOxLka3F6vubvfjii3bZZZct++rkgAED7KCDDspmqq222mrL/ebWnu8Xf/TRR9lXLW+66SbzQqK3wd57723HH3+89e3bNxlOywbShhNVDIEKTowrBguDFWewVHRABSd6FaNXbUjJ7XKpSryq4KRfxfQr2h9e8Vdx/qpdkk8zD6WAlUiLLFq0yH7xi1/Yqaeeaptvvrntueee1qNHD5s1a1b2ZcVNN910uS8q+hcXjz32WJs0aZJtsskmWZHFCy9//etfs190wQUX2EknnWRdu3Zt8Rd++OGHNmrUKHvooYeywteWW25pb7/9tt15550Zhquvvtp23XXXZfdp7fmlv+3b3/627bzzzvbZZ5/Zb3/7W3vppZfs7LPPtp/85CctFty8GHXbbbfZkUcemRWSnCMv0v3pT3+yxx57zA499FC75JJLrGfPnhnW1p7v17z66qt2yCGH2Jtvvmn77LOPbbTRRvbCCy9kX7X8whe+kBX5vKDX0tFajlp7fkvPL+rfVQyBCk6MKwYLgxVnsFR0QAUnehWjV0Xl52rdRyVeVXDSr2L6Fe0Pr/irOH9VrXxT7nMoYJXLVPB5zz77rO2xxx42ZMgQ++Uvf5kVjvLDZ1o98cQT2Qys1VdfPftr3+T9rLPOsh/96Ef2zW9+MytU+SynW2+91Y4++ujsvN/97nf29a9/vVnkixcvzgpIl156qV155ZXZnludO3fOrvHZYD6zaeONN84KN71797bWnu/38RlXP/jBD2z48OF24YUXLvttpUWb3/zmN9mMrOaOl19+OSsqffnLX7YJEybY+uuvn53us8FOOeWUDP/EiRPtsMMOy/6+tef7fbwo+PDDD9sNN9xgO+ywQzbzrLQQ9sMf/tCuuOKKFWZ6leJuLUetPT84FJe7vYohUMGJccVgYbDiDJaKDqjgRK9i9KqaObyIZ6nEqwpO+lVMv6L94RV/FeevisglRd6DAlaRbLbhXlOmTMkKPJMnT842b6/08KV5xxxzTDYzy5cWtrR/ls/w8qLVOuusky2b69Wr17JHe2Fl7Nixdv7559sf//jHbOZUa89fuHBhNqvMsdx7771ZEa708NlTu+yyS7bX1/jx461Lly5N/nSfXXXiiSfa3XffnS3pKz18WaEX87bddtusuOUFwNaenxcRvUj285//fLkZYTmvTz75pN11113NzsJqLUetPb/S2KjkOhVDoIIT44rBwmDFGSwVHVDBiV7F6FUlubg9r1GJVxWc9KuYfkX7wyv+Ks5ftWcOauzZSRewfJnc6aefni3nquTwmUPnnXfesiVlldyjWtfcfvvtNnTo0GwZ4ZgxY1bYc6pcHD5by6+/5ppryipg5QUk58mLSA2PHJfPCvP7tvb8999/PyvI+d5UXlQrLZD5s/72t79lv9uX6vnsqTXWWKPRn5oXkF555ZXsd33pS19a7jyfkTZixIhsZprPQvM9vLyQV+75vgTTOfPliU0V/ryQ5/F43333ZcsXmzpay1Frzy83Foo4T8UQqODEuGKwMFhxBktFB1RwolcxelVEbq7mPVTiVQUn/SqmX9H+8Iq/ivNX1cw55Twr6QJWfX19Vvy4//77y/ktK5wzePDg5faNqugmVboo/+rgv/71LzvnnHOypXKt2YQ9h+kFHF9C5zOFyllC2NLMrxkzZth22223bIaUF3eamynW8HwvUPksMJ8Z5TOiunfvvhyjeRv7nliOZb311muU8fw8/0c/r66ubrnz8sKd7+PlM6R8eWE+k62c831fK58B9tOf/tT+/Oc/28CBA1fAkXPle4L5nmFNHdGcNjdLrehwVTEEKjgxrhgsDFacwVLRARWc6FWMXhWdp6PvpxKvKjjpVzH9ivaHV/xVnL+KzjOtvX/SBSzfe8hnYfkm4JUcvi+Ub+hd+uW+Su5TjWv8t/psJ5815F8f9I3cvVC07777Zhu0l/sbfKmfL6UrZ68m/1150aapWUf5sjqfceQFqIsvvjgr8pR7/nPPPZcVwHxfLp9dtsoqqyxH58cff2wjR47MZtn57/cN6Rs78gLf5z//+UZncuVLFR2jF6A+97nPZYWzcs/faqutshlmPnvLOfSCW8PDN533LzP+7Gc/y5ZWNnVEc9qwCBgZnyqGQAUnxhWDhcGKM1gqOqCCE72K0avInB1xb5V4VcFJv4rpV7Q/vOKv4vxVRG5pyz2TLmC15YepXjtz5sxsQ3VfbueFLD98A3QvGvXv37/Zn5Vviv7888/bzTffbIMGDWqRhpZmHeWFo3wGVV7AamqWUsPz8wJWU0WffOaUzxgrp4DV1Eyu0mJcaQGr3PPzAlZzOPLZZeUWsMrlqLWctraA5UXISo9L/rr8jLlK71PudWO+tqDcU5c7TwVnDloFLzgbD8dK45T2b757w2tF8tfiRfDaIkUVndBWXit6aDtcRB4gD1Qz7CrtVypxig/ABzgDSvHa0gfhqqkP+bMoYLUH62U80ws7jzzyiF122WXZEkqfmeRL05oKIl+C5xuPe6HrggsusJNOOin7MmFLR0uzhfLN0XfccceyZmA1PL+lGVj53lZ+XTkFrKZmVJVuOF/ODKyG55czAyvfq6rcAlZTs9TayikFrBWjWikRKCUuFV5VcGJcMa5K/Z94jY3XlvxZKv+uoq8qOOlXMf2K9odXpfyqFK8UsArOxi0tMVRaQtgUNV6Y8g3UffNwX+Lmxalu3botd7ovsfTlef61Pz/P//im6eUc+cblTX39MJ91NG7cOPM/1157bbbRebnnv/TSS9mSxrwA1tQeWF5Q8uV7a621VqOw883gfV+w5va0evzxx+2OO+7Ilo76Hljlnu8b/udfXGxpDyyf3XbggQc2SW80p+UuJy2n/Vs6R2VKtgrOnG8VvOBsvIdMHtmvpa7T7L/DK7y2KYBaeTHx2krCyjy9rbyW+Zh2Pw29Qq+qGYSV9iuVOMUHNh9NlbY/vMbyWk0NKOdZkjOwfHaSF1J8v6NZs2Y1+TuVNnFvrrFee+21bC+sDTfccIX9n7x45Tz4TKpDDz3Uzj333LKLV/7MfF+nlr5CmG9c3trzvX0OOOCA7OuDzX2FsF+/fjZhwgTr0aNHo1Tke2W9/fbbzX6FcP78+VmBywt4vrdWuef75vHO44knntjiVwh9j6ydd965ySZrLUetPb+cjl3UOSqGQAUnCTYmwdL+8OoMqMSBCk70KqZfFZWfq3UflXhVwUm/iulXtD+84gOajoG2FgarlW/KfY5kASv/yptvbu4zZ9555x376KOPbMsttzT/QptvCL7uuuvaIYccks2Uae2Sq3LJq9Z5+ZIz39PKlxSuuuqq2aO9eOWFJZ9xVUnxyu+R39v3impYQPLZX6eccordeeeddu+999o222zT6vPzJYK+t5R/HdC/9ld63HPPPdmG8z6DzGeYNTW7qHTJX2MFpL/85S/2/e9/P/t6oy+l9Nl3+Yyqcs73mVr5EsHTTjstKwiWfu0v/7qjzwS77bbbbKONNmqy+aM5rVbckQjiEoGK0QJn4zHQViMAr/BaTR0nXmPYbiuvMaiKvyt6hV4VH1XF+yuVOKWAGVNog9dYXqupAeU8S66A9e9//9tGjx5tH3zwgU2cODErVHmxwZe65UvLpk+fbocffrhdccUVtssuu5TDQ7ue8+mnn2bFlu2339581ljp3lVeAPrJT35iV111VfZ7DzvssIqLV17k+d73vpfNTHLOfCmiz1g69thj7e67786KYfvvv39WRPLlmQ8//HBWGNthhx0yLn1WU2vPd7DXX3999kz/EqEXl/Llje+991721cU33ngjK5J95StfyX6b8+HLIb1o5n/yzesffPDBbEN7X47oy/TWWWed7PycI1/W+Jvf/MZ22mmn7O9be77HlBc8vQBaugn+kiVLsuWNjv+EE07IllLmxS0/z4t83n7+W5y71nLU2vOrGawqhkAFJwk2JsHS/vBKwb34ASF6FdOvqpnDi3iWir6q4KRfxfQr2h9e8QFxPqCIXFLkPeQKWPX19dneRgMHDsyKBn6cf/755kWrvICVzxzK94ZaZZVViuSs8Ht5wcY3Xb/yyiuzzdr33HNPq6urM/+tvrzMv+znRbvS5YH+Zbk99tjDPvnkk6zA09gss969e9uFF164rNCT72c1atSobLlcfs2rr76azaFB74kAACAASURBVFZ75ZVXbPfdd89msr388ss2bdq0bIbbjTfeaJttttmy393a871A40Ue/33f/va3s+V3XnTy3+YzmkoLZ/6Q/MuEXqQq3Y+qdK+vzTffPOPJjwceeMCeeuqpFTavb+35fi+Po4MOOijD57O5fNnm008/nRXDGhbO/Px8E/xqc1p4EDZxQxVDoIIT44rBwmDFGSwVHVDBiV7F6FW18ndRz1GJVxWc9KuYfkX7wyv+Ks5fFZVPirpPhyhgeeHKZyf5f30vo7ywUDorqyjCou7jRR7/ap3POPKNyGfPnm2+RNJnZR188MG23XbbLTcz6/nnn8+WzDW3B9i3vvWtbOaQ38ePfLle6Uyu/PfMnDnTLr/88uwcv6cX0vy5PuOrsY3VW3u+/75bbrklm9nkxaY111zT9tprr6ww58sKS5cO5sv1vIjk13ghLj+8ODl16tRsRpoXlXzPLJ9xdfzxx5svsezcufNyTdTa833mmS8B9KWa9913X9YOAwYMyIpaPjur4eb4juOss85abgZWtTiNisXS+6oYAhWcGFcMFgYrzmCp6IAKTvQqRq+qkbuLfIZKvKrgpF/F9CvaH17xV3H+qsicUsS95ApYCxcuzJaX+Z5IvhzN9y569NFHbejQoVkB6Dvf+U62N9QZZ5yRzSJqbOPwIoiLukc+G8t/X+ksqbY+z4tCPkvI+StdftfW+0Zc74WjI444Ivv9+ZLGiOdwz5YZUDEEKjgxrhgsDFacwVLRARWc6FWMXrWcedM6QyVeVXDSr2L6Fe0Pr/irOH+VVlYykytgOYFe4PCZOz47xwtW+d5F/qU6L9L4DKJLL710hf2KUiO/MTz58rn1119/2RLJInD7Rua+19V1112XzVRK9Zg7d64dd9xxtvrqqy+3X1aqeDs6LhVDoIIT44rBwmDFGSwVHVDBiV7F6JWab1CJVxWc9KuYfkX7wyv+Ks5fpZa3JAtY+Z5KXrDyJVy+jMw3AT/yyCOzJV9++LKvhns3pUZ+Y3h8ptSIESOyPb78a3hFHPkm4Ztuumm211bpJvFF3L/Ie/iywDPPPNNuuOGG5fbdKvIZ3Kt8BlQMgQpOjCsGC4MVZ7BUdEAFJ3oVo1flZ+A0zlSJVxWc9KuYfkX7wyv+Ks5fpZGN/g+FZAGrMRJ976J3333XHnvsMVtjjTWyzcJ79uyZGt/ggQEpBlQMgQpOjCsGC4MVZ7BUdEAFJ3oVo1dSJsDMVOJVBSf9KqZf0f7wir+K81ep5a0OU8BKjVjwwEBHYEDFEKjgxLhisDBYcQZLRQdUcKJXMXql5g1U4lUFJ/0qpl/R/vCKv4rzV6nlLbkCVn19vQ0bNizbx6mpJXb5Ru8rrbSSjR8/3rp165Ya7+CBAQkGVAyBCk6MKwYLgxVnsFR0QAUnehWjVxLJvwSkSryq4KRfxfQr2h9e8Vdx/iq1vCVbwPI9osaOHdskn164mjFjhk2ZMsXq6upS4x08MCDBgIohUMGJccVgYbDiDJaKDqjgRK9i9Eoi+VPAarGZJo/s1+I5zZ2gogPgbLwVaf82hX+TF8NrmrzGoKr8rh2ygPXee+/Zj3/8Y5s3b55NmjTJevXqVTlDXAkDNcwAxgXjUs3wr9S4qMQpBYHYgoBKHKjgJF5j47Wa2tqWZ6nEqwpO+lVMv6L94ZUXhHEvCNuSQyKulShg5V/mmzZtWqs48Bla48aNsy5durTqOk6GARj4/wyoGAIVnBhXDBb9Ks5gqeiACk70Kkav1PyFSryq4KRfxfQr2h9e8Vdx/iq1vNUhC1hf+9rXbOjQoXbUUUdZjx49UuMcPDAgw4CKIVDBiXHFYGGw4gyWig6o4ESvYvRKxgD8L1CVeFXBSb+K6Ve0P7zir+L8VWp5S6KAVUpavol7S3tgpUY0eGBAkQEVQ6CCE+OKwcJgxRksFR1QwYlexeiVmhdQiVcVnPSrmH5F+8Mr/irOX6WWt+QKWHPnzrXTTz/d+vfvbyNHjkyNT/DAQIdiQMUQqODEuGKwMFhxBktFB1RwolcxeqVmElTiVQUn/SqmX9H+8Iq/ivNXqeUtuQJWagSCBwY6MgMqhkAFJ8YVg4XBijNYKjqgghO9itErNc+gEq8qOOlXMf2K9odX/FWcv0otb0kXsP7xj3/YPffcY9OnT7d///vftt5669luu+1mgwcPtp49e6bGNXhgQI4BFUOgghPjisHCYMUZLBUdUMGJXsXolZoRUIlXFZz0q5h+RfvDK/4qzl+llrckC1iLFi2yKVOm2IknnmizZ89egdNNNtnErr76ahs0aJB16tQpNc7BAwMyDKgYAhWcGFcMFgYrzmCp6IAKTvQqRq9kDMD/AlWJVxWc9KuYfkX7wyv+Ks5fpZa3JAtYjz76aPaVQZ9lNWrUKNt1111t7bXXtn/+85/2hz/8wa655hpbZZVV7LbbbrPNNtssNc7BAwMyDKgYAhWcGFcMFgYrzmCp6IAKTvQqRq9kDAAFrGabavLIfm1qShUdAGfjzUz7tyn8m7wYXtPkNQZV5XeVK2AtXLjQTj31VHv88cftxhtvbLRA9eqrr9r+++9vP/rRj+yMM85gFlbl8cGVNc4AxgXjUs0uUKlxUYlTCgKxBQGVOFDBSbzGxms1tbUtz1KJVxWc9KuYfkX7wysvCONeELYlh0RcK1fAmjNnjo0YMcK23nprGzduXKPFqcWLF9vYsWPtzTfftIkTJ9oaa6wRwR33hIEOz4CKIVDBiXHFYGGw4gyWig6o4ESvYvRKzTioxKsKTvpVTL+i/eEVfxXnr1LLW3IFrPr6ehs2bJgNHDgwK1I1dYwfP95mzJiR7ZVVV1eXGu/ggQEJBlQMgQpOjCsGC4MVZ7BUdEAFJ3oVo1cSyb8EpEq8quCkX8X0K9ofXvFXcf4qtbwlV8D6+OOPbeTIkbbxxhubF6m6dOmyAqf5DKwXX3zRJk2aZL169UqNd/DAgAQDKoZABSfGFYOFwYozWCo6oIITvYrRK4nkTwGrxWaqdMk7/SqmX6Gr8Iq/ivNXLQpilU+QK2AtXbrUzj33XLv11lvt+uuvt29+85srUPbSSy9lywx33HFHu+CCC6xbt25VppXHwUDHYEDFEKjgxLhisDBYcQZLRQdUcKJXMXql5g5U4lUFJ/0qpl/R/vCKv4rzV6nlLbkClhPoe1t5gcr/O3r0aNthhx1so402srfffnvZ5u6ffvpptnzQlxpywAAMVMaAiiFQwYlxxWBhsOIMlooOqOBEr2L0qrJs3H5XqcSrCk76VUy/ov3hFX8V56/aLwM1/mTJApb/lCeeeMKOOuooe+GFF1b4ZWuuuaZNmDDB9ttvP75AmFrEgUeKARVDoIIT44rBwmDFGSwVHVDBiV7F6JWUCTAzlXhVwUm/iulXtD+84q/i/FVqeSv5ApZ/dXDUqFHZnlf+1cHS5YDz58+3Rx55JCtmPf/889anTx/7xje+YbvttputvfbaqXENHhiQY0DFEKjgxLhisDBYcQZLRQdUcKJXMXqlZgRU4lUFJ/0qpl/R/vCKv4rzV6nlreQLWPlXB/v27WuXXHKJde/ePTUOwQMDHZYBFUOgghPjisHCYMUZLBUdUMGJXsXolZphUIlXFZz0q5h+RfvDK/4qzl+llrcoYKXWIuCBgYQYUDEEKjgxrhgsDFacwVLRARWc6FWMXiWU4suCohKvKjjpVzH9ivaHV/xVnL8qK1lU8SQKWFUkm0fBgBoDKoZABSfGFYOFwYozWCo6oIITvYrRK3xADK/0q9rmlfav7fYnX8W0f6r5SqaAtd5669n48eNtlVVWKZvLrl27Ws+ePdnIvWzGOBEGlmdAxRCo4CTBxiRY2h9eKQxSGFTTARW/ocKrCk58APmKfEW+UtOr1PKVTAHr/vvvbzV3gwcPtilTplhdXV2rr+UCGIABvj7UVAxMHtmvTeGhkrjA2Xgz0/5tCv8mL4ZXeHUGKo0DFb2KaeW4u6rwqoKTAhYFLApYFLDU9Couw1R2Z5kC1muvvZZ9ibBz585l/9LNN9/czj77bFtttdXKvoYTYQAG/o8BFYFVwYlxxbhiXDGu6BU6oOQzVOJVBSc+gP6PD8AHqOlVajlLpoDFVwhTCx3w1AIDKgKrghPjinHFuGJc0St0QMk/qMSrCk58AP0fH4APUNOr1HIWBazUWgQ8MJAQAyoCq4IT44pxxbhiXNErdCChNN8iFJV4VcGJD6D/4wPwAWp61WKiqPIJFLCqTDiPgwElBlQEVgUnxhXjinHFuKJX6AA+oHgdoF/Vdr+i/Wu7/fHXMe2faq6igJVqy4ALBhJgQMUQqOAkwcYkWNofXikMFl8QQK9i+lUCqb1VEFT0VQUn/SqmX9H+8IoPiPMBrUoaVTg5+QLWokWL7IUXXrCVV17ZvvKVr1inTp2qQAuPgAEYIBHEJQIVowXOxmOg0q+kMXCJMdjwCq9K+UrNXZAHyAPVjNlK86tKnJKvyFfkq7YrSvIFrLb/RO4AAzBQKQMqhkAFJ8YlxrjQ/vCqZAiJV+K10pzcHtepxKsKTnwA/Z98xQtiNb1qj9zT3DMpYKXWIuCBgYQYUBFYFZwYV4wrxhXjil6hAwml+RahqMSrCk58AP0fH4APUNOrFhNFlU+ggFVlwnkcDCgxoCKwKjgxrhhXjCvGFb1CB/ABxesA/aq2+xXtX9vtj7+Oaf9UcxUFrFRbBlwwkAADKoZABScJNibB0v7wSmGw+IIAehXTrxJI7a2CoKKvKjjpVzH9ivaHV3xAnA9oVdKowskUsKpAMo+AAVUGVAyBCk6MKwYLgxVnsFR0QAUnehWjV2p+QCVeVXDSr2L6Fe0Pr/irOH+VWt6igJVai4AHBhJiQMUQqODEuGKwMFhxBktFB1RwolcxepVQii8Likq8quCkX8X0K9ofXvFXcf6qrGRRxZMoYFWRbB4FA2oMqBgCFZwYVwwWBivOYKnogApO9CpGr/ABMbzSr2qbV9q/ttuffBXT/qnmKwpYqbYMuGAgAQZUDIEKThJsTIKl/eGVwiCFQTUdSCDFlwVBhVcVnPgA8hX5inylpldlJYsqnkQBq4pk8ygYUGNARWBVcGJcMa4YV4wreoUOKHkBlXhVwYkPoP/jA/ABanqVWs6igJVai4AHBhJiQEVgVXBiXDGuGFeMK3qFDiSU5luEohKvKjjxAfR/fAA+QE2vWkwUVT6BAlaVCedxMKDEgIrAquDEuGJcMa4YV/QKHcAHFK8D9Kva7le0f223P/46pv1TzVUUsFJtGXDBQEEMfPDBBxXf6eRpcyq+tpILLxrSq5LLTAVn/uNU8IKz8XCsNE5p/+a7N7xWJH8tXgSvLVJU0Qlt5bWih7bDReQB8kA1w67SfqUSp/gAfIAzoBSvvXv3rqYElPUsClhl0cRJMKDLAAWs4tuuUoOFcYkxLkpGQMm4wCvxSrw2HQNtzQPFZ6aYO6rogApOfAC6iq7G6aqKDqjg9JaigBWTW7krDMBAEAMqU7JVcObNpIIXnI13rMkj+7Wpx8ErvLYpgFp5MfHaSsLKPL2tvJb5mHY/Db1Cr6oZhJX2K5U4xQc2H02Vtj+8xvJaTQ0o51nMwCqHJc6BgRplQMUQqOAkwcYkWNofXp0BlThQwYlexfQrNTuhEq8qOOlXMf2K9odXfEDTMdDWwmBqeYsCVmotAh4YSIgBFUOgghPjisHCYMUZLBUdUMGJXsXoVUIpviwoKvGqgpN+FdOvaH94xV/F+auykkUVT6KAVUWyeRQMqDGgYghUcGJcMVgYrDiDpaIDKjjRqxi9wgfE8Eq/qm1eaf/abn/yVUz7p5qvKGCl2jLggoEEGFAxBCo4SbAxCZb2h1cKgxQG1XQggRRfFgQVXlVw4gPIV+Qr8pWaXpWVLKp4EgWsKpLNo2BAjQEVgVXBiXHFuGJcMa7oFTqg5AVU4lUFJz6A/o8PwAeo6VVqOYsCVmotAh4YSIgBFYFVwYlxxbhiXDGu6BU6kFCabxGKSryq4MQH0P/xAfgANb1qMVFU+QQKWFUmnMfBgBIDKgKrghPjinHFuGJc0St0AB9QvA7Qr2q7X9H+td3++OuY9k81V1HASrVlwAUDCTCgYghUcJJgYxIs7Q+vFAaLLwigVzH9KoHU3ioIKvqqgpN+FdOvaH94xQfE+YBWJY0qnEwBqwok8wgYUGVAxRCo4MS4YrAwWHEGS0UHVHCiVzF6peYHVOJVBSf9KqZf0f7wir+K81ep5S0KWKm1CHhgICEGVAyBCk6MKwYLgxVnsFR0QAUnehWjVwml+LKgqMSrCk76VUy/ov3hFX8V56/KShZVPIkCVhXJ5lEwoMaAiiFQwYlxxWBhsOIMlooOqOBEr2L0Ch8Qwyv9qrZ5pf1ru/3JVzHtn2q+ooCVasuACwYSYEDFEKjgJMHGJFjaH14pDFIYVNOBBFJ8WRBUeFXBiQ8gX5GvyFdqelVWsqjiSRSwqkg2j4IBNQZUBFYFJ8YV44pxxbiiV+iAkhdQiVcVnPgA+j8+AB+gplep5SwKWKm1CHhgICEGVARWBSfGFeOKccW4olfoQEJpvkUoKvGqghMfQP/HB+AD1PSqxURR5RMoYFWZcB4HA0oMqAisCk6MK8YV44pxRa/QAXxA8TpAv6rtfkX713b7469j2j/VXEUBK9WWARcMJMCAiiFQwUmCjUmwtD+8UhgsviCAXsX0qwRSe6sgqOirCk76VUy/ov3hFR8Q5wNalTSqcDIFrCqQzCNgQJUBFUOgghPjisHCYMUZLBUdUMGJXsXolZofUIlXFZz0q5h+RfvDK/4qzl+llrcoYKXWIuCBgYQYUDEEKjgxrhgsDFacwVLRARWc6FWMXiWU4suCohKvKjjpVzH9ivaHV/xVnL8qK1lU8SQKWFUkm0fBgBoDKoZABSfGFYOFwYozWCo6oIITvYrRK3xADK/0q9rmlfav7fYnX8W0f6r5igJWqi0DLhhIgAEVQ6CCkwQbk2Bpf3ilMEhhUEkHZtZ/alNf+G97/h+f2KeLlhSa7Vfp2tn6b7i67b7l56xv3SptvrcKryo48QHkK/IV+UpNr9qcSAq+AQWsggnldjDQkRhQEVgVnBhXjCvGFeOKXtW2Dnjx6me/m2kLCy5cNWS1W9fO9tM9+ra5iKUSryo48QG13f9p/5j2h9dYXlMb21LASq1FwAMDCTGgYghVcJJgYxIs7Q+vFAYpDKrowBUPvWtPvjW3Kpl+2y/0tGN3/HybnqXCqwpOfAD5inxFvlLTqzYlkYCLKWAFkMotYaCjMKAisCo4Ma4YV4wrxhW9qm0dGHnTa4UvG2yKUV9OOPHgTdtkSVTiVQUnPqC2+z/tH9P+8BrLa5uSSMDFFLACSOWWMNBRGFAxhCo4SbAxCZb2h1cKgxQGVXRABSf5KkZX4TWGV/oVvOID4nxAauNaCliptQh4YCAhBlQMgQpOjCsGC4MVZ7BUdEAFJ3qFXqFX6JWKXqngRFdjdBVeY3lNaGiaQaGAlVqLgAcGEmJAxRCo4CTBxiRY2h9eGWgz0FbRARWc5KsYXYXXGF7pV/CKD4jzAQkNTSlgpdYY4IGB1BhQMQQqODGuGCwMVpzBUtEBFZzoFXqFXqFXKnqlghNdjdFVeI3lNbXxKTOwUmsR8MBAQgyoGAIVnCTYmARL+8MrA20G2io6oIKTfBWjq/Aawyv9Cl7xAXE+IKGhaQaFAlZqLQIeGEiIARVDoIIT44rBwmDFGSwVHVDBiV6hV+gVeqWiVyo40dUYXYXXWF4TGppSwEqtMcADA6kxoGIIVHCSYGMSLO0Prwy0GWir6IAKTvJVjK7Cawyv9Ct4xQfE+YDUxqfMwEqtRcADAwkxoGIIVHBiXDFYGKw4g6WiAyo40Sv0Cr1Cr1T0SgUnuhqjq/Aay2tCQ9MMCgWs1FoEPDCQEAMqhkAFJwk2JsHS/vDKQJuBtooOqOAkX8XoKrzG8Eq/gld8QJwPSGhoSgErtcYADwykxoCKIVDBiXHFYGGw4gyWig6o4ESv0Cv0Cr1S0SsVnOhqjK7CayyvqY1PmYGVWouABwYSYkDFEKjgJMHGJFjaH14ZaDPQVtEBFZzkqxhdhdcYXulX8IoPiPMBCQ1NMygUsFJrEfDAQEIMqBgCFZwYVwwWBivOYKnogApO9Aq9Qq/QKxW9UsGJrsboKrzG8prQ0JQCVmqNAR4YSI0BFUOggpMEG5NgaX94ZaDNQFtFB1Rwkq9idBVeY3ilX8ErPiDOB6Q2PmUGVmotAh4YSIgBFUOgghPjisHCYMUZLBUdUMGJXqFX6BV6paJXKjjR1RhdhddYXhMammZQKGCl1iLggYGEGFAxBCo4SbAxCZb2h1cG2gy0VXRABSf5KkZX4TWGV/oVvOID4nxAQkNTClipNQZ4YCA1BlQMgQpOjCsGC4MVZ7BUdEAFJ3qFXqFX6JWKXqngRFdjdBVeY3lNbXzKDKzUWgQ8MJAQAyqGQAUnCTYmwdL+8MpAm4G2ig6o4CRfxegqvMbwSr+CV3xAnA9IaGiaQaGAlVqLgAcGEmJAxRCo4MS4YrAwWHEGS0UHVHCiV+gVeoVeqeiVCk50NUZX4TWW14SGphSwUmsM8MBAagyoGAIVnCTYmARL+8MrA20G2io6oIKTfBWjq/Aawyv9Cl7xAXE+ILXxKTOwUmsR8MBAQgyoGAIVnBhXDBYGK85gqeiACk70Cr1Cr9ArFb1SwYmuxugqvMbymtDQNINCASu1FgEPDCTEgIohUMFJgo1JsLQ/vDLQZqCtogMqOMlXMboKrzG80q/gFR8Q5wMSGppSwEqtMcADA6kxoGIIVHBiXDFYGKw4g6WiAyo40Sv0Cr1Cr1T0SgUnuhqjq/Aay2tq41NmYKXWIuCBgYQYUDEEKjhJsDEJlvaHVwbaDLRVdEAFJ/kqRlfhNYZX+hW84gPifEBCQ9MMCgWs1FoEPDCQEAMqhkAFJ8YVg4XBijNYKjqgghO9Qq/QK/RKRa9UcKKrMboKr7G8JjQ0pYCVWmOABwZSY0DFEKjgJMHGJFjaH14ZaDPQVtEBFZzkqxhdhdcYXulX8IoPiPMBqY1PmYGVWouABwYSYkDFEKjgxLhisDBYcQZLRQdUcKJX6BV6hV6p6JUKTnQ1RlfhNZbXhIamGRQKWKm1CHhgoGAGPvjgg4rvePK0ORVfW8mFFw3pVcllpoIz/3EqeMHZeDhWGqe0f/PdG14rkr8WL4LXFimq6IRKeVXRVfQKvXIGVOJVBSf9in6l1K8ca+/evSvKkZEXUcCKZJd7w0ACDFDAKr4RKh24YFxijAvGFV6VDCHxWtvxSvvXdvvjA2h/8lXTMYC/Ln7M4ndsC68UsGLahLvCAAwEMaAyJVsFZ95MKnjB2XjHmjyyX5t6HLzCa5sCqJUXE6+tJKzM0yvlVaX/k6+aD4RK2x9eY3ilX8GrM6ASByo4y0yHVT+NGVhVp5wHwoAOAyoCq4IT44rBwmA1HQMMCGNyA7ymxSv5ijxAHig+D9Cv6Ff0q+L7VUz2bPtdKWC1nUPuAAMdlgEVQ6CCkwIWBguDFWewVHRABSd6hV6hV+iVil6p4ERXY3QVXmN5TW2gSwErtRYBDwwkxICKIVDBSYKNSbC0P7wy0GagraIDKjjJVzG6Cq8xvNKv4BUfEOcDEhqaZlAoYKXWIuCBgYQYUDEEKjgxrhgsDFacwVLRARWc6BV6hV6hVyp6pYITXY3RVXiN5TWhoSkFrNQaAzwwkBoDKoZABScJNibB0v7wykCbgbaKDqjgJF/F6Cq8xvBKv4JXfECcD0htfMoMrNRaBDwwkBADKoZABSfGFYOFwYozWCo6oIITvUKv0Cv0SkWvVHCiqzG6Cq+xvCY0NM2gUMBKrUXAAwMJMaBiCFRwkmBjEiztD68MtBloq+iACk7yVYyuwmsMr/QreMUHxPmAhIamFLBSawzwwEBqDKgYAhWcGFcMFgYrzmCp6IAKTvQKvUKv0CsVvVLBia7G6Cq8xvKa2viUGViptQh4YCAhBlQMgQpOEmxMgqX94ZWBNgNtFR1QwUm+itFVeI3hlX4Fr/iAOB+Q0NA0g0IBK7UWAQ8MJMSAiiFQwYlxxWBhsOIMlooOqOBEr9Ar9Aq9UtErFZzoaoyuwmssrwkNTSlgpdYY4IGB1BhQMQQqOEmwMQmW9odXBtoMtFV0QAUn+SpGV+E1hlf6FbziA+J8QGrjU2ZgpdYi4IGBhBhQMQQqODGuGCwMVpzBUtEBFZzoFXqFXqFXKnqlghNdjdFVeI3lNaGhaQaFAlZqLQIeGEiIARVDoIKTBBuTYGl/eGWgzUBbRQdUcJKvYnQVXmN4pV/BKz4gzgckNDSlgJVaY4AHBlJjQMUQqODEuGKwMFhxBktFB1RwolfoFXqFXqnolQpOdDVGV+E1ltfUxqfMwEqtRcADAwkxoGIIVHCSYGMSLO0Prwy0GWir6IAKTvJVjK7Cawyv9Ct4xQfE+YCEhqYZFApYqbUIeGAgIQZUDIEKTowrBguDFWewVHRABSd6hV6hV+iVil6p4ERXY3QVXmN5TWhoSgErtcYADwykxoCKIVDBSYKNSbC0P7wy0GagraIDKjjJVzG6Cq8xvNKv4BUfEOcDUhufMgMrtRYBDwwkxICKIVDBiXHFYGGw4gyWig6o4ESv0Cv0Cr1S0SsVnOhqjK7CayyvCQ1NMygUsFJrEfDAQEIMqBgCFZwk2JgES/vDKwNtBtoqOqCCk3wVo6vwGsMr/Qpe8QFxPiChoSkFrNQaAzwwkBoDKoZABSfGFYOFwYozWCo6oIITvUKv0Cv0SkWvVHCiqzG6Cq+xvKY2PmUGVmotAh4YSIgBFUOggpMEG5NgaX94ZaDNQFtFB1Rwkq9idBVeY3ilX8ErPiDOByQ0NM2gUMBKrUXAAwMJMaBiCFRwYlwxWBisOIOlogMqONErSFxynAAAIABJREFU9Aq9Qq9U9EoFJ7oao6vwGstrQkNTClipNQZ4YCA1BlQMgQpOEmxMgqX94ZWBNgNtFR1QwUm+itFVeI3hlX4Fr/iAOB+Q2viUGViptQh4YCAhBlQMgQpOjCsGC4MVZ7BUdEAFJ3qFXqFX6JWKXqngRFdjdBVeY3lNaGiaQaGAlVqLgAcGEmJAxRCo4CTBxiRY2h9eGWgz0FbRARWc5KsYXYXXGF7pV/CKD4jzAQkNTSlgpdYY4IGB1BhQMQQqODGuGCwMVpzBUtEBFZzoFXqFXqFXKnqlghNdjdFVeI3lNbXxKTOwUmsR8MBAQgyoGAIVnCTYmARL+8MrA20G2io6oIKTfBWjq/Aawyv9Cl7xAXE+IKGhaQaFAlZqLQIeGEiIARVDoIIT44rBwmDFGSwVHVDBiV6hV+gVeqWiVyo40dUYXYXXWF4TGppSwEqtMcADA6kxoGIIVHCSYGMSLO0Prwy0GWir6IAKTvJVjK7Cawyv9Ct4xQfE+YDUxqfMwEqtRcADAwkxoGIIVHBiXDFYGKw4g6WiAyo40Sv0Cr1Cr1T0SgUnuhqjq/Aay2tCQ9MMCgWs1FoEPDCQEAMqhkAFJwk2JsHS/vDKQJuBtooOqOAkX8XoKrzG8Eq/gld8QJwPSGhoSgErtcYADwykxoCKIVDBiXHFYGGw4gyWig6o4ESv0Cv0Cr1S0SsVnOhqjK7CayyvqY1PmYGVWouABwYSYkDFEKjgJMHGJFjaH14ZaDPQVtEBFZzkqxhdhdcYXulX8IoPiPMBCQ1NMygUsFJrEfDAQEIMqBgCFZwYVwwWBivOYKnogApO9Aq9Qq/QKxW9UsGJrsboKrzG8prQ0JQCVmqNAR4YSI0BFUOggpMEG5NgaX94ZaDNQFtFB1Rwkq9idBVeY3ilX8ErPiDOB6Q2PmUGVmotAh4YSIgBFUOgghPjisHCYMUZLBUdUMGJXqFX6BV6paJXKjjR1RhdhddYXhMammZQKGCl1iLggYGEGFAxBCo4SbAxCZb2h1cG2gy0VXRABSf5KkZX4TWGV/oVvOID4nxAQkNTClipNQZ4YCA1BlQMgQpOjCsGC4MVZ7BUdEAFJ3qFXqFX6JWKXqngRFdjdBVeY3lNbXzKDKzUWgQ8MJAQAyqGQAUnCTYmwdL+8MpAm4G2ig6o4CRfxegqvMbwSr+CV3xAnA9IaGiaQaGAlVqLgAcGEmJAxRCo4MS4YrAwWHEGS0UHVHCiV+gVeoVeqeiVCk50NUZX4TWW14SGphSwUmsM8MQyMGfOHBsxYoQNHDjQTjvttNiHdZC7qxgCFZwk2JgES/vDKwNtBtoqOqCCk3wVo6vwGsMr/Qpe8QFxPiC1YS0zsFJrEfCEMVBfX2/Dhg2zAw44wA488MCw53SkG6sYAhWcGFcMFgYrzmCp6IAKTvQKvUKv0CsVvVLBia7G6Cq8xvKa2tiWAlZqLQKeMAZef/1122+//bLZV/5fjpYZUDEEKjhJsDEJlvaHVwbaDLRVdEAFJ/kqRlfhNYZX+hW84gPifEDLI8bqnkEBq7p887QqM7BkyRKbPn26XXXVVfbggw/a7NmzrU+fPvbd737XDj/8cNtmm22sU6dOy6H66KOP7Prrr7ebbrrJvOjl5++99952/PHHW9++fcv+BfPnz7dbbrnFbr75ZnvqqadszTXXtL322stGjx5tW2yxxQrPbe35ZQNpw4kqhkAFJ8YVg4XBijNYKjqgghO9Qq/QK/RKRa9UcKKrMboKr7G8tmEoGXIpBawQWrlpCgwsWrTIfvGLX9ipp55qm2++ue25557Wo0cPmzVrlv3+97+3TTfd1KZMmWJ1dXXL4L766qt2yCGH2Jtvvmn77LOPbbTRRvbCCy/Y1KlT7Qtf+EJWkPLiU0vHhx9+aKNGjbKHHnrIdt99d9tyyy3t7bfftjvvvDPDcPXVV9uuu+667DatPb+l5xf17yqGQAUnCTYmwdL+8MpAm4G2ig6o4CRfxegqvMbwSr+CV3xAnA8oalxZ1H0oYBXFJPdJjoFnn33W9thjDxsyZIj98pe/zApH+bFgwQJ74oknshlYq6++evbXPgPq2GOPtYcffthuuOEG22GHHbJZUkuXLrXbbrvNjjzySPvhD39oV1xxha222mpN/t7Fixfb2WefbZdeeqldeeWV2Z5bnTt3zs732WAHHXSQbbzxxlkxrHfv3tba86tJtIohUMGJccVgYbDiDJaKDqjgRK/QK/QKvVLRKxWc6GqMrsJrLK/VHHuW8ywKWOWwxDmSDPjsquHDh9vkyZOzzdtbOvKCl8+8+vnPf24rr7zyskvmzZtnxxxzjD355JN21113NTsLy2d4edFqnXXWyZYi9urVa9l9vFg1duxYO//88+2Pf/yj7bzzztmMsNac39LvKPLfVQyBCk4SbEyCpf3hlYE2A20VHVDBSb6K0VV4jeGVfgWv+IA4H1Dk2LKIe1HAKoJF7pEkA7fffrsNHTo0W0Y4ZsyYFfacagj6mmuuyWZZ/frXv250k3cvOp1++ul23333ZcsRmzr+9Kc/2S677GLnnXdetmF8wyPH5bPCHFdrz68m2SqGQAUnxhWDhcGKM1gqOqCCE71Cr9Ar9EpFr1RwoqsxugqvsbxWc+xZzrMoYJXDEudIMpB/dfBf//qXnXPOOdmeVqWzqhr+qPHjx9tPf/pT+/Of/2wDBw5c4TfnM7p8/yrf36qpo6WZXzNmzLDtttsuK275M71g1txMsYbnd+nSpWrtoWIIVHCSYGMSLO0Prwy0GWir6IAKTvJVjK7Cawyv9Ct4xQfE+YCqDTzLfBAFrDKJ4jQ9BnzvKp/t5Ev//OuDvpG7F4r23Xff7MuCpV8f9D2xfDbUrbfemi3t23bbbVf4wb/97W+zrwj+7Gc/y5YBNnXkhbCmZnLlSxV9Ftcll1xiF198cVY4K/f87t27V60xVAyBCk6MKwYLgxVnsFR0QAUneoVeoVfolYpeqeBEV2N0FV5jea3awLPMB1HAKpMoTtNlYObMmdmG6pMmTcoKWX784Ac/yIpG/fv3z/5/XsDyPa686LXJJpus8IPzmVDlFrCamsmVzwzzIllpAavc8ylgrRiLGJeYxKXCqwpODFZMnMIrvFJoodBCHojRARVeVXCSr2LiFF5jeU2tCkABK7UWAU8YA16keuSRR+yyyy6z+++/PytS+XK/r3/968sKWM3NwMr3qiq3gNXUjKoXX3zRfvSjH9mOO+5Y1gyshue3toC19dZbh3HKjWEABmAABmAABmAABmAABmAABjoeA88880xyP4oCVnJNAqBoBj777DPzDdR9Q3ZfNnjBBReY7yuVfx2wpT2wbr75ZjvwwAObhJlvBt/U1w/zmVzjxo0z/3Pttddmm8eXe37p0sdyuKKAVQ5LnAMDMAADMAADMAADMAADMAADMJAzQAGLWICBRBh47bXXsr2wNtxww2xpYa9evbLZUCeeeGKLXyH0PbJ23nnnJn9JvldWS18hzDeDb+35iVAIDBiAARiAARiAARiAARiAARiAARioGgPMwKoa1TwoJQbyZXmDBg3KlhSuuuqqli8RzL8OWPq1vzlz5thhhx1m77//vt1222220UYbNflz8nv7HlcTJkywHj16LDvXZ3+dcsopduedd9q9995r22yzjbX2/JR4BAsMwAAMwAAMwAAMwAAMwAAMwAAMVIMBCljVYJlnVJ2BTz/9NFsSuP3229vgwYOta9euyzDMmzfPfvKTn9hVV11lEydOzApTfnzwwQfZ0sA333zTfJmgF7f8WLJkSfZ1wqOPPtpOOOGEbNlfXtzy87wg5c/yrx368r758+fbsccea3fffbf5LKv9998/+3v/KuLDDz9shx56qO2www52xRVX2Gqrrdbq86tOJg+EARiAARiAARiAARiAARiAARiAgXZmgAJWOzcAj49hwAtYJ510kl155ZXZZu177rmn1dXVWX19vfmSPf8S4OjRo+3cc8/Nikj5MX36dDvooIPMi1z77LNPtsTw6aeftgcffDDbdN33t1pnnXWWnT9+/Pjsa4ajRo3KliDmG6y/+uqrdsghh9grr7xiu+++u2255Zb28ssv27Rp02zjjTe2G2+80TbbbLNl92nt+TGscVcYgAEYgAEYgAEYgAEYgAEYgAEYSJMBClhptguoCmDAZ0L5lwB9qd7jjz9us2fPtj59+mSzsg4++GDbbrvtlpuZ5Y/0WVK+pM+XFd53333ZNQMGDMiKWj47q7TY5ef7LK6zzjpruRlYOfSZM2fa5Zdfbvfcc4/NmjUrK6T5c33G11prrbXCL2zt+QVQxC1gAAZgAAZgAAZgAAZgAAZgAAZgQIIBClgSzQTItjCQz8ZavHjxcrOk2nJProUBGIABGIABGIABGIABGIABGIABGKgeAxSwqsc1T2onBhYsWGBjxoyx9ddfP5spxQEDMAADMAADMAADMAADMAADMAADMKDFAAUsrfYCbQUM+BcER4wYYQMHDjT/wiAHDMAADMAADMAADMAADMAADMAADMCAFgMUsLTaC7QwAAMwAAMwAAMwAAMwAAMwAAMwAAMwUHMMUMCquSbnB8MADMAADMAADMAADMAADMAADMAADMCAFgMUsLTaC7QwAAMwAAMwAAMwAAMwAAMwAAMwAAMwUHMMUMCquSbnB8MADMAADMAADMAADMAADMAADMAADMCAFgMUsLTaC7QwAAMwAAMwAAMwAAMwAAMwAAMwAAMwUHMMUMCquSbnB8MADMAADKgysGTJEuvUqVP2hwMGYAAGYAAGUmVg6dKl5n86d+6cKkRwwQAMCDJAAUuw0YAMAzAAAykzsGjRIvM/q6yySsowM2yfffaZPfHEE/bFL37RNthgg6Txzp4920499dQM60knnWRdu3ZNGi/gYAAGYCB1BrzAsmDBAuvevXvyLwaU8pVz+vOf/9z++c9/Zv9dbbXVUg8F8MEADIgwQAFLpKGACQMqDLgZnDt3rvlMkR49eiQ9yF64cKHNmzcvw9izZ89kzatzeu+999rjjz9uZ511VtJGMDetDz/8sN1yyy224YYbJhu6//Vf/2WnnHKKTZo0Kfvvz372M1t55ZWTxJsXr6677jrr3bt3Fg/bbLNNklj/8Y9/2K9//Wt76aWXbO+997bddtstWV7nzJljr7zyinXr1s369euXbN9yDXjjjTfswQcfzIqu2223nX3ta19LWl+TDM4GoJTylefUjz/+OPsFqefWJ5980lyrzjvvPFtnnXWSDQVv/z/84Q82evRou+SSS2zIkCHJYlXKV7kPcL/ix913353lghSP+fPn2+9+9zubNm2a9e/f3w488EBba621UoRqjtXzlXtXz1e9evVKEif5Kq5ZPvnkk8wDeA5w31KrBwWsWm15fjcMBDDw1ltv2WmnnWZ33HFHdvfNN9/cLrroIttll12SKg75QMALAG6ufJDtx9FHH23jx4+3NddcM4CZtt3SiwFHHHFEVmxznKm+zSw1rc6tF4X8rXaKx4cffmijRo2y1157zX7xi1/Y9773vWSXOeTFK4+D7373u/bAAw/YCSecYOPGjbMuXbokQ6/3K8d43HHHmWPOjxRj1g3gxIkT7ac//ekyrH369LExY8ZkfS2luHWsl112mZ1zzjmZBuTHwIED7dJLL7Wvf/3ryeirt7tjGjZsmG2yySbJxGZjQFTylWN3nTr99NPtN7/5TfZTvO0vv/xy22qrrZLjeMaMGVn7z5o1y/baay+75pprkixi5cWro446yr761a/ahAkTzDUgxUMpX5X6gD333NNeeOEF22GHHeyKK65I7gXByy+/nPkAj9n8GDBggN1444222WabJRMKnlvvueceO/PMM+3111/PcLlXPfLII7PZ2Cn5VqV85SsFbrvttmy1wI9+9KNk8mhjgffRRx9lY5Sbbrop8wGuVWeffXamtbU4G58CVjLyBBAY0Gbg1VdftUMOOcSeeuqp5X6IJ9arr77a9tlnnyR+oJtWT1ie+FdaaSX78pe/bG5iUi4OnX/++farX/3K1l13XfvrX/+aZBFLqXi1ePHiLPH7DLGbb77ZBg0alERsNgaitHjlsxn23XffLHbff//9LI432mijJLCX9quRI0dmMepvCn1WmxfcHGsqsxvctHrR8txzz7X99tvPtt12W3v66aftzjvvzIpZrlU+G2P99ddvd25zrL501ItrzqG/hXcT68UM19df/vKXyZhYL1Z4fKY4CCxtTJV85ZhLsTqvPhPHi0Opcnz77bfb8ccfnw2wvF+lWMRSKl4p5atSH+AF1xNPPDHLAa6tqc0azvvVGmusYWeccYZ94QtfyGYNuvZ7UdOLBSnMcCnNrbvuuqvttNNONnPmzCynug54Mdt19ytf+Qr5qpUMvPjii1nhyjXVxyn7779/kkWsvIB93333LfcLfRaWvyz2GaQpvcxsZTNUdDoFrIpo4yIYgIFSBnwZjr/F8mSQz2apr6/PZgpdfPHFWYKdPHmy9e3bt92Jy98O+5tBH8B6AvC3254AfC8kHxS6QUjp+NOf/mQHHXRQZlJ8uZubwZRmtSgVr7xd33777cyoeDHIiwKpbojesHjlhQF/03b99debF4l8BtFhhx2WRKj6W2EvBjmvpftzeXHYC0L+92PHjk0Cqy/D+8EPfpAVhUeMGLFs5p0PCnzQ5QMDnzXqMwY23njjdsX8zDPPZAbbB1SlvHphy2e6Ol6PE+fWY7k938R++umnGcYrr7wy4yzVAotSvvK37p5bfR+hfJDqL1u8mH3BBRdk7Z7aTMx8UOizGz1+ffZgSkUspeKVUr5qWLxybfJ9r3K9TWnWsGN1vfTCRekMQX85cOyxx9oHH3xgU6ZMsbq6unbVf394aQ71We35NgeuDbnH3nLLLe2qq66yb37zm+2KVylfOVFebB86dGjGmY8FUixi+Yw2L7D6rEAfTx1wwAHZHrPe3l4c9pdYd911l2299dbt2vbVfjgFrGozzvNgoAMy4FObDz744Ky44kY1P9wMuEnwt1opDLY9EbgB8IGqY1p77bWXYf3jH/+YDRQ9KfiU3JQOf8vmScsHMoMHD86WaKVSxHJO3UT5YKW5ZYNuGH2A62872/uLRF7E9D2Epk+fbt/5zneWa+rS/Zt8tssee+zRLssemipelRpaNyy+7MWNV3sf/tbaZ7O5ISxdOuaFbO9PXsROoYDle4f4bCZ/++569bnPfW456rw44GbRi1spDLqdVzeuXqzadNNNl8PqA3GPYS9segHRCxrtubm/D6hcp5w3137nOcUilkq+8sZ2rD6g9qW5pVr13nvvZcVXn0HsMZLSklffp8sL7D4jxOPR+31KRaz7778/y6XNLRv0AaJrgRdg2nsWjkK+aqp45THsxSDfV8o59aLQeuut197pyp599tkst/sWFw39ns+8cs5TKWA1lVudxNLler4nVnsvfVTKV54/fSa+LyV37++zRt13pVbE+stf/mLf//737Sc/+UmGMX/h6v0pf4mR4ouM6E5OASuaYe4PAx2cgXxA6EUhnxnScFPJXHx9xoPPzmrPL9PlhaBDDz10hZkr+QwSf5vtRsBNl/8WN+HtOavBw8eN9DHHHJMNtj1h+QyCxopY7777bvbGsJqDGTeuXhT04oWbF58pVsqXx4W/JfI3RP47vvGNb2S/wffEaK+ZT/mAwKdj+0w8P9zM+Ow7X/LgcZIf7TETx/uUGxIvpvpMi3zmVY4pL8SmtCzDTb9v1NtUAcsHCT6z8e9//3v2M3xmk2/uXO0Y8L7jA39/a9lU8e+3v/3tskJ8e890bIrX0rTiM0d9hpYb8fY03z7zxt9m+8sBL1y53qdWxFLKVzlWj9mG+wflM0hWXXXVTLN8Vqm/GPB9J/2DJO15+JI3168333wze3Hl+cCLwg2LWF7w9OKQv9So5pHvKemx6rmodP8gL7xee+21GVbPA/5vvu+Qa3A182opH6nnK8fq8emexGdd5TOv8t/gudW9gRczU9nMPefUVwY0VsDyArG/kHvnnXeyYrx/OMW//lttL5jPavWN25sq/uXFOPes7f3SRSlf5b7aXwK4Pj366KOZf02tiOV9x31VY1tG5KsJfGzgL+RS3dQ/Qt8pYEWwyj1hoIYYyNfn/+1vf8tMa8MBaT5gzN++teeUbDcinqh8AOsbH5cePs3dl2O5YfV9pvLDz/WBWHt/lcaT2O9//3u79dZbMyy+Jr60iOXLtHyw6JuReztUc5ZT6WyhvIjl6/FLZ4f4F9P+/e9/ZzNF2nuqdl6s9OJVvvzGsbp5+da3vpXx6Ie3u++T1R6m0D8u4F+d82c3ZprzIksqb97yZY3O58knn5zNXPCNZ72A7W/ffTBbengMNFaci5ZOj0FfLuwDGB/IbrHFFss90r+g6v3KB9U+ePBijBtDH+RUu9jmwPI9pVoa+OXx+x//8R+Z0W2PDYj9K16+xCEfaJXu35XKTCylfJVj9UKPx2zpkc9q8X3m8j0c/d9TWUrk+uSFn3zmYJ578yKWa6x/lMD3dfS/c72o1uFx6S9cfHZ4aRHLixb+d/5iwPfvcmz5np7tWchWyFde6HEN8heVjbVlXmTxGeQpbOaeL8vzfa/8Ywj+Xz/cV3kMuIY2PNrDC+azhHyfQ38J6C/USg+PZc+5/vLCt+jwgqwXkbx/VbvYppavPGZ9awPnb+edd85ozfNoSkUsx+Sa5Csd/IVF6ZEXON3PNHx5WC09ba/nUMBqL+Z5Lgx0IAY8yXoi9U3RGx75W2R/u+EDxi996Uvt+st9UO0D0dLBaOkGibvvvnu2j4AX3jxp+FtYf3Po+2Xlew+0xw9w/txs++ee8+JbaRHLMfkyLS8ktMfXvxoWsXwA4MtIfEbAhRdemA2oPRb8jacbRDeM7ZVw830ufHDiMbnBBhtkxUt/y1r6hcfSZRFebPGZZqlslJkPYP0tYgqbuZf2IW9731zeZ+TkXyP02Vfetzwe/O+9MOMb0TdmyqP7V15sO/zww5ebgZEXDHwGgQ+8N9xwwyyGfcabFzI9Pqp9lA60fDaLD6obOxy7F458kNVeRU3vV3/+85+z2ZX5sqtUi1gq+crb1f+UvpAo5dT7kxfiPTf5XomPPfZYEntO+r6SvsegF6nyWa6lRSyPYc9TPtup4TLuavSxhkUs35/J+73j9gKAF2Jc631PHy9oe65obLZONbB2hHyV/wZfvpnCZu6lfchfpvTv3z/bZy7/wp/H5t577531JfcBrr2O3WPEl51VsziU7yHm/aThlzLzgosXuLw46N7KNdi9a3ts6q6Ur1xX3Vd7W5fm1RSLWO6dm1rK7C+NvQjn26D4B2lq5aCAVSstze+EgXZkoKlpxW5qfNmbT+Ftj9kNTom/3fYClScyNwc+gykfLPjSnHyT7PYyBHmz5csffTaL79+RH47bv/7ob+Da8y2x48mLWD5rxY/G3liWGkdf7lT6W6oZonlBcJtttsn2F7j00ksbLajle834m6+UpminuCzD32j6rDXnyQ+fzeZ/5zHbcLP8hx56yIYPH75sBkQ195nJN/H2Pu1FNZ8x5gVVLwB5odpnaeZ7SeXFLjeH+VvaasapL8fywYkXT1vq3/67XK+8mOgzNb2QmMLRXBHL/82XlbbH8pymuEk5Xzlfrpv5F97y2Y55LvM9Urwo3957Tub7YPlSYeczL/z7rFLv9yl8nbC0iOUvApqavZYPaPMCQnvsOaierzw+fT+3H/7wh1mOSOHjKV6Y8pl4/tEJn/HsXyP2QrDPIGu4HYZv9u4vM1xjq62t+SbezptvweDFCp/R/oc//CHbnsH36sxfvOXFLt/bqz28VUfIVx6rzRWxfFsMX6pX7aXPTeUr9y2uqV649IJrfnjc+BJDnzRQzYJrtTwHBaxqMc1zYECcAR8w+9I6n6LsidM34nTR9MGpz1Ro7nCB9YRaOuPGDaNvSvjAAw9kszAaLuVpC10+y8oHyI7VE7ovX3GsPl244RLG559/3o444ogMnxuY0iPfy+P8889fITm0BV/pteViLd3zxH+XD/h9Wr7vjeXLonzpkL99b2mQ2xbcXnD0gZHvzeSzZ3xWjZskn3GRz07Li1j5V7N8n6OGR/6Vqny2SFswNXWtFyZ9aYq/NfdY86V4PuPGY8ELlKWDar/HaaedttxAK79vHgO+fDNqxlhLWJv6jfn+ctValtFaDciLrt5/Gs6yyDd392UPEZtQt9SvSpcLlfLb8EMEeaz6cijXuojDY9H/NLU/YOnstsb2mCnF5Fy6lpXO1CwSc0tYm3pWY0UsL27kS7l8FqEPxIo8/K21H60tjlY7XzlG13Bv/5aWfvsSV9/UPd8gveHAxGdh+TIjH9hGfDTBNcBzke8H1dxLJz/Pi8EvvPBCljN8sOd64PnKtxtw//Dwww+HLs8uB2texPJZwv7ipaEH8LbJ98rxnBa1sXdL/SqlfFVpv8r36/ECYLVmtJbbr7yd89UCvoecF4kaxnc5+zu1Rb+aw1r6cZHSZzScRey+zJe7exw39hvagi+/1vuV92X3RI7ZVyy4r8q1KLV85bMn/WW0v4Tcbbfdshc75bwwb6yI9dxzz2Ua5n7G9a2xVSeVcuy66h7ex1numx1r6Yemmrpvvp9baQHLi1f+4su9l88m33XXXSuFlex1FLCSbRqAwUA6DDS1wbUj9Om3vkzAp1s3Zb4bDgjy4pUXF/ztl3+5qiXjXi4bpW+o/Tmlh7+98pk2nnBLE5gXKRpbGpbvP+DLHCIGhK3F6oNT31vE+fQlZJ5I3TT420IvYOV7Ynkxxqe5F5lc85lq+eyaUl59U3xP5vk0bE/E//M//9PkZsJ5UcBnjjnWog/fb8kHeT5rpvRw4+wc+f4Q/r+9IOczWzwGm9rnKi8c+kzBiBlY5WJtjKNqLsto3MzzAAAgAElEQVSoRAMaM1b578gHMz4Dymc8lWMoy42TcvuVD1jchLvBW3311c3jOC9w5s/K95/xjbIjClgeX16U8jhouDyk9Pf6VxO9v7gZb66I1dwXq8rlr6nzysXa1PUNi1heAPevPboGOL9FLtF2vfK+7oPRhht1t8RDNfOVY/F+4i8CfFZKw49gNIa1sWXw+Xk+U8cHrz548fsVffisRS+MeZz5oKi5fuu56sc//nH2gsoLWHnxyvOpL4PPN3b3Abe/FCl6ZlO5WJ1Pn1nj+1829nvyApa/nInIAeX2qxTyVVv6lfss9yV5Icg9Y+TR2n7V3Bdz8w+n+AzCxr5e29bfUQ5Wj1MvcNx0003Z/oyuFaUvDx1D/ht8KVlEAcs13Au9/kIn3x7An+ta6x4w78Mp5CuPVfd6N9xww7Lm8T7uOce34yhnzFFaxPLf6C/E3ed6rl5//fXb2uzLrvf87zlw6tSpy/7Ox1Y+29b1vDmdbeiz8uKV+wTf+qLo3FrYj27jjShgtZFALoeBWmDA94Hwz8z6WwefquwC7onS36x60vLDE5pvNNvYIMQHBL7UwYtAvlzQZ15FFK8ch39Zzmf2uFl2AfeE+o9//CMrXLnpbk0Cy5eP+Rc+fM+eor/w0Vqsnqjc9Dl/PujOi1f5nlf+5ssHLj7V3Wc3FHXkU9h9IOKzO3wZgB+PP/54Zka9UORTl52jlvZd8EKIx42bq4i9MPLlYW403WT4MjYvVPhMPx8w+YwA3/DeY8ENSOmyR5+54LO2Nt1002XU5QbGB4OlnzAugtvWYm3smfkSt+h9jyrRgNxYNVx+5/HkA5moWW2t7VfNtaUvezn44IOzL1R6waXoIy+QeVz6DKRyi1iucbkW55hyvfI3zBEbJbcGa1M8NZxJEmWwPfZ8ObgXHxrOUmipDauZr/KZSt5/PVc19iXXlvDm/55v6Oz4Xau33nrrci8t67y8mO867zHmRafmilh5vHi+8MKrz7wq3fPKCzIew95ORe/d0lqszRGQf13T82rE0rfW9Kv2zFfOUVv6lV+fL3HzmIjQqLwdK+lXefFnq622Wm42tt/LVx3st9//a+9eYOaoygaOD0EQrx9XEWnTQknkUlAiWFRIKwQVhQrYiIZKSkQErEZKBBpIiSIqFkowGoRyKyBSBC9EKdUQBAVboyZIvXBr1F4gKoIkVLx/+Z8vp9+82919d3fO2Z15+5+EROHd2bO/mXNm5pnnPOekcM63rlrYU+fp8keDtLXT7mJWNvdlsfxF1faVTcmUZUVO7pGOO+64cG9NZjrjbGt9sHIQa9jXq3Kwl/s9apwR3KeOGeNsP7U34z0gWWe86EwdvIoZa8wa4RxjRgvPSkyzpnZsu8Vmyse0vEop2fg8A0z04BW/3wBWqp7tfhSYoAIxrZqpdrx5Kr914MJbXmmudfpNJIlztHlgZWDOFbyKdTdIFeYtS3k5cd5ecSHgLQrZQeM9KMQsMdrMNJd2UwuqHPJB2soUBm6efvjDHw61YHtcQYigAzfx5bdB5dR2sle4uLeu8Fh2ijcD3Pzw8JJ6aXLe+jNdtN0NSnnaWDlYUP4NBDi52eK/r1mzJgS0uPnhoa3ddMgq58AgbW39vmFMyxh0DIiZdgSt40pPBO047pwnvF1kWm/K7KtB+lWn+hDxxpIpaDkC2BxLpnzxJp36OzwkjRfEitOwWPGPwDWBegpOUwOPlwk8DDPelmthVDlHy5/tt63tvrdcdyhH5lX8To4XfZeXLUxV6yeINazrFW2N2T3UVWF6IMdxvGtTO1eub9TmYQp5uYZbqmPPfuL0JF5SUeycrVsQK/427huGXbC937Z2copjADWQ+B0pXwzF7+y3X43qekV7q/QrPh/r9HH+5KwrOki/ip8p10OlX/ESg0ztcq2plP1qkLa2+/4YtOFlCPfYTM9PucVAK3VDY1YrzwCMr2Qvc5/Q+lJyVNcrxvAzzzxzzFhazkzimtla56yTVSzVkSPziqxE7ofoV+WxND5/8O94ccrfdMpQjgEsfg/j1dYQvDKAlbJnuy8FJqhAL7Vq4gDPW1YubLEAcmsAi1W8WPY79bTB+D3lN77t6n/EN2lc2Dotk8sDFkEWMo3IMMrxkE17B2krac8E4WgTadzDWm2wU5HI6F5erY8g1g033BDeHJU3bh64YSVTL1dAiO8br05F+Q12edog7bvzzjtD7Zi4EhH7y7l09qBtLbvGGl28zc61Cs2gYwBt42Ga4rO89SQ7j8w4NgJYvG1MGbwatF+1C6IRSGD6EzUvcgWEaC/BCrISGBO5iSUjabwgFje3jLME6cvTpHMHCQZpa/lcHVbwKgZc6dNkqzLmEHzoNYgVx7vc1ytsYp04HlJ48861qZ8gFtc0gthx6mjMdKAQdeqN6zyZM2RhMIWdqSls3YJYXEvJvr7sssuGutrgIG0te8V6fwRZuR7keIkVv2+QfjWK61XVfhV/L+McWTzcy3ANyLEN2q9i9i7jKoXSqfHE8Wd2AS8IcvSrQdtadmO6HC+QGefIcuReMfXGecp9Z2tGEH2FF1Ss5Mk9TWtJgGFfr7q9xIpZ77wsWrFixbgvenIGr8rj/6xZs7ZY3ZKXGryM5ZmpW/3VGMDiesW4nCurOfX5VHV/ZmBVFfTzCkxwgfjwSjFBHjo71akgW4XsnF//+tdbXEBjXQ4+myt4VX54pfhheeWj1hvT+MaIf19+OGUJYB5mWZGGelk8JFJjIPVDdpW2MiWu0xLwuU7F+EDXbSW21rdb3KTutttuoUnc8HBzxY0gGQIcGzKdcmzsm5u4bgsDlN9uUSurnAlGFsSqVavCQyHBOBYX6KVWwiC/pWpb43eSek66PnV0cqw2U2UMwJpgMGMHmY+8+eTBF9c69auYsUTQjSmuvMXk/C1PeRrkGHf7DHVMCPZTH4hzgf/PzWcvQaxyIV2MyQ4kq7F1kYpUba7S1tgGMkdnz56dpeZV+XfykEIgBw/6RLl+Xy9BrGFdr2gzYw3ZC/GhkGLDvQaxeLDhoZE374ynBOoIDKTOao22PETx8oTrAQ9LTKvtJYjVbQn4VOdn634GbWu8NhNQjFPjeThnWlmOrWq/Gub1qmq/in7cZ5HVxLmTIyBUpV+RcUUWEfcr3AceccQRIXhFrcaUNfrK51KVMYD9kMlNhhjjXK4XQ/E85frYbtGVmAlOtnW754RhXq+YqkwAj+m+7aZ7xtUwx1sFm2wm6l4ynqaeNhiPP8eeF6m0qTVrurzSdLd7b7IZ3//+94fzdWsJXuFnACvHFcl9KjCBBOJbN26w+ad1NbHyT43TwyZNmjQmhZkLQbwJSFmwvZU5vnmhIGK3NxZcGOJcfmp4xOlB/HtW8uCmkDciuW6uaHfVtg7zFItTCHn47LZiXLnuADXHYs0obqz43NFHHx2mYuYKCMWbOW4IuJBzU9euOD9/V647QMCLzwx748azCW1NMQYMy7Zqv2IM4GaRoCDBzcmTJ2drOpmLnKP0C/oWG32o1yBWtoa12XGKthLk5gXH/vvvn+1hkKbHQtNk/sTpzP0EsYZ1vaKtvD0ng4kHpLgsez9BrHXr1oUp5UceeWTSosLtzi2u/9TC4/xkWm15YQf+fryaWMM8X6u0NWYKMu7xAJvzPiBFvxqWa9V+Nax2puhXTWorWcKs6kjNqwMPPDBb07mvZoU8giWtW5wGSQYQU5njy8tsjemyY8YliqHvtddexfTp07f4y1jagGeRboXu2Q8Z47wcyPV7GGuoZ0ugtN29RlxVlgzQTovIcM9A1hsvsSZqwfZ2h9sA1ih6l9+pQMMEeCPNGw3mvnerBVROJSaLIXURyV7YYrYQmT5k1nS6+YyFycmwyFWgebz2NqWtsSAuNybjTamMac+8tRrWUtllZ+qEkWVBHYjxpn3EwuRk2eUsKNvpPGhSWx0DxuvNg/33dkvS1zWI1aS2kjFANmI5I7GfINZgR7P/T3HNZHxlvCxnJPYTxOr/Wwf7BNkpuFJjMm51DWI1qa32q8HOx26falK/alJbO5nHFbvJXuv28jj9ke5/j1wHCF5Nmzat6wvZ/vec/hMxu4pC9O3KoqT/xubs0QBWc46VLVVgKAJMS2CqD9P94s1/XN2IN6/jBYZiKjF1jrpl61T9MVwwyZTiRpU31zGrh39HoXaCJ+3qcZW/N67YwpSNnBcH/HhDtd122xWvfOUrNzehSW2NKzFRE6JbYKic9kw2W45i0hGQG39ceaAqT5shg4ZVM8n0aFePK34+Lo1N5mDum652/Yp21K2tnfqVY0C1EavTGNBpr52CWBwfpsdy7vNSoVOGYZXWdupXdWxrp37Vqa2dglgcH4Lz1BEjIy7H1m9bOwWxyBBjWhvXLbKdU2+dxoBuD6+dphMybZxsZ6Y67rjjjqmbGqbTt7u2ToS2NmkMsF+Nf2r326/YY1PGANoa6/C13ksxTY56U2Qb58hm7HcMiFnaTLcvP6Ownzgdm/vHHCUO+r22xvpozBQpP6MwNrBICZlb/LM1bgawtsaj7m9WoI0AUxGooUHgh41lsk8//fRQU4MU2jjliiKX3YJYBDiYLvjcc8+FWjJxWkRKdFZEZDAnTZiNtGnaxGpeBDLKy/d2C2LFNzF8nr9jWkTKjQsihctZvS8WBqeWAsWhmYrJBbIpbcUlTrvkfOgWxIo1ZDhX4tSolK5kLPCw+dnPfjYU4yfYSm0lXDmWuFM4/Pzzzw91rLoFsTjf+TtWx+y2euKg7R+vX9WpreP1K8eA/s+CXsaAXgNDZAnyMMDKg0wn4IVCynpH4/Wrbr++9WE7d1vH61fd2tr6sE39McYBCo1T9J3rV8rAYJW2tj7Askw600R4ocDDVuoXBOONAf0EhpjCQ11MthtvvLHYZ599+u9AHT5RpV+1yxqra1uH3a+qjAH2q86n96D9ql0Qq65jADMKqHdZDmDF8YsXt3UZA+KMghh04xoaX2BQ+5KZI3W5tsb6o4zzMYAVxwQWcaFWW+rrVbJBOvOODGBlBnb3CjRBgOAKgzbBFJZzZ2MKFsEBBs5YxJQ58NSFIWukUzHc9evXh/TcQw45JEtQiOAIgTWmMrCkNVk03BzwFpYgBm9UCL7FCye/g0Getz+tD3vM52cVHN5kU/Ax5cYFkbbwcMSNO3PoucHjOwm40B4KONOmprSVDDICR1zkCWK1q3nCwwF/w+/OERSK8/15+3TYYYcVr371q8NKXpzDtGnJkiWhcCfnRawlRBCLGjOtASqOEbUDyBRjeiTnTcqt135VfkgZVVt77VeOAb2fIf2MAb0EsaiRwblCgfLUK2L12q+6LRJQPo9ztrXXftVrEGvvvfcOKz0RAOc6kHIhhBRtLQexuI4wDudYXKDXMaCXIBbXY7ItWFmRQFvKFXNT9KtyEKvubR1Wv0oxBpSDWPar/+spVftVaxCrrmNAawCrHLyq0xjQGsAq39eyoEadrq2tAaxy8IqAVurrVe93N6P/SwNYoz8GtkCBkQrEaWzcaJcf8inGSIYLqwbyYB+DFazwEYNY73jHO4rPf/7zYblhsom4MFB3ijpZ4xV8H+RHb9iwITy8MWWMttIubkRpE2/OmcZQDgCUA0OsLkhAY+rUqeGrCc6RecM0whzTx+LUMIJUMXjGjffKlStD4ArvchCwKW0lYBSDWDguWrQoBABjanhcdjjHFFKONVl9+BEcJOOOh03OO7LDKNrMcY0BS6aXxiAW5wrnM7UEWE2IfbGUMm1npbJuBd8HOVf77VdkLo6qrf32q3IQyzGg89nR7xjQaU88YDMF6/rrr8+ynHu//apb1lfutvbbr7pNA9m4cWNYAfChhx4Kb7dTPwykbOu9994bXgzttNNOWYJX/Y4B3YJYZOeeeuqp4eVX6gdXvjdVv+K8b0pbc/erlGOA/er/e0eqfsUe6z4GxJquvBCkpAf3VmRe1W0MiAEs6rXS/5klwUvZHMGrqv0qBrB4buGlMIsjkXmV43o1yH3uKD9jAGuU+n63AjUQYBWkY445JqT3nnjiiWNaVE6rjdktZDn9+c9/DsEfHqjYmBZHdgsrd5ENxYM4Uw9Tvsnme7hAEqSgUCQF5ctb+S0lWWQE3N7ylrcUPGwz5YLphmQ+0VbeDLICHA8YZOzwm1LOd48XSIp0c/HmoaO8lQMABOSY7sZbtaa0dddddw3HYOHChSEQR3CIwBA32dwMkH3HFCIy5FJunHd4sVQzgdLWZa3LQUBuSPiHv1m6dGmYHktwiymGTGtcu3ZtOCeOP/74zf4p2zpIv2KJ6lG0dZB+xZt2x4DOZ8ygY0DrHrkBJsDOtMEcmVd83yD9ql0tk2G0dZB+1W5sj1k8TBvMkXmFa6q2MnWXuo5MG8yReTXotbXd2R8zzvhvOR5cU/Ur2teUtg6jX6UaA+xXY3vFINfWdv2qCWNADGARaKFOY67gVdUxIH6eFXGpH0VAKEfwKsW1NQaweHH8mte8Jkx1N3j1fz3EAFbKJxb3pUADBcpvTdrV0yCLhelV1Jgq1z5iitY3v/nNkIH1yCOPhF/ONAGWpSWYkTp4xf65MN55550dM6ZoEwEpAhfl2kcEt7jxZ9oZ083YDj300DDFkRXoUgav2Hf5rUmnQva8meOhtLWmWJPayhusz3zmM+FmheAVG7V5yHRqtyRw1e7BAwdTPt/3vvd1LLq/Zs2aUHdl9erVm4v4U8+GqZu0iyw9NoKZnNNkXnFep94G7Vc8rAy7rYP2K8eAzmdNlTEg7nUYD67xQX6QflUe44fV1kH7VflIDeMhOwaF5s6dG6Yo93NtLbd1GA+uVa6t5bbmDghVvbY2sa3D6leDXlvLY4D9asvrwaDX1iaOAbxoYWERtlzZlynGAMqPkMXP7BI2akilnjYYj1/VfvXss8+GF1ff+973wj2rwav/7xkGsFI/tbg/BRomEC86BIZaM7DKD1KxgPdBBx1U3HLLLZun4sUVQAh0McCmLoRe5iRYxtuSdhlY8e/KRbEJpDGdMWZAxRVASG8ur7KY+pDFiw4W7TKw4veVi2KTGvyJT3xiczCtSW2lfgzBDG5meVOUOiAYvZgqyg0SN0ftMrDi38XC+Lxhu/nmm4v3vve94T/FVYA4R8jMKq8ImfocqNqvhtnWqv3KMWDLsyfFGECfYjosb4xz3WDT8qr9in0Mq61V+xVt5djw0EI2Zuppg+UzIUVbmZLNdYE+ysIfubaqYwDtouYhL5Diao452pqiXzWprcPqVynGAPvVlmd8in7VlDGABUYoKcAzQo7sy6ibYgzguPCiO2fwKsW1NQbbuI81eDW2fxnAynGFdZ8KNEjgV7/6VciYmj59+phgT+tPKAeGGEjJtEq5UlMvZNQAYLofRdx5oGudQhb3QRYTmTW8YaFmEgXqh7kxFYyVBwlKlQMo7doQgy1MZ2T63QEHHDDMphZNaivHlfpr9913X8j6Yqpip+3+++8PNbKYxkja9R577DFUV/tVHu6tbQwgkMk/BN1zban61TDamqpf8cKFQHuuYDvHKlVbGaNzX2tT9avcbU15vWpKW4fRr1KNAfarsaN0U/oVra7aVp4RqE+37777hjIdubYUYwDlJCh5QvmUdtPhU7U9Rb9iFVuCmJQ/yTGzJdVvHfZ+DGANW9zvU6BmAlx0CEZRt4opdaTWdhokqelE4XEyh8jIYunpYW6xKC7TwHjLS2H2Tg8gMXWXC2m3LKhc7adeCdlCZCTdcMMNxX777dfxq+K0GGphkRGQ86GqXSOa1NZYwPfII48MAdfdd9+9rSs3OWRp8ZatW3ZhruNvv8oj6xiQx9V+ld7VMSC9KXts0vWqSW11DEh/vjbpetWkttqv0p+rTdujAaymHTHbq8CAAkxDoT4QKanUqqIgYNyoZUStDi4KZC2x2lGnN/4EDSjQToZLrikN3dr6s5/9rJgzZ05oOkXkO9WwIoBBphiFum+//fbwVijHRlCPYNkOO+wQstjiCl28Nf3Sl74UVg9jChurJu65555tm8CqPSeffHKxzz77hDpdrLKYeqM969evL5588skwpZJMrxiorFtbefAje4FU8WnTphWTJk3aHNRjSsUFF1wQCq+zys2ll14apoN2CsxxrnA+E6TNERjs1lb71eBncad+xR4dAwZz7TYG2K8GM+VTXlu9tnpt3WbwDtThk15bh9uv6nZtbdI9a5Ourck76oh2aABrRPB+rQLDEmBgJVWWzKqHH344fC0P/K0rBcYpV6TWdgtiPfDAA8XMmTNDqvDRRx+d9Gf00lb+Jtbjovh2tyAWU8co3M10M+blp9x4aMGJqYKxgHl59UO+qzyVsVsQa9OmTWEuPg+RBLo6BWQGbT/HlDn/rLgVN2oVlFcKrEtbWcXyvPPOC+dX3OKKgjHVu1w7rFsQi5XyCF5RsJ9iqqmn4fTSVvtVf2dtL/3KMaA/U/66lzHAftWfay/XK/boGNCfay9jQF2uV730q7q0tZfrlWNAf+dqL2NAk65XdWlrk/pVL22tS7/q7+yu918bwKr38bF1ClQWiDfPBFkIsDz33HNhlTO2cuFwLlz33HNPyGphQKbGFLWmynWm4rQs6jrlqNfUa1t5M7ds2bIw3Y4g1uLFi8PKdOWssbhULhlHqWsgleuBkc3GinuPP/54WOFwypQpY+ozYXn++ecXS5cuDQUuybBqzQaL0x1nz56dvLZY+eb54IMPLnbccccQyKRdFEMvF+QfdVvLxdff+MY3Fv/85z8LCoOyEYAt1z3DmlUcWZ2FVVqYLvja1752TH8h2Mo0ToJXqeug9dpW+1XvQ1g//coxoHfXfsYA+1Xvrr1erxwDejftZwwY9fWqn3416rb2er3iSDkG9H6+9joGNOl6Neq2Nqlf9dPWUfer3s/qZvylAaxmHCdbqcBAAhs2bAgP99ttt93mwAlZPgQtCP4wNasciOJGe+XKlWHaG0GVU045JQRUqHXFf6OW0Kc+9akw3Y3Mo5QFBfttKxdZakctWLAgBDrOOuuskMVEsW5+4zXXXLN5qtlpp52WdPpYrBVBAIXsIDKmyPZhahuBqnnz5oXsppgxxM0r0xnJ2CLgdeGFF4aAG9MNn3766VBwnmlRt912W9JMMY4ZRexj8CcGJNeuXRtWtiL401qQf1RtjfUXCK6RhfbWt741nHMrVqwIgSraRe2zo446anNf4IaA85h/T5YVAS6mlHJe/va3vw3nA+cGAddO0zcH6Vj9ttV+1Ztyv/3KMWB810HGAPvV+K79Xq8cA8Y35S/6HQNGdb0apF+Nqq39Xq9iEMtra/dztt8xoEnXq1G1tUn9apC2jura2tvo26y/MoDVrONlaxXoS4Di5QQoCIyU61WVi8uy7DU3KuWtNdX8sMMOC0EhMrco4k6xdzKfUm6DtLU1fZtAEpk7sX4OS9ATHIp1qVK0N64qws0owapyLbF4Q0PwhCXF3/SmN23+ytZpEWRqERik7hjtvuqqq4p3vetdSQNtTz31VAhCUkfqiiuuGOMQi2BSD+vWW28NmWNxG0Vb4wo4OBAgjVu8SSD4xnnKubf99ttv/u+t6duxvhvn8P777x+CYeXjkOIcGLSt9qvO+oP2K8eA7mf0oGOA/aq76yDXK/boGJB+DBjF9WrQfjWKtg56vXIMSD8GNOl6NYq2NqlfDdrWUfSrFPe9dduHAay6HRHbo0AiAYq1k3nD1MF2dZXiEt9MI2tXOJwHSqbeEVB45JFHQoCDjBYCCamXna3aVrKfCCaRdcUbjgMPPLBYuHBhceKJJ46ZApmC9oknngjT0gjkffSjH91ilzzYkPHFFEeCR+WNGwICRwQNyRri2JxwwgkhI4vpfamLjDP9jmmLZM611iuLSxEzva5dQf5ht5UaXbx9J6vuda973Ri3eKPAvyTYtttuu4357yzdzW/AlaL9BAQp3r5o0aJi6tSpKQ77mH1Uaav9qv3hqNKv2KNjQHvXKmOA/aq9adXrlWNA+jFg2NerKv1q2G2tcr1yDMgzBjTlejXsa2uT+lWVtg67XyW/Ca7BDg1g1eAg2AQFcglQA+jnP//5FhlWfN9f//rXEGghiELQYJdddsnVjJ7225S2kr1GwO/www8vZsyYscVvw/u4444LtcTIfhvlxoMStaGYRsoKh63bXXfdFVZIZEppOetpFG1myirBKQKPrOhY3v7xj3+EOmIsRrB8+fIwDXOUW5Paar9Kf6Y4BqQ3ZY/2qzyujgHpXb22pjd1DMhj6vUqj2uTxoA8AqPdqwGs0fr77QqMTIAMHAIsd999dy2CAt0gmtTWjRs3hmAQQZbWaXsjO9gdvphsMDKVCHCNOtg2ns3VV19dnHHGGcWPf/zjUHy+zltT2mq/ynMWOQbkcbVfpXd1DEhvyh69tuZxdQxI7+r1Kr1p08aAPAJ592oAK6+ve1eg1gKklpPR0prVsm7dupC5deyxxyYt1F4FoyltffbZZ0NAiAL55QAW0wYIvrz85S9PXpNpUNc4bYssrHIAizd2TOdjtcS999570N0n/RznKFM3WwNY1BMgM+uYY45JPrV10B/QpLbarwY9yp0/5xiQ3pQ92q/yuDoGpHf12pre1DEgj6nXqzyuTRoD8gjk3asBrLy+7l2BWgswdXDx4sVjAlhxqdfHHnusuOOOO5KuilcFoyltpUhrLIofA1jlZdSZekhdMeo0jXp75plnQrYYGU0xgFVeQnn+/PlhtUlWsRz19uCDD4Zpm+UAVlyanEUKbr/99lAEvw5bk9pqv0p/xjgGpDdlj/arPK6OAeldvbamN3UMyGPq9SqPa5PGgDwCefdqACuvr3tXoNYCrTeuMXi1Zs2aUIR85syZtWl/U9raejNAPad77rkn1MRihURS4HffffdauLZeYMvBK7LIqJ+VumD/oD+89eG1HLz66le/Wnzwgx9MXgR/a5f+28IAABEKSURBVGir/WrQo9z5c44B6U3bPbzWeQxoSr/CtSlttV/Zr5p0H2C/Sn++NumetUltTX+k8u/RAFZ+Y79BgdoKcIElsMJ0sT322KP42Mc+VtQxeBVvspvQ1niTvX79+hAE/OlPf1rL4BWm8QI7bdq04gtf+ELIYiJ7rG7Bq/LDK9lWrKhIUXf+d92CV01ra1PGgCb1qya11TEgz+W5Kf3Ka2ue42+/yuMaA1hNuA9oyhjg9SrPudqkMSCPQN69GsDK6+veFai1ABfYuXPnFjfddFOYRljX4FW8yW5CW+PNwJNPPhlsL7rootplXsWTMl5gCV4efPDBxYUXXljL4FU5KLRkyZLiN7/5TW2DV01ra1PGgCb1qya11TEgzyW6Kf3Ka2ue42+/yuMaA1hNuA9oyhjg9SrPudqkMSCPQN69GsDK6+veFai1QLzA0sgpU6bUbtpgGa8pbY03A0wVZKNAep2mDZZN4wV25cqV4V+fddZZtZo2WG5rvHHl31E/rI6ZV7G9TWqr/Sr9EO0YkN60HBhuwhjQlH5VDmDV/T7AfmW/8tqa/hywX6U3ZY9Nur/OI5B3rwaw8vq6dwVqLRBvBuoevCo/vDShrRdffHGxaNGiWgevMC3fuNQ5eEVbH3300eKkk04q1q5dW+vgVdPa2qQxoCn9inOgKW11DMhziW5Sv2pSW+1X6c9Xr63pTb1nzWPapOtVk9qa52jl3asBrLy+7l2BWgu88MILxZVXXlkcccQR4Z86b01q6+OPP15ce+21xYIFC2pTsL3TsV21alWxYsWK4txzz61NwfZ2baXA/HXXXVfsvPPOxZw5c2pTsL3pbbVf5Rn1HAPSuzZpDGhSv2pSW+1XW3e/cgxIf/zZo/0qj2tT7q/z/Pq8ezWAldfXvSuggAIKKKCAAgoooIACCiiggAIKVBQwgFUR0I8roIACCiiggAIKKKCAAgoooIACCuQVMICV19e9K6CAAgoooIACCiiggAIKKKCAAgpUFDCAVRHQjyuggAIKKKCAAgoooIACCiiggAIK5BUwgJXX170roIACCiiggAIKKKCAAgoooIACClQUMIBVEdCPK6CAAgoooIACCiiggAIKKKCAAgrkFTCAldfXvSuggAIKKKCAAgoooIACCiiggAIKVBQwgFUR0I8roIACCiiggAIKKKCAAgoooIACCuQVMICV19e9K6CAAgoooIACCiiggAIKKKCAAgpUFDCAVRHQjyuggAIKKKCAAgoooIACCiiggAIK5BUwgJXX170roIACCiiggAIKKKCAAgoooIACClQUMIBVEdCPK6CAAgoooIACCiiggAIKKKCAAgrkFTCAldfXvSuggAIKKKCAAgoooIACCiiggAIKVBQwgFUR0I8roIACCiiggAIKKKCAAgoooIACCuQVMICV19e9K6CAAgoooIACCiiggAIKKKCAAgpUFDCAVRHQjyuggAIKKKCAAgoooIACCiiggAIK5BUwgJXX170roIACCiiggAIKKKCAAgoooIACClQUMIBVEdCPK6CAAgoooIACCiiggAIKKKCAAgrkFTCAldfXvSuggAIKKKCAAgoooIACCiiggAIKVBQwgFUR0I8roIACCiiggAIKKKCAAgoooIACCuQVMICV19e9K6CAAgoooIACCiiggAIKKKCAAgpUFDCAVRHQjyuggAIKKKCAAgoooIACCiiggAIK5BUwgJXX170roIACCiiggAIKKKCAAgoooIACClQUMIBVEdCPK6CAAgoooIACCiiggAIKKKCAAgrkFTCAldfXvSuggAIKKKCAAgoooIACCiiggAIKVBQwgFUR0I8roIACCiiggAIKKKCAAgoooIACCuQVMICV19e9K6CAAgoooIACCiiggAIKKKCAAgpUFDCAVRHQjyuggAIKKKCAAgoooIACCiiggAIK5BUwgJXX170roIACCiiggAIKKKCAAgoooIACClQUMIBVEdCPK6CAAgoooIACCiiggAIKKKCAAgrkFTCAldfXvSuggAIKKKCAAgoooIACCiiggAIKVBQwgFUR0I8roIACCiiggAIKKKCAAgoooIACCuQVMICV19e9K6CAAgoooIACCiiggAIKKKCAAgpUFDCAVRHQjyuggAIKKKCAAgoooIACCiiggAIK5BUwgJXX170roIACCiiggAIKKKCAAgoooIACClQUMIBVEdCPK6CAAgoooIACCiiggAIKKKCAAgrkFTCAldfXvSuggAIKKKCAAgokEFi2bFkxb9684otf/GKxYMGCYttttx2z1+eff774+Mc/XvzkJz8p7rjjjuKggw5K8K3uQgEFFFBAAQXqImAAqy5HwnYooIACCiiggAIKdBTYsGFD8aEPfaj4y1/+Uixfvrx4/etfP+Zv77333uKEE04oTj/99OKSSy4pXvrSl6qpgAIKKKCAAhNIwADWBDqY/hQFFFBAAQUUUGCiCvz3v/8trr322hCguvzyy4uzzz672GabbcLPfeGFF4r58+cX9913X8i+OuSQQyYqg79LAQUUUECBrVbAANZWe+j94QoooIACCiigQLMEYhbWpk2biq9//evFXnvtFX5AzL5iCuGnP/3p4iUveUmzfpitVUABBRRQQIFxBQxgjUvkHyiggAIKKKCAAgrUQaBdFhbBLLKvVq9eXdx2222ba1/xt7/85S+LK6+8svjOd74Tph4eddRRxZlnnlkce+yxW0wx/MMf/lDcdNNNxS233FI8+uijYYrie97znuKTn/xkMXny5M0//8UXXyzOOeec8P8vuuii4stf/nLxla98pdhzzz3DZ629VYczxTYooIACCkxEAQNYE/Go+psUUEABBRRQQIEJKvDUU08Vp5xySvG3v/0tBIz++Mc/Fscff3xx6qmnbs6+InhFhtYZZ5xRTJ06tZg9e3YIWP3gBz8ofvSjH4Wg1Oc+97niZS97WVC6++67Q32t3XbbLfztLrvsUjz88MPFd7/73TAd8eabbw4BKja+l+mLBMTYJ599wxveUDz99NPF9ddfXxx22GETVN6fpYACCiigwGgFDGCN1t9vV0ABBRRQQAEFFOhT4LrrritOO+20kP302GOPhcBUOfuKzKsPfOADxaxZs4pLL720eNWrXhW+4e9//3tYxXDx4sXFt771rZCRxUbdrHXr1oX6Wq94xSvCv/vPf/5TXHbZZcV5550XMrgIbJUDWFdffXUxY8aMUJdr+vTpff4C/1wBBRRQQAEF+hUwgNWvmH+vgAIKKKCAAgooMFIBsq4+8pGPFKtWrQoZUWRUMZ1v2223De264oorQpDq29/+dvHmN795TFsJbs2ZMydkbC1cuLDr73jwwQeLww8/PGR6nXzyyWMCWPfcc0+xbNmyYubMmSO18MsVUEABBRTYWgQMYG0tR9rfqYACCiiggAIKTCCBr33ta8XcuXOL/fbbr/jGN75RHHDAAWMCTHfddVeYFrjzzjuP+dVM/WNKIBlVBLriNEIyrsjC+sUvfhGyutjWr18fsrzaBbB+97vfFbSB6YZuCiiggAIKKJBfwABWfmO/QQEFFFBAAQUUUCCxAIXWTzrppFBzqhyIijWqmOLXbTv33HOLiy++uNh+++1D/aoLLrgg1LBqtxnASnzw3J0CCiiggAIDCBjAGgDNjyiggAIKKKCAAgqMVmC8ABbTC5cvXx5WE+y2UReL4NU111xTLFq0qPjwhz9c7LTTTuEj3aYQmoE12uPvtyuggAIKbH0CBrC2vmPuL1ZAAQUUUEABBRov0CmAxQqEl1xySSjWvmLFiuJtb3tb19+6cePGUN9q1113DQXZ/+d//mfz3xvAavxp4g9QQAEFFJhAAgawJtDB9KcooIACCiiggAJbi0CnABa//4EHHgirEL7zne8sLr/88jF1sKh19dBDDxWTJ08upkyZUjzzzDMhgLVp06bi1ltvLSZNmhQI//SnP4XMrKVLl1oDa2s5qfydCiiggAK1FjCAVevDY+MUUEABBRRQQAEF2gl0C2D961//CoGr888/PwSp3v3ud28OVlHcnayr73//+6F+1r///e9iyZIlBTWxDj300OK4444rnn/++VAYnnpa/HPVVVdtsQqhUwg9LxVQQAEFFBiugAGs4Xr7bQoooIACCiiggAIJBJ544omQZTVjxowQrNphhx3G7JVMq/vvvz8En+69996C1QcPPvjg4u1vf3tx2mmnFfvuu2+xzTbbhM8QpFq2bFlx4403FqtXrw51s+bNm1fMmjWrmD9/fnH22WdvDmC9+OKLxTnnnFP8/ve/D6sZxnpZCX6Su1BAAQUUUECBLgIGsDw9FFBAAQUUUEABBRRQQAEFFFBAAQVqLWAAq9aHx8YpoIACCiiggAIKKKCAAgoooIACChjA8hxQQAEFFFBAAQUUUEABBRRQQAEFFKi1gAGsWh8eG6eAAgoooIACCiiggAIKKKCAAgooYADLc0ABBRRQQAEFFFBAAQUUUEABBRRQoNYCBrBqfXhsnAIKKKCAAgoooIACCiiggAIKKKCAASzPAQUUUEABBRRQQAEFFFBAAQUUUECBWgsYwKr14bFxCiiggAIKKKCAAgoooIACCiiggAIGsDwHFFBAAQUUUEABBRRQQAEFFFBAAQVqLWAAq9aHx8YpoIACCiiggAIKKKCAAgoooIACChjA8hxQQAEFFFBAAQUUUEABBRRQQAEFFKi1gAGsWh8eG6eAAgoooIACCiiggAIKKKCAAgooYADLc0ABBRRQQAEFFFBAAQUUUEABBRRQoNYCBrBqfXhsnAIKKKCAAgoooIACCiiggAIKKKCAASzPAQUUUEABBRRQQAEFFFBAAQUUUECBWgsYwKr14bFxCiiggAIKKKCAAgoooIACCiiggAIGsDwHFFBAAQUUUEABBRRQQAEFFFBAAQVqLWAAq9aHx8YpoIACCiiggAIKKKCAAgoooIACChjA8hxQQAEFFFBAAQUUUEABBRRQQAEFFKi1gAGsWh8eG6eAAgoooIACCiiggAIKKKCAAgooYADLc0ABBRRQQAEFFFBAAQUUUEABBRRQoNYCBrBqfXhsnAIKKKCAAgoooIACCiiggAIKKKCAASzPAQUUUEABBRRQQAEFFFBAAQUUUECBWgsYwKr14bFxCiiggAIKKKCAAgoooIACCiiggAIGsDwHFFBAAQUUUEABBRRQQAEFFFBAAQVqLWAAq9aHx8YpoIACCiiggAIKKKCAAgoooIACChjA8hxQQAEFFFBAAQUUUEABBRRQQAEFFKi1gAGsWh8eG6eAAgoooIACCiiggAIKKKCAAgooYADLc0ABBRRQQAEFFFBAAQUUUEABBRRQoNYCBrBqfXhsnAIKKKCAAgoooIACCiiggAIKKKCAASzPAQUUUEABBRRQQAEFFFBAAQUUUECBWgsYwKr14bFxCiiggAIKKKCAAgoooIACCiiggAIGsDwHFFBAAQUUUEABBRRQQAEFFFBAAQVqLWAAq9aHx8YpoIACCiiggAIKKKCAAgoooIACChjA8hxQQAEFFFBAAQUUUEABBRRQQAEFFKi1gAGsWh8eG6eAAgoooIACCiiggAIKKKCAAgooYADLc0ABBRRQQAEFFFBAAQUUUEABBRRQoNYCBrBqfXhsnAIKKKCAAgoooIACCiiggAIKKKCAASzPAQUUUEABBRRQQAEFFFBAAQUUUECBWgsYwKr14bFxCiiggAIKKKCAAgoooIACCiiggAIGsDwHFFBAAQUUUEABBRRQQAEFFFBAAQVqLWAAq9aHx8YpoIACCiiggAIKKKCAAgoooIACCvwvl7dDjYidTrAAAAAASUVORK5CYII="/>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pic>
        <p:nvPicPr>
          <p:cNvPr id="143" name="Google Shape;143;p21"/>
          <p:cNvPicPr preferRelativeResize="0">
            <a:picLocks noGrp="1"/>
          </p:cNvPicPr>
          <p:nvPr>
            <p:ph type="body" idx="1"/>
          </p:nvPr>
        </p:nvPicPr>
        <p:blipFill rotWithShape="1">
          <a:blip r:embed="rId5">
            <a:alphaModFix/>
          </a:blip>
          <a:srcRect t="1957"/>
          <a:stretch/>
        </p:blipFill>
        <p:spPr>
          <a:xfrm>
            <a:off x="0" y="1274860"/>
            <a:ext cx="9177560" cy="5080220"/>
          </a:xfrm>
          <a:prstGeom prst="rect">
            <a:avLst/>
          </a:prstGeom>
          <a:noFill/>
          <a:ln>
            <a:noFill/>
          </a:ln>
        </p:spPr>
      </p:pic>
      <p:sp>
        <p:nvSpPr>
          <p:cNvPr id="144" name="Google Shape;144;p21"/>
          <p:cNvSpPr txBox="1"/>
          <p:nvPr/>
        </p:nvSpPr>
        <p:spPr>
          <a:xfrm>
            <a:off x="7616197" y="1963067"/>
            <a:ext cx="15733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Narrow"/>
                <a:ea typeface="Arial Narrow"/>
                <a:cs typeface="Arial Narrow"/>
                <a:sym typeface="Arial Narrow"/>
              </a:rPr>
              <a:t>Avg $3.7 mil</a:t>
            </a:r>
            <a:endParaRPr sz="2400">
              <a:solidFill>
                <a:schemeClr val="dk1"/>
              </a:solidFill>
              <a:latin typeface="Arial Narrow"/>
              <a:ea typeface="Arial Narrow"/>
              <a:cs typeface="Arial Narrow"/>
              <a:sym typeface="Arial Narrow"/>
            </a:endParaRPr>
          </a:p>
        </p:txBody>
      </p:sp>
      <p:sp>
        <p:nvSpPr>
          <p:cNvPr id="145" name="Google Shape;145;p21"/>
          <p:cNvSpPr/>
          <p:nvPr/>
        </p:nvSpPr>
        <p:spPr>
          <a:xfrm rot="5400000">
            <a:off x="8118188" y="1956071"/>
            <a:ext cx="569334" cy="1328285"/>
          </a:xfrm>
          <a:prstGeom prst="lef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Narrow"/>
              <a:ea typeface="Arial Narrow"/>
              <a:cs typeface="Arial Narrow"/>
              <a:sym typeface="Arial Narrow"/>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116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7"/>
          <p:cNvSpPr txBox="1">
            <a:spLocks noGrp="1"/>
          </p:cNvSpPr>
          <p:nvPr>
            <p:ph type="title"/>
          </p:nvPr>
        </p:nvSpPr>
        <p:spPr>
          <a:xfrm>
            <a:off x="457200" y="247462"/>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Open Sans"/>
              <a:buNone/>
            </a:pPr>
            <a:r>
              <a:rPr lang="en-US" sz="3200"/>
              <a:t>Budget Specifics</a:t>
            </a:r>
            <a:endParaRPr sz="3200"/>
          </a:p>
        </p:txBody>
      </p:sp>
      <p:sp>
        <p:nvSpPr>
          <p:cNvPr id="431" name="Google Shape;431;p57"/>
          <p:cNvSpPr txBox="1">
            <a:spLocks noGrp="1"/>
          </p:cNvSpPr>
          <p:nvPr>
            <p:ph type="body" idx="1"/>
          </p:nvPr>
        </p:nvSpPr>
        <p:spPr>
          <a:xfrm>
            <a:off x="263225" y="790575"/>
            <a:ext cx="8659200" cy="5564400"/>
          </a:xfrm>
          <a:prstGeom prst="rect">
            <a:avLst/>
          </a:prstGeom>
          <a:noFill/>
          <a:ln>
            <a:noFill/>
          </a:ln>
        </p:spPr>
        <p:txBody>
          <a:bodyPr spcFirstLastPara="1" wrap="square" lIns="91425" tIns="45700" rIns="91425" bIns="45700" anchor="t" anchorCtr="0">
            <a:noAutofit/>
          </a:bodyPr>
          <a:lstStyle/>
          <a:p>
            <a:pPr marL="342900" lvl="0" indent="-368300" algn="l" rtl="0">
              <a:spcBef>
                <a:spcPts val="0"/>
              </a:spcBef>
              <a:spcAft>
                <a:spcPts val="0"/>
              </a:spcAft>
              <a:buClr>
                <a:srgbClr val="000000"/>
              </a:buClr>
              <a:buSzPts val="2400"/>
              <a:buFont typeface="Arial Narrow"/>
              <a:buChar char="•"/>
            </a:pPr>
            <a:r>
              <a:rPr lang="en-US" sz="2400">
                <a:solidFill>
                  <a:srgbClr val="1E5C90"/>
                </a:solidFill>
              </a:rPr>
              <a:t>Sample of SF-424A provided on the Prescott Grant website</a:t>
            </a:r>
            <a:endParaRPr sz="2400">
              <a:solidFill>
                <a:srgbClr val="1E5C90"/>
              </a:solidFill>
            </a:endParaRPr>
          </a:p>
          <a:p>
            <a:pPr marL="342900" lvl="0" indent="0" algn="l" rtl="0">
              <a:spcBef>
                <a:spcPts val="0"/>
              </a:spcBef>
              <a:spcAft>
                <a:spcPts val="0"/>
              </a:spcAft>
              <a:buNone/>
            </a:pPr>
            <a:endParaRPr sz="2400">
              <a:solidFill>
                <a:srgbClr val="1E5C90"/>
              </a:solidFill>
            </a:endParaRPr>
          </a:p>
          <a:p>
            <a:pPr marL="342900" lvl="0" indent="-368300" algn="l" rtl="0">
              <a:spcBef>
                <a:spcPts val="400"/>
              </a:spcBef>
              <a:spcAft>
                <a:spcPts val="0"/>
              </a:spcAft>
              <a:buClr>
                <a:srgbClr val="000000"/>
              </a:buClr>
              <a:buSzPts val="2400"/>
              <a:buFont typeface="Arial Narrow"/>
              <a:buChar char="•"/>
            </a:pPr>
            <a:r>
              <a:rPr lang="en-US" sz="2400" b="1" u="sng">
                <a:solidFill>
                  <a:srgbClr val="FF0000"/>
                </a:solidFill>
              </a:rPr>
              <a:t>Both</a:t>
            </a:r>
            <a:r>
              <a:rPr lang="en-US" sz="2400">
                <a:solidFill>
                  <a:srgbClr val="1E5C90"/>
                </a:solidFill>
              </a:rPr>
              <a:t> Budget Narrative &amp; Budget Table are required</a:t>
            </a:r>
            <a:endParaRPr sz="2400"/>
          </a:p>
          <a:p>
            <a:pPr marL="342900" lvl="0" indent="0" algn="l" rtl="0">
              <a:spcBef>
                <a:spcPts val="400"/>
              </a:spcBef>
              <a:spcAft>
                <a:spcPts val="0"/>
              </a:spcAft>
              <a:buNone/>
            </a:pPr>
            <a:endParaRPr sz="2400"/>
          </a:p>
          <a:p>
            <a:pPr marL="342900" lvl="0" indent="-368300" algn="l" rtl="0">
              <a:spcBef>
                <a:spcPts val="400"/>
              </a:spcBef>
              <a:spcAft>
                <a:spcPts val="0"/>
              </a:spcAft>
              <a:buClr>
                <a:schemeClr val="dk2"/>
              </a:buClr>
              <a:buSzPts val="2400"/>
              <a:buFont typeface="Arial Narrow"/>
              <a:buChar char="•"/>
            </a:pPr>
            <a:r>
              <a:rPr lang="en-US" sz="2400"/>
              <a:t>Budget table provides breakdown of categories listed in SF-424A</a:t>
            </a:r>
            <a:endParaRPr sz="2400"/>
          </a:p>
          <a:p>
            <a:pPr marL="742950" lvl="0" indent="0" algn="l" rtl="0">
              <a:spcBef>
                <a:spcPts val="400"/>
              </a:spcBef>
              <a:spcAft>
                <a:spcPts val="0"/>
              </a:spcAft>
              <a:buNone/>
            </a:pPr>
            <a:endParaRPr sz="2400"/>
          </a:p>
          <a:p>
            <a:pPr marL="742950" lvl="1" indent="-311150" algn="l" rtl="0">
              <a:spcBef>
                <a:spcPts val="400"/>
              </a:spcBef>
              <a:spcAft>
                <a:spcPts val="0"/>
              </a:spcAft>
              <a:buClr>
                <a:schemeClr val="dk2"/>
              </a:buClr>
              <a:buSzPts val="2400"/>
              <a:buFont typeface="Arial Narrow"/>
              <a:buChar char="•"/>
            </a:pPr>
            <a:r>
              <a:rPr lang="en-US" sz="2400"/>
              <a:t>Salary &amp; Wages in salary line</a:t>
            </a:r>
            <a:endParaRPr sz="2400"/>
          </a:p>
          <a:p>
            <a:pPr marL="742950" lvl="0" indent="0" algn="l" rtl="0">
              <a:spcBef>
                <a:spcPts val="400"/>
              </a:spcBef>
              <a:spcAft>
                <a:spcPts val="0"/>
              </a:spcAft>
              <a:buNone/>
            </a:pPr>
            <a:endParaRPr sz="2400"/>
          </a:p>
          <a:p>
            <a:pPr marL="742950" lvl="1" indent="-311150" algn="l" rtl="0">
              <a:spcBef>
                <a:spcPts val="400"/>
              </a:spcBef>
              <a:spcAft>
                <a:spcPts val="0"/>
              </a:spcAft>
              <a:buClr>
                <a:schemeClr val="dk2"/>
              </a:buClr>
              <a:buSzPts val="2400"/>
              <a:buFont typeface="Arial Narrow"/>
              <a:buChar char="•"/>
            </a:pPr>
            <a:r>
              <a:rPr lang="en-US" sz="2400"/>
              <a:t>Everything else in Fringe Benefits line (payroll taxes, FICA, Medicare, insurances, leave, etc.) </a:t>
            </a:r>
            <a:endParaRPr sz="2400"/>
          </a:p>
          <a:p>
            <a:pPr marL="0" lvl="0" indent="0" algn="l" rtl="0">
              <a:spcBef>
                <a:spcPts val="400"/>
              </a:spcBef>
              <a:spcAft>
                <a:spcPts val="0"/>
              </a:spcAft>
              <a:buNone/>
            </a:pPr>
            <a:endParaRPr sz="2400"/>
          </a:p>
          <a:p>
            <a:pPr marL="742950" lvl="1" indent="-311150" algn="l" rtl="0">
              <a:spcBef>
                <a:spcPts val="400"/>
              </a:spcBef>
              <a:spcAft>
                <a:spcPts val="0"/>
              </a:spcAft>
              <a:buClr>
                <a:schemeClr val="dk2"/>
              </a:buClr>
              <a:buSzPts val="2400"/>
              <a:buFont typeface="Arial Narrow"/>
              <a:buChar char="•"/>
            </a:pPr>
            <a:r>
              <a:rPr lang="en-US" sz="2400"/>
              <a:t>Fringe &gt; </a:t>
            </a:r>
            <a:r>
              <a:rPr lang="en-US" sz="2400" b="1"/>
              <a:t>35</a:t>
            </a:r>
            <a:r>
              <a:rPr lang="en-US" sz="2400"/>
              <a:t>%, provide a description &amp; breakdown of what’s included in the rate </a:t>
            </a:r>
            <a:r>
              <a:rPr lang="en-US" sz="2400" b="1">
                <a:solidFill>
                  <a:srgbClr val="FF0000"/>
                </a:solidFill>
              </a:rPr>
              <a:t>for each position</a:t>
            </a:r>
            <a:endParaRPr sz="2400"/>
          </a:p>
          <a:p>
            <a:pPr marL="342900" lvl="0" indent="-215900" algn="l" rtl="0">
              <a:spcBef>
                <a:spcPts val="400"/>
              </a:spcBef>
              <a:spcAft>
                <a:spcPts val="0"/>
              </a:spcAft>
              <a:buClr>
                <a:schemeClr val="dk2"/>
              </a:buClr>
              <a:buSzPts val="3200"/>
              <a:buNone/>
            </a:pPr>
            <a:endParaRPr sz="2400"/>
          </a:p>
        </p:txBody>
      </p:sp>
      <p:sp>
        <p:nvSpPr>
          <p:cNvPr id="432" name="Google Shape;432;p57"/>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40</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485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Budget Specifics from Grants Mgmt Division</a:t>
            </a:r>
            <a:endParaRPr sz="3200"/>
          </a:p>
        </p:txBody>
      </p:sp>
      <p:sp>
        <p:nvSpPr>
          <p:cNvPr id="439" name="Google Shape;439;p58"/>
          <p:cNvSpPr txBox="1">
            <a:spLocks noGrp="1"/>
          </p:cNvSpPr>
          <p:nvPr>
            <p:ph type="body" idx="1"/>
          </p:nvPr>
        </p:nvSpPr>
        <p:spPr>
          <a:xfrm>
            <a:off x="457200" y="1207301"/>
            <a:ext cx="8229600" cy="5147700"/>
          </a:xfrm>
          <a:prstGeom prst="rect">
            <a:avLst/>
          </a:prstGeom>
          <a:noFill/>
          <a:ln>
            <a:noFill/>
          </a:ln>
        </p:spPr>
        <p:txBody>
          <a:bodyPr spcFirstLastPara="1" wrap="square" lIns="91425" tIns="45700" rIns="91425" bIns="45700" anchor="t" anchorCtr="0">
            <a:noAutofit/>
          </a:bodyPr>
          <a:lstStyle/>
          <a:p>
            <a:pPr marL="342900" lvl="0" indent="-398780" algn="l" rtl="0">
              <a:spcBef>
                <a:spcPts val="304"/>
              </a:spcBef>
              <a:spcAft>
                <a:spcPts val="0"/>
              </a:spcAft>
              <a:buClr>
                <a:schemeClr val="dk2"/>
              </a:buClr>
              <a:buSzPts val="2400"/>
              <a:buChar char="•"/>
            </a:pPr>
            <a:r>
              <a:rPr lang="en-US" sz="2400"/>
              <a:t>All $ amounts discussed in your budget, should be the same in the budget narrative, budget table, and the SF424A.</a:t>
            </a:r>
            <a:endParaRPr sz="2400"/>
          </a:p>
          <a:p>
            <a:pPr marL="0" lvl="0" indent="0" algn="l" rtl="0">
              <a:spcBef>
                <a:spcPts val="304"/>
              </a:spcBef>
              <a:spcAft>
                <a:spcPts val="0"/>
              </a:spcAft>
              <a:buNone/>
            </a:pPr>
            <a:endParaRPr sz="1400"/>
          </a:p>
          <a:p>
            <a:pPr marL="342900" lvl="0" indent="-398780" algn="l" rtl="0">
              <a:spcBef>
                <a:spcPts val="304"/>
              </a:spcBef>
              <a:spcAft>
                <a:spcPts val="0"/>
              </a:spcAft>
              <a:buClr>
                <a:schemeClr val="dk2"/>
              </a:buClr>
              <a:buSzPts val="2400"/>
              <a:buChar char="•"/>
            </a:pPr>
            <a:r>
              <a:rPr lang="en-US" sz="2400"/>
              <a:t>In your budget table provide a breakdown for a supplies budget of  $5000 or more</a:t>
            </a:r>
            <a:endParaRPr sz="2400"/>
          </a:p>
          <a:p>
            <a:pPr marL="0" lvl="0" indent="0" algn="l" rtl="0">
              <a:spcBef>
                <a:spcPts val="304"/>
              </a:spcBef>
              <a:spcAft>
                <a:spcPts val="0"/>
              </a:spcAft>
              <a:buNone/>
            </a:pPr>
            <a:endParaRPr sz="1400"/>
          </a:p>
          <a:p>
            <a:pPr marL="342900" lvl="0" indent="-398780" algn="l" rtl="0">
              <a:spcBef>
                <a:spcPts val="304"/>
              </a:spcBef>
              <a:spcAft>
                <a:spcPts val="0"/>
              </a:spcAft>
              <a:buClr>
                <a:schemeClr val="dk2"/>
              </a:buClr>
              <a:buSzPts val="2400"/>
              <a:buChar char="•"/>
            </a:pPr>
            <a:r>
              <a:rPr lang="en-US" sz="2400"/>
              <a:t>For other costs show how you estimated the cost regardless of the amount. For example if you have $1000 for sample analyses, please show how you calculated that amount.</a:t>
            </a:r>
            <a:endParaRPr sz="2400"/>
          </a:p>
          <a:p>
            <a:pPr marL="0" lvl="0" indent="0" algn="l" rtl="0">
              <a:spcBef>
                <a:spcPts val="304"/>
              </a:spcBef>
              <a:spcAft>
                <a:spcPts val="0"/>
              </a:spcAft>
              <a:buNone/>
            </a:pPr>
            <a:endParaRPr sz="1400"/>
          </a:p>
          <a:p>
            <a:pPr marL="342900" lvl="0" indent="-398780" algn="l" rtl="0">
              <a:spcBef>
                <a:spcPts val="304"/>
              </a:spcBef>
              <a:spcAft>
                <a:spcPts val="0"/>
              </a:spcAft>
              <a:buClr>
                <a:schemeClr val="dk2"/>
              </a:buClr>
              <a:buSzPts val="2400"/>
              <a:buChar char="•"/>
            </a:pPr>
            <a:r>
              <a:rPr lang="en-US" sz="2400"/>
              <a:t>The Authorized Representative must be the same person for all of the signed forms.Whoever logs into Grants.Gov is the Authorized Representative. All form signatures will become that name.</a:t>
            </a:r>
            <a:endParaRPr sz="2400"/>
          </a:p>
          <a:p>
            <a:pPr marL="0" lvl="0" indent="0" algn="l" rtl="0">
              <a:spcBef>
                <a:spcPts val="304"/>
              </a:spcBef>
              <a:spcAft>
                <a:spcPts val="0"/>
              </a:spcAft>
              <a:buClr>
                <a:schemeClr val="dk2"/>
              </a:buClr>
              <a:buSzPts val="3200"/>
              <a:buNone/>
            </a:pPr>
            <a:endParaRPr sz="2400"/>
          </a:p>
        </p:txBody>
      </p:sp>
      <p:sp>
        <p:nvSpPr>
          <p:cNvPr id="440" name="Google Shape;440;p5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41</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801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9"/>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Budget Specifics (cont’d)</a:t>
            </a:r>
            <a:endParaRPr sz="3200"/>
          </a:p>
        </p:txBody>
      </p:sp>
      <p:sp>
        <p:nvSpPr>
          <p:cNvPr id="447" name="Google Shape;447;p59"/>
          <p:cNvSpPr txBox="1">
            <a:spLocks noGrp="1"/>
          </p:cNvSpPr>
          <p:nvPr>
            <p:ph type="body" idx="1"/>
          </p:nvPr>
        </p:nvSpPr>
        <p:spPr>
          <a:xfrm>
            <a:off x="457200" y="1207293"/>
            <a:ext cx="8229600" cy="4526100"/>
          </a:xfrm>
          <a:prstGeom prst="rect">
            <a:avLst/>
          </a:prstGeom>
        </p:spPr>
        <p:txBody>
          <a:bodyPr spcFirstLastPara="1" wrap="square" lIns="91425" tIns="45700" rIns="91425" bIns="45700" anchor="t" anchorCtr="0">
            <a:normAutofit/>
          </a:bodyPr>
          <a:lstStyle/>
          <a:p>
            <a:pPr marL="342900" lvl="0" indent="-398780" algn="l" rtl="0">
              <a:spcBef>
                <a:spcPts val="304"/>
              </a:spcBef>
              <a:spcAft>
                <a:spcPts val="0"/>
              </a:spcAft>
              <a:buSzPts val="2400"/>
              <a:buChar char="•"/>
            </a:pPr>
            <a:r>
              <a:rPr lang="en-US" sz="2400"/>
              <a:t>If no fringe or indirect costs are included in your budget, please provide a sentence stating that indirect costs are not needed and the reason why. For example: Indirect costs are not needed and will be covered by another part of our program. </a:t>
            </a:r>
            <a:endParaRPr sz="2400"/>
          </a:p>
          <a:p>
            <a:pPr marL="0" lvl="0" indent="0" algn="l" rtl="0">
              <a:spcBef>
                <a:spcPts val="304"/>
              </a:spcBef>
              <a:spcAft>
                <a:spcPts val="0"/>
              </a:spcAft>
              <a:buClr>
                <a:schemeClr val="dk1"/>
              </a:buClr>
              <a:buSzPts val="1100"/>
              <a:buFont typeface="Arial"/>
              <a:buNone/>
            </a:pPr>
            <a:endParaRPr sz="2400"/>
          </a:p>
          <a:p>
            <a:pPr marL="342900" lvl="0" indent="-398780" algn="l" rtl="0">
              <a:spcBef>
                <a:spcPts val="304"/>
              </a:spcBef>
              <a:spcAft>
                <a:spcPts val="0"/>
              </a:spcAft>
              <a:buSzPts val="2400"/>
              <a:buChar char="•"/>
            </a:pPr>
            <a:r>
              <a:rPr lang="en-US" sz="2400"/>
              <a:t>SAM.gov registration must be current. If it expires, the renewal can take months.</a:t>
            </a:r>
            <a:endParaRPr sz="2400"/>
          </a:p>
          <a:p>
            <a:pPr marL="0" lvl="0" indent="0" algn="l" rtl="0">
              <a:spcBef>
                <a:spcPts val="304"/>
              </a:spcBef>
              <a:spcAft>
                <a:spcPts val="0"/>
              </a:spcAft>
              <a:buClr>
                <a:schemeClr val="dk1"/>
              </a:buClr>
              <a:buSzPts val="1100"/>
              <a:buFont typeface="Arial"/>
              <a:buNone/>
            </a:pPr>
            <a:endParaRPr sz="2400"/>
          </a:p>
          <a:p>
            <a:pPr marL="342900" lvl="0" indent="-398780" algn="l" rtl="0">
              <a:spcBef>
                <a:spcPts val="304"/>
              </a:spcBef>
              <a:spcAft>
                <a:spcPts val="0"/>
              </a:spcAft>
              <a:buSzPts val="2400"/>
              <a:buChar char="•"/>
            </a:pPr>
            <a:r>
              <a:rPr lang="en-US" sz="2400"/>
              <a:t>Please see the  NOAA Grants-Budget Narrative Guidance pdf for additional information</a:t>
            </a:r>
            <a:endParaRPr sz="2400"/>
          </a:p>
        </p:txBody>
      </p:sp>
      <p:sp>
        <p:nvSpPr>
          <p:cNvPr id="448" name="Google Shape;448;p59"/>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42</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799"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0"/>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25% Non Federal Funding (Match)</a:t>
            </a:r>
            <a:endParaRPr sz="3200"/>
          </a:p>
        </p:txBody>
      </p:sp>
      <p:sp>
        <p:nvSpPr>
          <p:cNvPr id="455" name="Google Shape;455;p60"/>
          <p:cNvSpPr txBox="1">
            <a:spLocks noGrp="1"/>
          </p:cNvSpPr>
          <p:nvPr>
            <p:ph type="body" idx="1"/>
          </p:nvPr>
        </p:nvSpPr>
        <p:spPr>
          <a:xfrm>
            <a:off x="457200" y="1024413"/>
            <a:ext cx="6570617" cy="171878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2800"/>
              <a:buChar char="•"/>
            </a:pPr>
            <a:r>
              <a:rPr lang="en-US" sz="2800"/>
              <a:t>Ensure match is accurate </a:t>
            </a:r>
            <a:endParaRPr>
              <a:solidFill>
                <a:srgbClr val="FF0000"/>
              </a:solidFill>
            </a:endParaRPr>
          </a:p>
          <a:p>
            <a:pPr marL="342900" lvl="0" indent="-342900" algn="l" rtl="0">
              <a:spcBef>
                <a:spcPts val="560"/>
              </a:spcBef>
              <a:spcAft>
                <a:spcPts val="0"/>
              </a:spcAft>
              <a:buSzPts val="2800"/>
              <a:buChar char="•"/>
            </a:pPr>
            <a:r>
              <a:rPr lang="en-US" sz="2800" u="sng">
                <a:hlinkClick r:id="rId5"/>
              </a:rPr>
              <a:t>Prescott Cost-Share Calculator</a:t>
            </a:r>
            <a:endParaRPr sz="2800"/>
          </a:p>
        </p:txBody>
      </p:sp>
      <p:sp>
        <p:nvSpPr>
          <p:cNvPr id="456" name="Google Shape;456;p6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43</a:t>
            </a:fld>
            <a:endParaRPr/>
          </a:p>
        </p:txBody>
      </p:sp>
      <p:pic>
        <p:nvPicPr>
          <p:cNvPr id="457" name="Google Shape;457;p60"/>
          <p:cNvPicPr preferRelativeResize="0"/>
          <p:nvPr/>
        </p:nvPicPr>
        <p:blipFill rotWithShape="1">
          <a:blip r:embed="rId6">
            <a:alphaModFix/>
          </a:blip>
          <a:srcRect/>
          <a:stretch/>
        </p:blipFill>
        <p:spPr>
          <a:xfrm>
            <a:off x="621148" y="2124891"/>
            <a:ext cx="6511172" cy="4230189"/>
          </a:xfrm>
          <a:prstGeom prst="rect">
            <a:avLst/>
          </a:prstGeom>
          <a:noFill/>
          <a:ln w="9525" cap="flat" cmpd="sng">
            <a:solidFill>
              <a:schemeClr val="dk1"/>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586613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1"/>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Volunteer Rates</a:t>
            </a:r>
            <a:endParaRPr sz="3200"/>
          </a:p>
        </p:txBody>
      </p:sp>
      <p:sp>
        <p:nvSpPr>
          <p:cNvPr id="463" name="Google Shape;463;p61"/>
          <p:cNvSpPr txBox="1">
            <a:spLocks noGrp="1"/>
          </p:cNvSpPr>
          <p:nvPr>
            <p:ph type="body" idx="1"/>
          </p:nvPr>
        </p:nvSpPr>
        <p:spPr>
          <a:xfrm>
            <a:off x="457200" y="1207293"/>
            <a:ext cx="8229600" cy="4525963"/>
          </a:xfrm>
          <a:prstGeom prst="rect">
            <a:avLst/>
          </a:prstGeom>
          <a:noFill/>
          <a:ln>
            <a:noFill/>
          </a:ln>
        </p:spPr>
        <p:txBody>
          <a:bodyPr spcFirstLastPara="1" wrap="square" lIns="91425" tIns="45700" rIns="91425" bIns="45700" anchor="t" anchorCtr="0">
            <a:normAutofit/>
          </a:bodyPr>
          <a:lstStyle/>
          <a:p>
            <a:pPr marL="342900" lvl="0" indent="-292100" algn="l" rtl="0">
              <a:spcBef>
                <a:spcPts val="0"/>
              </a:spcBef>
              <a:spcAft>
                <a:spcPts val="0"/>
              </a:spcAft>
              <a:buClr>
                <a:schemeClr val="dk2"/>
              </a:buClr>
              <a:buSzPts val="2400"/>
              <a:buFont typeface="Arial Narrow"/>
              <a:buChar char="•"/>
            </a:pPr>
            <a:r>
              <a:rPr lang="en-US" sz="2400"/>
              <a:t>Volunteer rates belong in the personnel category</a:t>
            </a:r>
            <a:endParaRPr sz="2400"/>
          </a:p>
          <a:p>
            <a:pPr marL="742950" lvl="1" indent="-234950" algn="l" rtl="0">
              <a:spcBef>
                <a:spcPts val="640"/>
              </a:spcBef>
              <a:spcAft>
                <a:spcPts val="0"/>
              </a:spcAft>
              <a:buClr>
                <a:schemeClr val="dk2"/>
              </a:buClr>
              <a:buSzPts val="2400"/>
              <a:buFont typeface="Arial Narrow"/>
              <a:buChar char="•"/>
            </a:pPr>
            <a:r>
              <a:rPr lang="en-US" sz="2400"/>
              <a:t>Current Rates: </a:t>
            </a:r>
            <a:r>
              <a:rPr lang="en-US" sz="2400" u="sng">
                <a:hlinkClick r:id="rId5"/>
              </a:rPr>
              <a:t>Independent Sector</a:t>
            </a:r>
            <a:r>
              <a:rPr lang="en-US" sz="2400" u="sng">
                <a:solidFill>
                  <a:schemeClr val="hlink"/>
                </a:solidFill>
                <a:hlinkClick r:id="rId5"/>
              </a:rPr>
              <a:t> </a:t>
            </a:r>
            <a:endParaRPr sz="2400"/>
          </a:p>
          <a:p>
            <a:pPr marL="742950" lvl="1" indent="-234950" algn="l" rtl="0">
              <a:spcBef>
                <a:spcPts val="640"/>
              </a:spcBef>
              <a:spcAft>
                <a:spcPts val="0"/>
              </a:spcAft>
              <a:buClr>
                <a:srgbClr val="FF0000"/>
              </a:buClr>
              <a:buSzPts val="2400"/>
              <a:buFont typeface="Arial Narrow"/>
              <a:buChar char="•"/>
            </a:pPr>
            <a:r>
              <a:rPr lang="en-US" sz="2400">
                <a:solidFill>
                  <a:srgbClr val="FF0000"/>
                </a:solidFill>
              </a:rPr>
              <a:t>National or state value, whichever is higher</a:t>
            </a:r>
            <a:endParaRPr sz="2400"/>
          </a:p>
          <a:p>
            <a:pPr marL="0" lvl="0" indent="0" algn="l" rtl="0">
              <a:spcBef>
                <a:spcPts val="640"/>
              </a:spcBef>
              <a:spcAft>
                <a:spcPts val="0"/>
              </a:spcAft>
              <a:buClr>
                <a:schemeClr val="dk2"/>
              </a:buClr>
              <a:buSzPts val="3200"/>
              <a:buNone/>
            </a:pPr>
            <a:endParaRPr/>
          </a:p>
          <a:p>
            <a:pPr marL="342900" lvl="0" indent="-139700" algn="l" rtl="0">
              <a:spcBef>
                <a:spcPts val="640"/>
              </a:spcBef>
              <a:spcAft>
                <a:spcPts val="0"/>
              </a:spcAft>
              <a:buClr>
                <a:schemeClr val="dk2"/>
              </a:buClr>
              <a:buSzPts val="3200"/>
              <a:buNone/>
            </a:pPr>
            <a:endParaRPr/>
          </a:p>
        </p:txBody>
      </p:sp>
      <p:sp>
        <p:nvSpPr>
          <p:cNvPr id="464" name="Google Shape;464;p6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44</a:t>
            </a:fld>
            <a:endParaRPr/>
          </a:p>
        </p:txBody>
      </p:sp>
      <p:pic>
        <p:nvPicPr>
          <p:cNvPr id="465" name="Google Shape;465;p61"/>
          <p:cNvPicPr preferRelativeResize="0">
            <a:picLocks noGrp="1"/>
          </p:cNvPicPr>
          <p:nvPr>
            <p:ph type="body" idx="1"/>
          </p:nvPr>
        </p:nvPicPr>
        <p:blipFill rotWithShape="1">
          <a:blip r:embed="rId6">
            <a:alphaModFix/>
          </a:blip>
          <a:srcRect/>
          <a:stretch/>
        </p:blipFill>
        <p:spPr>
          <a:xfrm>
            <a:off x="1181100" y="2592200"/>
            <a:ext cx="6431400" cy="376290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2"/>
          <p:cNvSpPr txBox="1">
            <a:spLocks noGrp="1"/>
          </p:cNvSpPr>
          <p:nvPr>
            <p:ph type="title"/>
          </p:nvPr>
        </p:nvSpPr>
        <p:spPr>
          <a:xfrm>
            <a:off x="457200" y="211975"/>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Open Sans"/>
              <a:buNone/>
            </a:pPr>
            <a:r>
              <a:rPr lang="en-US" sz="3200"/>
              <a:t>Indirect Costs</a:t>
            </a:r>
            <a:endParaRPr sz="3200"/>
          </a:p>
        </p:txBody>
      </p:sp>
      <p:sp>
        <p:nvSpPr>
          <p:cNvPr id="471" name="Google Shape;471;p62"/>
          <p:cNvSpPr txBox="1">
            <a:spLocks noGrp="1"/>
          </p:cNvSpPr>
          <p:nvPr>
            <p:ph type="body" idx="1"/>
          </p:nvPr>
        </p:nvSpPr>
        <p:spPr>
          <a:xfrm>
            <a:off x="346375" y="781050"/>
            <a:ext cx="8340300" cy="5574000"/>
          </a:xfrm>
          <a:prstGeom prst="rect">
            <a:avLst/>
          </a:prstGeom>
          <a:noFill/>
          <a:ln>
            <a:noFill/>
          </a:ln>
        </p:spPr>
        <p:txBody>
          <a:bodyPr spcFirstLastPara="1" wrap="square" lIns="91425" tIns="45700" rIns="91425" bIns="45700" anchor="t" anchorCtr="0">
            <a:normAutofit fontScale="92500"/>
          </a:bodyPr>
          <a:lstStyle/>
          <a:p>
            <a:pPr marL="342900" lvl="0" indent="-307340" algn="l" rtl="0">
              <a:spcBef>
                <a:spcPts val="0"/>
              </a:spcBef>
              <a:spcAft>
                <a:spcPts val="0"/>
              </a:spcAft>
              <a:buClr>
                <a:schemeClr val="dk2"/>
              </a:buClr>
              <a:buSzPts val="2400"/>
              <a:buFont typeface="Arial Narrow"/>
              <a:buChar char="•"/>
            </a:pPr>
            <a:r>
              <a:rPr lang="en-US" sz="2400"/>
              <a:t>Do you have a Negotiated Indirect Cost Agreement </a:t>
            </a:r>
            <a:r>
              <a:rPr lang="en-US" sz="2400" b="1"/>
              <a:t>(NICRA)?</a:t>
            </a:r>
            <a:r>
              <a:rPr lang="en-US" sz="2400"/>
              <a:t> </a:t>
            </a:r>
            <a:endParaRPr sz="2400"/>
          </a:p>
          <a:p>
            <a:pPr marL="0" lvl="0" indent="0" algn="l" rtl="0">
              <a:spcBef>
                <a:spcPts val="0"/>
              </a:spcBef>
              <a:spcAft>
                <a:spcPts val="0"/>
              </a:spcAft>
              <a:buNone/>
            </a:pPr>
            <a:endParaRPr sz="1400"/>
          </a:p>
          <a:p>
            <a:pPr marL="342900" lvl="0" indent="-292100" algn="l" rtl="0">
              <a:spcBef>
                <a:spcPts val="592"/>
              </a:spcBef>
              <a:spcAft>
                <a:spcPts val="0"/>
              </a:spcAft>
              <a:buSzPts val="2400"/>
              <a:buFont typeface="Arial Narrow"/>
              <a:buChar char="•"/>
            </a:pPr>
            <a:r>
              <a:rPr lang="en-US" sz="2400"/>
              <a:t>If so, make sure it is valid at least through August 2024</a:t>
            </a:r>
            <a:endParaRPr sz="2400"/>
          </a:p>
          <a:p>
            <a:pPr marL="0" lvl="0" indent="0" algn="l" rtl="0">
              <a:spcBef>
                <a:spcPts val="592"/>
              </a:spcBef>
              <a:spcAft>
                <a:spcPts val="0"/>
              </a:spcAft>
              <a:buNone/>
            </a:pPr>
            <a:endParaRPr sz="1400"/>
          </a:p>
          <a:p>
            <a:pPr marL="342900" lvl="0" indent="-292100" algn="l" rtl="0">
              <a:spcBef>
                <a:spcPts val="592"/>
              </a:spcBef>
              <a:spcAft>
                <a:spcPts val="0"/>
              </a:spcAft>
              <a:buSzPts val="2400"/>
              <a:buFont typeface="Arial Narrow"/>
              <a:buChar char="•"/>
            </a:pPr>
            <a:r>
              <a:rPr lang="en-US" sz="2400"/>
              <a:t>If not, use the 10% </a:t>
            </a:r>
            <a:r>
              <a:rPr lang="en-US" sz="2400" i="1"/>
              <a:t>de minimus </a:t>
            </a:r>
            <a:r>
              <a:rPr lang="en-US" sz="2400"/>
              <a:t>rate</a:t>
            </a:r>
            <a:endParaRPr sz="2400"/>
          </a:p>
          <a:p>
            <a:pPr marL="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Do not include equipment costs as part of your indirect cost calculations</a:t>
            </a:r>
            <a:endParaRPr sz="2400"/>
          </a:p>
          <a:p>
            <a:pPr marL="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National Fish and Wildlife Foundation (NFWF) </a:t>
            </a:r>
            <a:r>
              <a:rPr lang="en-US" sz="2400" u="sng">
                <a:hlinkClick r:id="rId5"/>
              </a:rPr>
              <a:t>Indirect cost calculator</a:t>
            </a:r>
            <a:endParaRPr sz="2400"/>
          </a:p>
          <a:p>
            <a:pPr marL="0" lvl="0" indent="0" algn="l" rtl="0">
              <a:spcBef>
                <a:spcPts val="592"/>
              </a:spcBef>
              <a:spcAft>
                <a:spcPts val="0"/>
              </a:spcAft>
              <a:buNone/>
            </a:pPr>
            <a:endParaRPr sz="1400"/>
          </a:p>
          <a:p>
            <a:pPr marL="342900" lvl="0" indent="-307340" algn="l" rtl="0">
              <a:spcBef>
                <a:spcPts val="592"/>
              </a:spcBef>
              <a:spcAft>
                <a:spcPts val="0"/>
              </a:spcAft>
              <a:buSzPts val="2400"/>
              <a:buFont typeface="Arial Narrow"/>
              <a:buChar char="•"/>
            </a:pPr>
            <a:r>
              <a:rPr lang="en-US" sz="2400"/>
              <a:t>Individualized NICRA determined by cognizant agency - Federal agency with the largest dollar value of Federal awards directly funded to an organization </a:t>
            </a:r>
            <a:endParaRPr sz="2400"/>
          </a:p>
          <a:p>
            <a:pPr marL="0" lvl="0" indent="0" algn="l" rtl="0">
              <a:spcBef>
                <a:spcPts val="592"/>
              </a:spcBef>
              <a:spcAft>
                <a:spcPts val="0"/>
              </a:spcAft>
              <a:buNone/>
            </a:pPr>
            <a:endParaRPr sz="1400"/>
          </a:p>
          <a:p>
            <a:pPr marL="342900" lvl="0" indent="-307340" algn="l" rtl="0">
              <a:spcBef>
                <a:spcPts val="592"/>
              </a:spcBef>
              <a:spcAft>
                <a:spcPts val="0"/>
              </a:spcAft>
              <a:buSzPts val="2400"/>
              <a:buFont typeface="Arial Narrow"/>
              <a:buChar char="•"/>
            </a:pPr>
            <a:r>
              <a:rPr lang="en-US" sz="2400"/>
              <a:t>NOAA NICRA contact Raishan Adams, Branch Chief and Grants Officer, </a:t>
            </a:r>
            <a:r>
              <a:rPr lang="en-US" sz="2400" u="sng">
                <a:hlinkClick r:id="rId6"/>
              </a:rPr>
              <a:t>raishan.adams@noaa.gov</a:t>
            </a:r>
            <a:endParaRPr sz="2400"/>
          </a:p>
        </p:txBody>
      </p:sp>
      <p:sp>
        <p:nvSpPr>
          <p:cNvPr id="472" name="Google Shape;472;p6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45</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0" y="59486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3"/>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Proposal Narrative &amp; Supporting Docs</a:t>
            </a:r>
            <a:endParaRPr sz="3200"/>
          </a:p>
        </p:txBody>
      </p:sp>
      <p:sp>
        <p:nvSpPr>
          <p:cNvPr id="478" name="Google Shape;478;p6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46</a:t>
            </a:fld>
            <a:endParaRPr/>
          </a:p>
        </p:txBody>
      </p:sp>
      <p:pic>
        <p:nvPicPr>
          <p:cNvPr id="479" name="Google Shape;479;p63" descr="https://lh6.googleusercontent.com/HUCtApfoenpaXUHM1EunnZzinBuOYPjSuNiCs9S-fHz3a-begPVNxsWxE2-l9IbEA3Qnu6Q4CmuL9f6QbMvkVkmeGKIPoGevfaSWDl-MEoq0LwUIMcBGDYIbLWeNF0uv69G5G1eTFgMSkg8=s2048"/>
          <p:cNvPicPr preferRelativeResize="0">
            <a:picLocks noGrp="1"/>
          </p:cNvPicPr>
          <p:nvPr>
            <p:ph type="body" idx="1"/>
          </p:nvPr>
        </p:nvPicPr>
        <p:blipFill rotWithShape="1">
          <a:blip r:embed="rId5">
            <a:alphaModFix/>
          </a:blip>
          <a:srcRect/>
          <a:stretch/>
        </p:blipFill>
        <p:spPr>
          <a:xfrm>
            <a:off x="0" y="1511869"/>
            <a:ext cx="9136738" cy="2850769"/>
          </a:xfrm>
          <a:prstGeom prst="rect">
            <a:avLst/>
          </a:prstGeom>
          <a:noFill/>
          <a:ln>
            <a:noFill/>
          </a:ln>
        </p:spPr>
      </p:pic>
      <p:sp>
        <p:nvSpPr>
          <p:cNvPr id="480" name="Google Shape;480;p63"/>
          <p:cNvSpPr/>
          <p:nvPr/>
        </p:nvSpPr>
        <p:spPr>
          <a:xfrm>
            <a:off x="0" y="3993306"/>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Open Sans"/>
                <a:ea typeface="Open Sans"/>
                <a:cs typeface="Open Sans"/>
                <a:sym typeface="Open Sans"/>
              </a:rPr>
              <a:t>DPMMR 2022</a:t>
            </a:r>
            <a:endParaRPr sz="1800">
              <a:solidFill>
                <a:schemeClr val="dk1"/>
              </a:solidFill>
              <a:latin typeface="Arial Narrow"/>
              <a:ea typeface="Arial Narrow"/>
              <a:cs typeface="Arial Narrow"/>
              <a:sym typeface="Arial Narrow"/>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0338"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3200"/>
              <a:t>Proposal Documents (Single Combined PDF)</a:t>
            </a:r>
            <a:endParaRPr sz="3200"/>
          </a:p>
        </p:txBody>
      </p:sp>
      <p:sp>
        <p:nvSpPr>
          <p:cNvPr id="487" name="Google Shape;487;p64"/>
          <p:cNvSpPr txBox="1">
            <a:spLocks noGrp="1"/>
          </p:cNvSpPr>
          <p:nvPr>
            <p:ph type="body" idx="1"/>
          </p:nvPr>
        </p:nvSpPr>
        <p:spPr>
          <a:xfrm>
            <a:off x="457200" y="1207301"/>
            <a:ext cx="8229600" cy="51477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US" sz="2400"/>
              <a:t>Proposal Title page (1-page limit)</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Proposal Narrative (10-page limit)</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Organizational Summary (3-page limit)</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Data Sharing Plan (2-page limit)</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Statement of Diversity and Inclusion (2-page limit). </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Appendices(15-page limit)</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Supporting Documentation (no page limit)</a:t>
            </a:r>
            <a:endParaRPr sz="2400"/>
          </a:p>
          <a:p>
            <a:pPr marL="0" lvl="0" indent="0" algn="l" rtl="0">
              <a:spcBef>
                <a:spcPts val="0"/>
              </a:spcBef>
              <a:spcAft>
                <a:spcPts val="0"/>
              </a:spcAft>
              <a:buNone/>
            </a:pPr>
            <a:endParaRPr sz="2400"/>
          </a:p>
        </p:txBody>
      </p:sp>
      <p:sp>
        <p:nvSpPr>
          <p:cNvPr id="488" name="Google Shape;488;p64"/>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47</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799" y="594864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Choose Category: A </a:t>
            </a:r>
            <a:r>
              <a:rPr lang="en-US" sz="3200" i="1"/>
              <a:t>or </a:t>
            </a:r>
            <a:r>
              <a:rPr lang="en-US" sz="3200"/>
              <a:t>B</a:t>
            </a:r>
            <a:endParaRPr sz="3200"/>
          </a:p>
        </p:txBody>
      </p:sp>
      <p:sp>
        <p:nvSpPr>
          <p:cNvPr id="494" name="Google Shape;494;p65"/>
          <p:cNvSpPr txBox="1">
            <a:spLocks noGrp="1"/>
          </p:cNvSpPr>
          <p:nvPr>
            <p:ph type="body" idx="1"/>
          </p:nvPr>
        </p:nvSpPr>
        <p:spPr>
          <a:xfrm>
            <a:off x="282550" y="1038225"/>
            <a:ext cx="8614800" cy="5316900"/>
          </a:xfrm>
          <a:prstGeom prst="rect">
            <a:avLst/>
          </a:prstGeom>
          <a:noFill/>
          <a:ln>
            <a:noFill/>
          </a:ln>
        </p:spPr>
        <p:txBody>
          <a:bodyPr spcFirstLastPara="1" wrap="square" lIns="91425" tIns="45700" rIns="91425" bIns="45700" anchor="t" anchorCtr="0">
            <a:noAutofit/>
          </a:bodyPr>
          <a:lstStyle/>
          <a:p>
            <a:pPr marL="342900" lvl="0" indent="-368300" algn="l" rtl="0">
              <a:spcBef>
                <a:spcPts val="0"/>
              </a:spcBef>
              <a:spcAft>
                <a:spcPts val="0"/>
              </a:spcAft>
              <a:buClr>
                <a:schemeClr val="dk2"/>
              </a:buClr>
              <a:buSzPts val="2400"/>
              <a:buFont typeface="Arial Narrow"/>
              <a:buChar char="•"/>
            </a:pPr>
            <a:r>
              <a:rPr lang="en-US" sz="2400" b="1"/>
              <a:t>Category A: Research Projects or Diagnostic Laboratory Services</a:t>
            </a:r>
            <a:endParaRPr sz="2400" b="1"/>
          </a:p>
          <a:p>
            <a:pPr marL="457200" lvl="0" indent="0" algn="l" rtl="0">
              <a:spcBef>
                <a:spcPts val="400"/>
              </a:spcBef>
              <a:spcAft>
                <a:spcPts val="0"/>
              </a:spcAft>
              <a:buNone/>
            </a:pPr>
            <a:r>
              <a:rPr lang="en-US" sz="2400"/>
              <a:t>A1: Research Proposals</a:t>
            </a:r>
            <a:endParaRPr sz="2400"/>
          </a:p>
          <a:p>
            <a:pPr marL="457200" lvl="0" indent="0" algn="l" rtl="0">
              <a:spcBef>
                <a:spcPts val="400"/>
              </a:spcBef>
              <a:spcAft>
                <a:spcPts val="0"/>
              </a:spcAft>
              <a:buNone/>
            </a:pPr>
            <a:r>
              <a:rPr lang="en-US" sz="2400"/>
              <a:t>A2: Diagnostic or Service Organizations </a:t>
            </a:r>
            <a:endParaRPr sz="2400"/>
          </a:p>
          <a:p>
            <a:pPr marL="457200" lvl="0" indent="0" algn="l" rtl="0">
              <a:spcBef>
                <a:spcPts val="400"/>
              </a:spcBef>
              <a:spcAft>
                <a:spcPts val="0"/>
              </a:spcAft>
              <a:buNone/>
            </a:pPr>
            <a:endParaRPr sz="1400"/>
          </a:p>
          <a:p>
            <a:pPr marL="285750" lvl="1" indent="-311150" algn="l" rtl="0">
              <a:spcBef>
                <a:spcPts val="400"/>
              </a:spcBef>
              <a:spcAft>
                <a:spcPts val="0"/>
              </a:spcAft>
              <a:buClr>
                <a:schemeClr val="dk2"/>
              </a:buClr>
              <a:buSzPts val="2400"/>
              <a:buFont typeface="Arial Narrow"/>
              <a:buChar char="•"/>
            </a:pPr>
            <a:r>
              <a:rPr lang="en-US" sz="2400" b="1"/>
              <a:t>Category B: Stranding or Entanglement Response (Operational Activities) </a:t>
            </a:r>
            <a:endParaRPr sz="2400" b="1"/>
          </a:p>
          <a:p>
            <a:pPr marL="742950" lvl="0" indent="0" algn="l" rtl="0">
              <a:spcBef>
                <a:spcPts val="400"/>
              </a:spcBef>
              <a:spcAft>
                <a:spcPts val="0"/>
              </a:spcAft>
              <a:buNone/>
            </a:pPr>
            <a:r>
              <a:rPr lang="en-US" sz="2400"/>
              <a:t>B1: New Applicants never applied for Prescott funding before</a:t>
            </a:r>
            <a:endParaRPr sz="2400"/>
          </a:p>
          <a:p>
            <a:pPr marL="742950" lvl="0" indent="0" algn="l" rtl="0">
              <a:spcBef>
                <a:spcPts val="400"/>
              </a:spcBef>
              <a:spcAft>
                <a:spcPts val="0"/>
              </a:spcAft>
              <a:buNone/>
            </a:pPr>
            <a:r>
              <a:rPr lang="en-US" sz="2400"/>
              <a:t>B2: All other eligible organizations</a:t>
            </a:r>
            <a:endParaRPr sz="2400"/>
          </a:p>
          <a:p>
            <a:pPr marL="742950" lvl="0" indent="0" algn="l" rtl="0">
              <a:spcBef>
                <a:spcPts val="400"/>
              </a:spcBef>
              <a:spcAft>
                <a:spcPts val="0"/>
              </a:spcAft>
              <a:buNone/>
            </a:pPr>
            <a:endParaRPr sz="1400"/>
          </a:p>
          <a:p>
            <a:pPr marL="457200" lvl="0" indent="-381000" algn="l" rtl="0">
              <a:spcBef>
                <a:spcPts val="400"/>
              </a:spcBef>
              <a:spcAft>
                <a:spcPts val="0"/>
              </a:spcAft>
              <a:buSzPts val="2400"/>
              <a:buChar char="•"/>
            </a:pPr>
            <a:r>
              <a:rPr lang="en-US" sz="2400"/>
              <a:t>Proposals may have components of both categories but the majority of the federal request will determine the category to apply under</a:t>
            </a:r>
            <a:endParaRPr sz="2400"/>
          </a:p>
          <a:p>
            <a:pPr marL="0" lvl="0" indent="0" algn="l" rtl="0">
              <a:spcBef>
                <a:spcPts val="400"/>
              </a:spcBef>
              <a:spcAft>
                <a:spcPts val="0"/>
              </a:spcAft>
              <a:buNone/>
            </a:pPr>
            <a:endParaRPr sz="1400"/>
          </a:p>
          <a:p>
            <a:pPr marL="457200" lvl="0" indent="-381000" algn="l" rtl="0">
              <a:spcBef>
                <a:spcPts val="400"/>
              </a:spcBef>
              <a:spcAft>
                <a:spcPts val="0"/>
              </a:spcAft>
              <a:buSzPts val="2400"/>
              <a:buChar char="•"/>
            </a:pPr>
            <a:r>
              <a:rPr lang="en-US" sz="2400"/>
              <a:t>If B proposals have research objectives they must have a testable hypothesis</a:t>
            </a:r>
            <a:endParaRPr sz="2400"/>
          </a:p>
          <a:p>
            <a:pPr marL="342900" lvl="0" indent="-215900" algn="l" rtl="0">
              <a:spcBef>
                <a:spcPts val="400"/>
              </a:spcBef>
              <a:spcAft>
                <a:spcPts val="0"/>
              </a:spcAft>
              <a:buClr>
                <a:schemeClr val="dk2"/>
              </a:buClr>
              <a:buSzPts val="3200"/>
              <a:buNone/>
            </a:pPr>
            <a:endParaRPr sz="2400"/>
          </a:p>
        </p:txBody>
      </p:sp>
      <p:sp>
        <p:nvSpPr>
          <p:cNvPr id="495" name="Google Shape;495;p6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48</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58483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6"/>
          <p:cNvSpPr txBox="1">
            <a:spLocks noGrp="1"/>
          </p:cNvSpPr>
          <p:nvPr>
            <p:ph type="title"/>
          </p:nvPr>
        </p:nvSpPr>
        <p:spPr>
          <a:xfrm>
            <a:off x="457200" y="67075"/>
            <a:ext cx="8229600" cy="1065900"/>
          </a:xfrm>
          <a:prstGeom prst="rect">
            <a:avLst/>
          </a:prstGeom>
        </p:spPr>
        <p:txBody>
          <a:bodyPr spcFirstLastPara="1" wrap="square" lIns="91425" tIns="45700" rIns="91425" bIns="45700" anchor="t" anchorCtr="0">
            <a:noAutofit/>
          </a:bodyPr>
          <a:lstStyle/>
          <a:p>
            <a:pPr marL="457200" lvl="0" indent="0" algn="l" rtl="0">
              <a:spcBef>
                <a:spcPts val="400"/>
              </a:spcBef>
              <a:spcAft>
                <a:spcPts val="0"/>
              </a:spcAft>
              <a:buClr>
                <a:schemeClr val="dk1"/>
              </a:buClr>
              <a:buSzPts val="1100"/>
              <a:buFont typeface="Arial"/>
              <a:buNone/>
            </a:pPr>
            <a:r>
              <a:rPr lang="en-US" sz="2800" u="sng">
                <a:solidFill>
                  <a:schemeClr val="dk2"/>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a:t>
            </a:r>
            <a:r>
              <a:rPr lang="en-US" sz="2800" u="sng">
                <a:solidFill>
                  <a:schemeClr val="dk2"/>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ist of priority pathogens-Prescott Website Supplement under FY2024 Prescott Grants</a:t>
            </a:r>
            <a:endParaRPr sz="5000">
              <a:solidFill>
                <a:schemeClr val="dk2"/>
              </a:solidFill>
            </a:endParaRPr>
          </a:p>
        </p:txBody>
      </p:sp>
      <p:sp>
        <p:nvSpPr>
          <p:cNvPr id="502" name="Google Shape;502;p66"/>
          <p:cNvSpPr txBox="1">
            <a:spLocks noGrp="1"/>
          </p:cNvSpPr>
          <p:nvPr>
            <p:ph type="body" idx="1"/>
          </p:nvPr>
        </p:nvSpPr>
        <p:spPr>
          <a:xfrm>
            <a:off x="457200" y="1207293"/>
            <a:ext cx="8229600" cy="45261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endParaRPr/>
          </a:p>
        </p:txBody>
      </p:sp>
      <p:sp>
        <p:nvSpPr>
          <p:cNvPr id="503" name="Google Shape;503;p66"/>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49</a:t>
            </a:fld>
            <a:endParaRPr/>
          </a:p>
        </p:txBody>
      </p:sp>
      <p:pic>
        <p:nvPicPr>
          <p:cNvPr id="504" name="Google Shape;504;p66"/>
          <p:cNvPicPr preferRelativeResize="0"/>
          <p:nvPr/>
        </p:nvPicPr>
        <p:blipFill>
          <a:blip r:embed="rId6">
            <a:alphaModFix/>
          </a:blip>
          <a:stretch>
            <a:fillRect/>
          </a:stretch>
        </p:blipFill>
        <p:spPr>
          <a:xfrm>
            <a:off x="481000" y="1011538"/>
            <a:ext cx="8181975" cy="5343525"/>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0" y="58610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2024 Prescott Grant Competition</a:t>
            </a:r>
            <a:endParaRPr sz="3200"/>
          </a:p>
        </p:txBody>
      </p:sp>
      <p:sp>
        <p:nvSpPr>
          <p:cNvPr id="151" name="Google Shape;151;p2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a:t>
            </a:fld>
            <a:endParaRPr/>
          </a:p>
        </p:txBody>
      </p:sp>
      <p:pic>
        <p:nvPicPr>
          <p:cNvPr id="152" name="Google Shape;152;p22" descr="https://lh3.googleusercontent.com/YolHx7pd_JhkkhfksXVslP_UMgkKr_XDxRanipESfGnNsj2nHdtZB0LX7ZPfNzGO5dqUgZFifPRy6CH6SYw4sooG6MTYqyoaywydkd1a-BGm6er0iTGPKDm-jYQO7UtJKSD4Q2apGxBUZf4=s2048"/>
          <p:cNvPicPr preferRelativeResize="0">
            <a:picLocks noGrp="1"/>
          </p:cNvPicPr>
          <p:nvPr>
            <p:ph type="body" idx="1"/>
          </p:nvPr>
        </p:nvPicPr>
        <p:blipFill rotWithShape="1">
          <a:blip r:embed="rId5">
            <a:alphaModFix/>
          </a:blip>
          <a:srcRect/>
          <a:stretch/>
        </p:blipFill>
        <p:spPr>
          <a:xfrm>
            <a:off x="1060767" y="1088231"/>
            <a:ext cx="7022465" cy="5266849"/>
          </a:xfrm>
          <a:prstGeom prst="rect">
            <a:avLst/>
          </a:prstGeom>
          <a:noFill/>
          <a:ln>
            <a:noFill/>
          </a:ln>
        </p:spPr>
      </p:pic>
      <p:sp>
        <p:nvSpPr>
          <p:cNvPr id="153" name="Google Shape;153;p22"/>
          <p:cNvSpPr/>
          <p:nvPr/>
        </p:nvSpPr>
        <p:spPr>
          <a:xfrm>
            <a:off x="1060767" y="5977096"/>
            <a:ext cx="196727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Open Sans"/>
                <a:ea typeface="Open Sans"/>
                <a:cs typeface="Open Sans"/>
                <a:sym typeface="Open Sans"/>
              </a:rPr>
              <a:t>NOAA GAR 2023</a:t>
            </a:r>
            <a:endParaRPr sz="1800">
              <a:solidFill>
                <a:schemeClr val="dk1"/>
              </a:solidFill>
              <a:latin typeface="Arial Narrow"/>
              <a:ea typeface="Arial Narrow"/>
              <a:cs typeface="Arial Narrow"/>
              <a:sym typeface="Arial Narrow"/>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6832" y="594435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7"/>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National &amp; Regional Funding Priorities</a:t>
            </a:r>
            <a:endParaRPr sz="3200"/>
          </a:p>
        </p:txBody>
      </p:sp>
      <p:sp>
        <p:nvSpPr>
          <p:cNvPr id="510" name="Google Shape;510;p67"/>
          <p:cNvSpPr txBox="1">
            <a:spLocks noGrp="1"/>
          </p:cNvSpPr>
          <p:nvPr>
            <p:ph type="body" idx="1"/>
          </p:nvPr>
        </p:nvSpPr>
        <p:spPr>
          <a:xfrm>
            <a:off x="457200" y="1546352"/>
            <a:ext cx="7947000" cy="4808700"/>
          </a:xfrm>
          <a:prstGeom prst="rect">
            <a:avLst/>
          </a:prstGeom>
          <a:noFill/>
          <a:ln>
            <a:noFill/>
          </a:ln>
        </p:spPr>
        <p:txBody>
          <a:bodyPr spcFirstLastPara="1" wrap="square" lIns="91425" tIns="45700" rIns="91425" bIns="45700" anchor="t" anchorCtr="0">
            <a:normAutofit/>
          </a:bodyPr>
          <a:lstStyle/>
          <a:p>
            <a:pPr marL="342900" lvl="0" indent="-353695" algn="l" rtl="0">
              <a:spcBef>
                <a:spcPts val="0"/>
              </a:spcBef>
              <a:spcAft>
                <a:spcPts val="0"/>
              </a:spcAft>
              <a:buClr>
                <a:schemeClr val="dk2"/>
              </a:buClr>
              <a:buSzPts val="2550"/>
              <a:buChar char="•"/>
            </a:pPr>
            <a:r>
              <a:rPr lang="en-US" sz="2550"/>
              <a:t>Proposals prioritized by how well they meet </a:t>
            </a:r>
            <a:r>
              <a:rPr lang="en-US" sz="2550" b="1"/>
              <a:t>national or regional priorities</a:t>
            </a:r>
            <a:r>
              <a:rPr lang="en-US" sz="2550"/>
              <a:t> listed in NOFO</a:t>
            </a:r>
            <a:endParaRPr sz="2550"/>
          </a:p>
          <a:p>
            <a:pPr marL="342900" lvl="0" indent="0" algn="l" rtl="0">
              <a:spcBef>
                <a:spcPts val="0"/>
              </a:spcBef>
              <a:spcAft>
                <a:spcPts val="0"/>
              </a:spcAft>
              <a:buNone/>
            </a:pPr>
            <a:endParaRPr sz="2550"/>
          </a:p>
          <a:p>
            <a:pPr marL="285750" lvl="0" indent="-276225" algn="l" rtl="0">
              <a:spcBef>
                <a:spcPts val="476"/>
              </a:spcBef>
              <a:spcAft>
                <a:spcPts val="0"/>
              </a:spcAft>
              <a:buSzPts val="2550"/>
              <a:buChar char="•"/>
            </a:pPr>
            <a:r>
              <a:rPr lang="en-US" sz="2550"/>
              <a:t>Develop proposals according to NOFO priorities</a:t>
            </a:r>
            <a:endParaRPr sz="2550"/>
          </a:p>
          <a:p>
            <a:pPr marL="0" lvl="0" indent="0" algn="l" rtl="0">
              <a:spcBef>
                <a:spcPts val="476"/>
              </a:spcBef>
              <a:spcAft>
                <a:spcPts val="0"/>
              </a:spcAft>
              <a:buNone/>
            </a:pPr>
            <a:endParaRPr sz="2550"/>
          </a:p>
          <a:p>
            <a:pPr marL="342900" lvl="0" indent="-301625" algn="l" rtl="0">
              <a:spcBef>
                <a:spcPts val="476"/>
              </a:spcBef>
              <a:spcAft>
                <a:spcPts val="0"/>
              </a:spcAft>
              <a:buSzPts val="2550"/>
              <a:buChar char="•"/>
            </a:pPr>
            <a:r>
              <a:rPr lang="en-US" sz="2550"/>
              <a:t>No advantage for multiple priorities, so list only those priorities your proposal is specifically designed to address. </a:t>
            </a:r>
            <a:endParaRPr/>
          </a:p>
          <a:p>
            <a:pPr marL="342900" lvl="0" indent="-170180" algn="l" rtl="0">
              <a:spcBef>
                <a:spcPts val="544"/>
              </a:spcBef>
              <a:spcAft>
                <a:spcPts val="0"/>
              </a:spcAft>
              <a:buClr>
                <a:schemeClr val="dk2"/>
              </a:buClr>
              <a:buSzPts val="3200"/>
              <a:buNone/>
            </a:pPr>
            <a:endParaRPr/>
          </a:p>
        </p:txBody>
      </p:sp>
      <p:sp>
        <p:nvSpPr>
          <p:cNvPr id="511" name="Google Shape;511;p67"/>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50</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864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8"/>
          <p:cNvSpPr txBox="1">
            <a:spLocks noGrp="1"/>
          </p:cNvSpPr>
          <p:nvPr>
            <p:ph type="title"/>
          </p:nvPr>
        </p:nvSpPr>
        <p:spPr>
          <a:xfrm>
            <a:off x="441725" y="171711"/>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dirty="0"/>
              <a:t>Application Format Requirements</a:t>
            </a:r>
            <a:endParaRPr sz="3200" dirty="0"/>
          </a:p>
        </p:txBody>
      </p:sp>
      <p:sp>
        <p:nvSpPr>
          <p:cNvPr id="518" name="Google Shape;518;p68"/>
          <p:cNvSpPr txBox="1">
            <a:spLocks noGrp="1"/>
          </p:cNvSpPr>
          <p:nvPr>
            <p:ph type="body" idx="1"/>
          </p:nvPr>
        </p:nvSpPr>
        <p:spPr>
          <a:xfrm>
            <a:off x="226025" y="676275"/>
            <a:ext cx="8661000" cy="55074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00467F"/>
              </a:buClr>
              <a:buSzPts val="2400"/>
              <a:buFont typeface="Arial Narrow"/>
              <a:buChar char="•"/>
            </a:pPr>
            <a:r>
              <a:rPr lang="en-US" sz="2400" dirty="0">
                <a:solidFill>
                  <a:srgbClr val="00467F"/>
                </a:solidFill>
              </a:rPr>
              <a:t>Example documents at bottom of </a:t>
            </a:r>
            <a:r>
              <a:rPr lang="en-US" sz="2400" u="sng" dirty="0">
                <a:solidFill>
                  <a:srgbClr val="00467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Prescott FAQs</a:t>
            </a:r>
            <a:endParaRPr sz="2400" dirty="0"/>
          </a:p>
          <a:p>
            <a:pPr marL="0" lvl="0" indent="0" algn="l" rtl="0">
              <a:spcBef>
                <a:spcPts val="520"/>
              </a:spcBef>
              <a:spcAft>
                <a:spcPts val="0"/>
              </a:spcAft>
              <a:buNone/>
            </a:pPr>
            <a:endParaRPr sz="1200" dirty="0"/>
          </a:p>
          <a:p>
            <a:pPr marL="457200" lvl="0" indent="-381000" algn="l" rtl="0">
              <a:spcBef>
                <a:spcPts val="520"/>
              </a:spcBef>
              <a:spcAft>
                <a:spcPts val="0"/>
              </a:spcAft>
              <a:buSzPts val="2400"/>
              <a:buFont typeface="Arial Narrow"/>
              <a:buChar char="•"/>
            </a:pPr>
            <a:r>
              <a:rPr lang="en-US" sz="2400" dirty="0"/>
              <a:t>10-point font (</a:t>
            </a:r>
            <a:r>
              <a:rPr lang="en-US" sz="2400" i="1" dirty="0"/>
              <a:t>i.e.</a:t>
            </a:r>
            <a:r>
              <a:rPr lang="en-US" sz="2400" dirty="0"/>
              <a:t>, </a:t>
            </a:r>
            <a:r>
              <a:rPr lang="en-US" sz="2400" u="sng" dirty="0"/>
              <a:t>do not</a:t>
            </a:r>
            <a:r>
              <a:rPr lang="en-US" sz="2400" dirty="0"/>
              <a:t> use 8 or 12-point)</a:t>
            </a:r>
            <a:endParaRPr sz="2400" dirty="0"/>
          </a:p>
          <a:p>
            <a:pPr marL="457200" lvl="0" indent="0" algn="l" rtl="0">
              <a:spcBef>
                <a:spcPts val="520"/>
              </a:spcBef>
              <a:spcAft>
                <a:spcPts val="0"/>
              </a:spcAft>
              <a:buNone/>
            </a:pPr>
            <a:endParaRPr sz="1400" dirty="0"/>
          </a:p>
          <a:p>
            <a:pPr marL="457200" lvl="0" indent="-381000" algn="l" rtl="0">
              <a:spcBef>
                <a:spcPts val="520"/>
              </a:spcBef>
              <a:spcAft>
                <a:spcPts val="0"/>
              </a:spcAft>
              <a:buSzPts val="2400"/>
              <a:buFont typeface="Arial Narrow"/>
              <a:buChar char="•"/>
            </a:pPr>
            <a:r>
              <a:rPr lang="en-US" sz="2400" dirty="0"/>
              <a:t>Double spaced</a:t>
            </a:r>
            <a:endParaRPr sz="2400" dirty="0"/>
          </a:p>
          <a:p>
            <a:pPr marL="457200" lvl="0" indent="0" algn="l" rtl="0">
              <a:spcBef>
                <a:spcPts val="520"/>
              </a:spcBef>
              <a:spcAft>
                <a:spcPts val="0"/>
              </a:spcAft>
              <a:buNone/>
            </a:pPr>
            <a:endParaRPr sz="1200" dirty="0"/>
          </a:p>
          <a:p>
            <a:pPr marL="457200" lvl="0" indent="-381000" algn="l" rtl="0">
              <a:spcBef>
                <a:spcPts val="520"/>
              </a:spcBef>
              <a:spcAft>
                <a:spcPts val="0"/>
              </a:spcAft>
              <a:buSzPts val="2400"/>
              <a:buFont typeface="Arial Narrow"/>
              <a:buChar char="•"/>
            </a:pPr>
            <a:r>
              <a:rPr lang="en-US" sz="2400" dirty="0"/>
              <a:t>1 inch margins</a:t>
            </a:r>
            <a:endParaRPr sz="2400" dirty="0"/>
          </a:p>
          <a:p>
            <a:pPr marL="457200" lvl="0" indent="0" algn="l" rtl="0">
              <a:spcBef>
                <a:spcPts val="520"/>
              </a:spcBef>
              <a:spcAft>
                <a:spcPts val="0"/>
              </a:spcAft>
              <a:buNone/>
            </a:pPr>
            <a:endParaRPr sz="1400" dirty="0"/>
          </a:p>
          <a:p>
            <a:pPr marL="457200" lvl="0" indent="-381000" algn="l" rtl="0">
              <a:spcBef>
                <a:spcPts val="520"/>
              </a:spcBef>
              <a:spcAft>
                <a:spcPts val="0"/>
              </a:spcAft>
              <a:buSzPts val="2400"/>
              <a:buFont typeface="Arial Narrow"/>
              <a:buChar char="•"/>
            </a:pPr>
            <a:r>
              <a:rPr lang="en-US" sz="2400" dirty="0"/>
              <a:t>Adhere to section page </a:t>
            </a:r>
            <a:r>
              <a:rPr lang="en-US" sz="2400" dirty="0" smtClean="0"/>
              <a:t>limits</a:t>
            </a:r>
            <a:endParaRPr sz="1400" dirty="0"/>
          </a:p>
          <a:p>
            <a:pPr marL="457200" lvl="0" indent="-381000" algn="l" rtl="0">
              <a:spcBef>
                <a:spcPts val="520"/>
              </a:spcBef>
              <a:spcAft>
                <a:spcPts val="0"/>
              </a:spcAft>
              <a:buSzPts val="2400"/>
              <a:buFont typeface="Open Sans"/>
              <a:buChar char="•"/>
            </a:pPr>
            <a:endParaRPr lang="en-US" sz="1200" b="1" u="sng" dirty="0" smtClean="0">
              <a:solidFill>
                <a:srgbClr val="00B050"/>
              </a:solidFill>
            </a:endParaRPr>
          </a:p>
          <a:p>
            <a:pPr marL="457200" lvl="0" indent="-381000" algn="l" rtl="0">
              <a:spcBef>
                <a:spcPts val="520"/>
              </a:spcBef>
              <a:spcAft>
                <a:spcPts val="0"/>
              </a:spcAft>
              <a:buSzPts val="2400"/>
              <a:buFont typeface="Open Sans"/>
              <a:buChar char="•"/>
            </a:pPr>
            <a:r>
              <a:rPr lang="en-US" sz="2400" b="1" u="sng" dirty="0" smtClean="0">
                <a:solidFill>
                  <a:srgbClr val="00B050"/>
                </a:solidFill>
              </a:rPr>
              <a:t>Do</a:t>
            </a:r>
            <a:r>
              <a:rPr lang="en-US" sz="2400" dirty="0" smtClean="0"/>
              <a:t> </a:t>
            </a:r>
            <a:r>
              <a:rPr lang="en-US" sz="2400" dirty="0"/>
              <a:t>include: eligibility letter from RSC, CI letter for research permits/parts authorizations (cover letters), single-page equipment quotes  </a:t>
            </a:r>
            <a:endParaRPr sz="2400" dirty="0"/>
          </a:p>
          <a:p>
            <a:pPr marL="457200" lvl="0" indent="0" algn="l" rtl="0">
              <a:spcBef>
                <a:spcPts val="520"/>
              </a:spcBef>
              <a:spcAft>
                <a:spcPts val="0"/>
              </a:spcAft>
              <a:buNone/>
            </a:pPr>
            <a:endParaRPr sz="1200" dirty="0"/>
          </a:p>
          <a:p>
            <a:pPr marL="457200" lvl="0" indent="-381000" algn="l" rtl="0">
              <a:spcBef>
                <a:spcPts val="520"/>
              </a:spcBef>
              <a:spcAft>
                <a:spcPts val="0"/>
              </a:spcAft>
              <a:buSzPts val="2400"/>
              <a:buFont typeface="Open Sans"/>
              <a:buChar char="•"/>
            </a:pPr>
            <a:r>
              <a:rPr lang="en-US" sz="2400" b="1" u="sng" dirty="0">
                <a:solidFill>
                  <a:srgbClr val="FF0000"/>
                </a:solidFill>
              </a:rPr>
              <a:t>Do Not </a:t>
            </a:r>
            <a:r>
              <a:rPr lang="en-US" sz="2400" dirty="0"/>
              <a:t>include: extraneous documents -- </a:t>
            </a:r>
            <a:r>
              <a:rPr lang="en-US" sz="2400" i="1" dirty="0"/>
              <a:t>i.e.</a:t>
            </a:r>
            <a:r>
              <a:rPr lang="en-US" sz="2400" dirty="0"/>
              <a:t>, stranding agreement, entire permit, entire equipment catalogs, IRS document (501c3)</a:t>
            </a:r>
            <a:endParaRPr sz="2400" dirty="0"/>
          </a:p>
          <a:p>
            <a:pPr marL="342900" lvl="0" indent="-139700" algn="l" rtl="0">
              <a:spcBef>
                <a:spcPts val="640"/>
              </a:spcBef>
              <a:spcAft>
                <a:spcPts val="0"/>
              </a:spcAft>
              <a:buClr>
                <a:schemeClr val="dk2"/>
              </a:buClr>
              <a:buSzPts val="3200"/>
              <a:buNone/>
            </a:pPr>
            <a:endParaRPr sz="2400" dirty="0"/>
          </a:p>
        </p:txBody>
      </p:sp>
      <p:sp>
        <p:nvSpPr>
          <p:cNvPr id="519" name="Google Shape;519;p6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51</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7900" y="586297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9"/>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Title Page</a:t>
            </a:r>
            <a:endParaRPr sz="3200"/>
          </a:p>
        </p:txBody>
      </p:sp>
      <p:sp>
        <p:nvSpPr>
          <p:cNvPr id="526" name="Google Shape;526;p69"/>
          <p:cNvSpPr txBox="1">
            <a:spLocks noGrp="1"/>
          </p:cNvSpPr>
          <p:nvPr>
            <p:ph type="body" idx="1"/>
          </p:nvPr>
        </p:nvSpPr>
        <p:spPr>
          <a:xfrm>
            <a:off x="287676" y="1299761"/>
            <a:ext cx="8306656" cy="4525963"/>
          </a:xfrm>
          <a:prstGeom prst="rect">
            <a:avLst/>
          </a:prstGeom>
          <a:noFill/>
          <a:ln>
            <a:noFill/>
          </a:ln>
        </p:spPr>
        <p:txBody>
          <a:bodyPr spcFirstLastPara="1" wrap="square" lIns="91425" tIns="45700" rIns="91425" bIns="45700" anchor="t" anchorCtr="0">
            <a:normAutofit lnSpcReduction="10000"/>
          </a:bodyPr>
          <a:lstStyle/>
          <a:p>
            <a:pPr marL="342900" lvl="0" indent="-307340" algn="l" rtl="0">
              <a:spcBef>
                <a:spcPts val="0"/>
              </a:spcBef>
              <a:spcAft>
                <a:spcPts val="0"/>
              </a:spcAft>
              <a:buClr>
                <a:schemeClr val="dk2"/>
              </a:buClr>
              <a:buSzPts val="2400"/>
              <a:buFont typeface="Arial Narrow"/>
              <a:buChar char="•"/>
            </a:pPr>
            <a:r>
              <a:rPr lang="en-US" sz="2400" b="1"/>
              <a:t>Keep it simple</a:t>
            </a:r>
            <a:endParaRPr sz="2400" b="1"/>
          </a:p>
          <a:p>
            <a:pPr marL="342900" lvl="0" indent="0" algn="l" rtl="0">
              <a:spcBef>
                <a:spcPts val="0"/>
              </a:spcBef>
              <a:spcAft>
                <a:spcPts val="0"/>
              </a:spcAft>
              <a:buNone/>
            </a:pPr>
            <a:endParaRPr sz="2400" b="1"/>
          </a:p>
          <a:p>
            <a:pPr marL="342900" lvl="0" indent="-307340" algn="l" rtl="0">
              <a:spcBef>
                <a:spcPts val="592"/>
              </a:spcBef>
              <a:spcAft>
                <a:spcPts val="0"/>
              </a:spcAft>
              <a:buClr>
                <a:schemeClr val="dk2"/>
              </a:buClr>
              <a:buSzPts val="2400"/>
              <a:buChar char="•"/>
            </a:pPr>
            <a:r>
              <a:rPr lang="en-US" sz="2400"/>
              <a:t>Clearly Identify </a:t>
            </a:r>
            <a:r>
              <a:rPr lang="en-US" sz="2400" b="1" u="sng"/>
              <a:t>One</a:t>
            </a:r>
            <a:r>
              <a:rPr lang="en-US" sz="2400" b="1"/>
              <a:t> </a:t>
            </a:r>
            <a:r>
              <a:rPr lang="en-US" sz="2400"/>
              <a:t>Category (</a:t>
            </a:r>
            <a:r>
              <a:rPr lang="en-US" sz="2400" b="1"/>
              <a:t>A </a:t>
            </a:r>
            <a:r>
              <a:rPr lang="en-US" sz="2400" b="1" u="sng"/>
              <a:t>or</a:t>
            </a:r>
            <a:r>
              <a:rPr lang="en-US" sz="2400" b="1"/>
              <a:t> B</a:t>
            </a:r>
            <a:r>
              <a:rPr lang="en-US" sz="2400"/>
              <a:t>)</a:t>
            </a:r>
            <a:endParaRPr sz="2400"/>
          </a:p>
          <a:p>
            <a:pPr marL="342900" lvl="0" indent="0" algn="l" rtl="0">
              <a:spcBef>
                <a:spcPts val="592"/>
              </a:spcBef>
              <a:spcAft>
                <a:spcPts val="0"/>
              </a:spcAft>
              <a:buNone/>
            </a:pPr>
            <a:endParaRPr sz="2400"/>
          </a:p>
          <a:p>
            <a:pPr marL="342900" lvl="0" indent="-307340" algn="l" rtl="0">
              <a:spcBef>
                <a:spcPts val="592"/>
              </a:spcBef>
              <a:spcAft>
                <a:spcPts val="0"/>
              </a:spcAft>
              <a:buClr>
                <a:schemeClr val="dk2"/>
              </a:buClr>
              <a:buSzPts val="2400"/>
              <a:buFont typeface="Arial Narrow"/>
              <a:buChar char="•"/>
            </a:pPr>
            <a:r>
              <a:rPr lang="en-US" sz="2400"/>
              <a:t>Identify National and Regional Priorities but no need to copy them here (</a:t>
            </a:r>
            <a:r>
              <a:rPr lang="en-US" sz="2400" i="1"/>
              <a:t>e.g., “</a:t>
            </a:r>
            <a:r>
              <a:rPr lang="en-US" sz="2400"/>
              <a:t>Regional Priority 1(a)”)</a:t>
            </a:r>
            <a:endParaRPr sz="2400"/>
          </a:p>
          <a:p>
            <a:pPr marL="342900" lvl="0" indent="0" algn="l" rtl="0">
              <a:spcBef>
                <a:spcPts val="592"/>
              </a:spcBef>
              <a:spcAft>
                <a:spcPts val="0"/>
              </a:spcAft>
              <a:buNone/>
            </a:pPr>
            <a:endParaRPr sz="2400"/>
          </a:p>
          <a:p>
            <a:pPr marL="342900" lvl="0" indent="-307340" algn="l" rtl="0">
              <a:spcBef>
                <a:spcPts val="592"/>
              </a:spcBef>
              <a:spcAft>
                <a:spcPts val="0"/>
              </a:spcAft>
              <a:buClr>
                <a:schemeClr val="dk2"/>
              </a:buClr>
              <a:buSzPts val="2400"/>
              <a:buFont typeface="Arial Narrow"/>
              <a:buChar char="•"/>
            </a:pPr>
            <a:r>
              <a:rPr lang="en-US" sz="2400"/>
              <a:t>Include a summary of the project goals &amp; objectives in 3-4 sentences, which will be used on government websites if awarded</a:t>
            </a:r>
            <a:endParaRPr sz="2400"/>
          </a:p>
          <a:p>
            <a:pPr marL="342900" lvl="0" indent="0" algn="l" rtl="0">
              <a:spcBef>
                <a:spcPts val="592"/>
              </a:spcBef>
              <a:spcAft>
                <a:spcPts val="0"/>
              </a:spcAft>
              <a:buNone/>
            </a:pPr>
            <a:endParaRPr sz="2400"/>
          </a:p>
          <a:p>
            <a:pPr marL="342900" lvl="0" indent="-307340" algn="l" rtl="0">
              <a:spcBef>
                <a:spcPts val="592"/>
              </a:spcBef>
              <a:spcAft>
                <a:spcPts val="0"/>
              </a:spcAft>
              <a:buClr>
                <a:srgbClr val="FF0000"/>
              </a:buClr>
              <a:buSzPts val="2400"/>
              <a:buFont typeface="Arial Narrow"/>
              <a:buChar char="•"/>
            </a:pPr>
            <a:r>
              <a:rPr lang="en-US" sz="2400" u="sng">
                <a:solidFill>
                  <a:srgbClr val="FF0000"/>
                </a:solidFill>
              </a:rPr>
              <a:t>Do Not </a:t>
            </a:r>
            <a:r>
              <a:rPr lang="en-US" sz="2400">
                <a:solidFill>
                  <a:srgbClr val="FF0000"/>
                </a:solidFill>
              </a:rPr>
              <a:t>put proposal title in ALL CAPS!</a:t>
            </a:r>
            <a:endParaRPr sz="2400">
              <a:solidFill>
                <a:srgbClr val="FF0000"/>
              </a:solidFill>
            </a:endParaRPr>
          </a:p>
          <a:p>
            <a:pPr marL="342900" lvl="0" indent="-154940" algn="l" rtl="0">
              <a:spcBef>
                <a:spcPts val="592"/>
              </a:spcBef>
              <a:spcAft>
                <a:spcPts val="0"/>
              </a:spcAft>
              <a:buClr>
                <a:schemeClr val="dk2"/>
              </a:buClr>
              <a:buSzPts val="3200"/>
              <a:buNone/>
            </a:pPr>
            <a:endParaRPr/>
          </a:p>
        </p:txBody>
      </p:sp>
      <p:sp>
        <p:nvSpPr>
          <p:cNvPr id="527" name="Google Shape;527;p69"/>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52</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2572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0"/>
          <p:cNvSpPr txBox="1">
            <a:spLocks noGrp="1"/>
          </p:cNvSpPr>
          <p:nvPr>
            <p:ph type="title"/>
          </p:nvPr>
        </p:nvSpPr>
        <p:spPr>
          <a:xfrm>
            <a:off x="381000" y="133005"/>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Project Narrative</a:t>
            </a:r>
            <a:endParaRPr sz="3200"/>
          </a:p>
        </p:txBody>
      </p:sp>
      <p:sp>
        <p:nvSpPr>
          <p:cNvPr id="533" name="Google Shape;533;p70"/>
          <p:cNvSpPr txBox="1">
            <a:spLocks noGrp="1"/>
          </p:cNvSpPr>
          <p:nvPr>
            <p:ph type="body" idx="1"/>
          </p:nvPr>
        </p:nvSpPr>
        <p:spPr>
          <a:xfrm>
            <a:off x="200850" y="942975"/>
            <a:ext cx="8589900" cy="5364300"/>
          </a:xfrm>
          <a:prstGeom prst="rect">
            <a:avLst/>
          </a:prstGeom>
          <a:noFill/>
          <a:ln>
            <a:noFill/>
          </a:ln>
        </p:spPr>
        <p:txBody>
          <a:bodyPr spcFirstLastPara="1" wrap="square" lIns="91425" tIns="45700" rIns="91425" bIns="45700" anchor="t" anchorCtr="0">
            <a:noAutofit/>
          </a:bodyPr>
          <a:lstStyle/>
          <a:p>
            <a:pPr marL="342900" lvl="0" indent="-383540" algn="l" rtl="0">
              <a:spcBef>
                <a:spcPts val="0"/>
              </a:spcBef>
              <a:spcAft>
                <a:spcPts val="0"/>
              </a:spcAft>
              <a:buClr>
                <a:schemeClr val="dk2"/>
              </a:buClr>
              <a:buSzPts val="2400"/>
              <a:buChar char="•"/>
            </a:pPr>
            <a:r>
              <a:rPr lang="en-US" sz="2400" b="1"/>
              <a:t>Project Narrative: </a:t>
            </a:r>
            <a:r>
              <a:rPr lang="en-US" sz="2400"/>
              <a:t>For reviewer learning about your organization &amp; project for the very first time </a:t>
            </a:r>
            <a:endParaRPr sz="2400">
              <a:solidFill>
                <a:srgbClr val="FF0000"/>
              </a:solidFill>
            </a:endParaRPr>
          </a:p>
          <a:p>
            <a:pPr marL="0" lvl="0" indent="0" algn="l" rtl="0">
              <a:spcBef>
                <a:spcPts val="0"/>
              </a:spcBef>
              <a:spcAft>
                <a:spcPts val="0"/>
              </a:spcAft>
              <a:buNone/>
            </a:pPr>
            <a:endParaRPr sz="1400">
              <a:solidFill>
                <a:srgbClr val="FF0000"/>
              </a:solidFill>
            </a:endParaRPr>
          </a:p>
          <a:p>
            <a:pPr marL="342900" lvl="0" indent="-383540" algn="l" rtl="0">
              <a:spcBef>
                <a:spcPts val="352"/>
              </a:spcBef>
              <a:spcAft>
                <a:spcPts val="0"/>
              </a:spcAft>
              <a:buClr>
                <a:schemeClr val="dk2"/>
              </a:buClr>
              <a:buSzPts val="2400"/>
              <a:buChar char="•"/>
            </a:pPr>
            <a:r>
              <a:rPr lang="en-US" sz="2400" b="1"/>
              <a:t>Goals &amp; Objectives: </a:t>
            </a:r>
            <a:r>
              <a:rPr lang="en-US" sz="2400"/>
              <a:t>Restate Category &amp; National &amp; Regional priorities</a:t>
            </a:r>
            <a:endParaRPr sz="2400"/>
          </a:p>
          <a:p>
            <a:pPr marL="342900" lvl="0" indent="0" algn="l" rtl="0">
              <a:spcBef>
                <a:spcPts val="352"/>
              </a:spcBef>
              <a:spcAft>
                <a:spcPts val="0"/>
              </a:spcAft>
              <a:buNone/>
            </a:pPr>
            <a:endParaRPr sz="1400"/>
          </a:p>
          <a:p>
            <a:pPr marL="342900" lvl="0" indent="-383540" algn="l" rtl="0">
              <a:spcBef>
                <a:spcPts val="352"/>
              </a:spcBef>
              <a:spcAft>
                <a:spcPts val="0"/>
              </a:spcAft>
              <a:buClr>
                <a:schemeClr val="dk2"/>
              </a:buClr>
              <a:buSzPts val="2400"/>
              <a:buChar char="•"/>
            </a:pPr>
            <a:r>
              <a:rPr lang="en-US" sz="2400" b="1"/>
              <a:t>Project Management: </a:t>
            </a:r>
            <a:r>
              <a:rPr lang="en-US" sz="2400"/>
              <a:t>Identify Principal investigator (PI), Co-Investigators &amp; Cooperators - Explain how PI will manage project</a:t>
            </a:r>
            <a:endParaRPr sz="2400"/>
          </a:p>
          <a:p>
            <a:pPr marL="0" lvl="0" indent="0" algn="l" rtl="0">
              <a:spcBef>
                <a:spcPts val="352"/>
              </a:spcBef>
              <a:spcAft>
                <a:spcPts val="0"/>
              </a:spcAft>
              <a:buNone/>
            </a:pPr>
            <a:endParaRPr sz="1400"/>
          </a:p>
          <a:p>
            <a:pPr marL="342900" lvl="0" indent="-383540" algn="l" rtl="0">
              <a:spcBef>
                <a:spcPts val="352"/>
              </a:spcBef>
              <a:spcAft>
                <a:spcPts val="0"/>
              </a:spcAft>
              <a:buClr>
                <a:schemeClr val="dk2"/>
              </a:buClr>
              <a:buSzPts val="2400"/>
              <a:buChar char="•"/>
            </a:pPr>
            <a:r>
              <a:rPr lang="en-US" sz="2400" b="1"/>
              <a:t>Page limit: </a:t>
            </a:r>
            <a:r>
              <a:rPr lang="en-US" sz="2400"/>
              <a:t>10 pages</a:t>
            </a:r>
            <a:endParaRPr sz="2400"/>
          </a:p>
          <a:p>
            <a:pPr marL="0" lvl="0" indent="0" algn="l" rtl="0">
              <a:spcBef>
                <a:spcPts val="352"/>
              </a:spcBef>
              <a:spcAft>
                <a:spcPts val="0"/>
              </a:spcAft>
              <a:buNone/>
            </a:pPr>
            <a:endParaRPr sz="1400"/>
          </a:p>
          <a:p>
            <a:pPr marL="342900" lvl="0" indent="-383540" algn="l" rtl="0">
              <a:spcBef>
                <a:spcPts val="352"/>
              </a:spcBef>
              <a:spcAft>
                <a:spcPts val="0"/>
              </a:spcAft>
              <a:buClr>
                <a:schemeClr val="dk2"/>
              </a:buClr>
              <a:buSzPts val="2400"/>
              <a:buFont typeface="Arial Narrow"/>
              <a:buChar char="•"/>
            </a:pPr>
            <a:r>
              <a:rPr lang="en-US" sz="2400" b="1"/>
              <a:t>Concise &amp; Clear: </a:t>
            </a:r>
            <a:r>
              <a:rPr lang="en-US" sz="2400"/>
              <a:t>Easy to understand with clear objectives and funding justifications</a:t>
            </a:r>
            <a:endParaRPr sz="2400"/>
          </a:p>
        </p:txBody>
      </p:sp>
      <p:sp>
        <p:nvSpPr>
          <p:cNvPr id="534" name="Google Shape;534;p7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53</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008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1"/>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Arial Narrow"/>
              <a:buNone/>
            </a:pPr>
            <a:r>
              <a:rPr lang="en-US"/>
              <a:t>North American Association for Environmental Education (NAAEE </a:t>
            </a:r>
            <a:r>
              <a:rPr lang="en-US" sz="2650"/>
              <a:t>guide to reach target audiences</a:t>
            </a:r>
            <a:r>
              <a:rPr lang="en-US"/>
              <a:t>) </a:t>
            </a:r>
            <a:endParaRPr/>
          </a:p>
        </p:txBody>
      </p:sp>
      <p:sp>
        <p:nvSpPr>
          <p:cNvPr id="540" name="Google Shape;540;p7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54</a:t>
            </a:fld>
            <a:endParaRPr/>
          </a:p>
        </p:txBody>
      </p:sp>
      <p:pic>
        <p:nvPicPr>
          <p:cNvPr id="541" name="Google Shape;541;p71"/>
          <p:cNvPicPr preferRelativeResize="0">
            <a:picLocks noGrp="1"/>
          </p:cNvPicPr>
          <p:nvPr>
            <p:ph type="body" idx="1"/>
          </p:nvPr>
        </p:nvPicPr>
        <p:blipFill rotWithShape="1">
          <a:blip r:embed="rId5">
            <a:alphaModFix/>
          </a:blip>
          <a:srcRect/>
          <a:stretch/>
        </p:blipFill>
        <p:spPr>
          <a:xfrm>
            <a:off x="1758076" y="1829117"/>
            <a:ext cx="5627847" cy="4525963"/>
          </a:xfrm>
          <a:prstGeom prst="rect">
            <a:avLst/>
          </a:prstGeom>
          <a:noFill/>
          <a:ln w="9525" cap="flat" cmpd="sng">
            <a:solidFill>
              <a:schemeClr val="dk1"/>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457200" y="147508"/>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Open Sans"/>
              <a:buNone/>
            </a:pPr>
            <a:r>
              <a:rPr lang="en-US"/>
              <a:t>Organizational Summary</a:t>
            </a:r>
            <a:endParaRPr/>
          </a:p>
        </p:txBody>
      </p:sp>
      <p:sp>
        <p:nvSpPr>
          <p:cNvPr id="547" name="Google Shape;547;p72"/>
          <p:cNvSpPr txBox="1">
            <a:spLocks noGrp="1"/>
          </p:cNvSpPr>
          <p:nvPr>
            <p:ph type="body" idx="1"/>
          </p:nvPr>
        </p:nvSpPr>
        <p:spPr>
          <a:xfrm>
            <a:off x="166255" y="1207293"/>
            <a:ext cx="8728363" cy="4888707"/>
          </a:xfrm>
          <a:prstGeom prst="rect">
            <a:avLst/>
          </a:prstGeom>
          <a:noFill/>
          <a:ln>
            <a:noFill/>
          </a:ln>
        </p:spPr>
        <p:txBody>
          <a:bodyPr spcFirstLastPara="1" wrap="square" lIns="91425" tIns="45700" rIns="91425" bIns="45700" anchor="t" anchorCtr="0">
            <a:normAutofit/>
          </a:bodyPr>
          <a:lstStyle/>
          <a:p>
            <a:pPr marL="342900" lvl="0" indent="-353060" algn="l" rtl="0">
              <a:spcBef>
                <a:spcPts val="0"/>
              </a:spcBef>
              <a:spcAft>
                <a:spcPts val="0"/>
              </a:spcAft>
              <a:buClr>
                <a:schemeClr val="dk2"/>
              </a:buClr>
              <a:buSzPts val="2400"/>
              <a:buFont typeface="Arial Narrow"/>
              <a:buChar char="•"/>
            </a:pPr>
            <a:r>
              <a:rPr lang="en-US" sz="2400"/>
              <a:t>A sample organizational summary is on the Prescott Grant website</a:t>
            </a:r>
            <a:endParaRPr sz="2400"/>
          </a:p>
          <a:p>
            <a:pPr marL="342900" lvl="0" indent="-200660" algn="l" rtl="0">
              <a:spcBef>
                <a:spcPts val="448"/>
              </a:spcBef>
              <a:spcAft>
                <a:spcPts val="0"/>
              </a:spcAft>
              <a:buClr>
                <a:schemeClr val="dk2"/>
              </a:buClr>
              <a:buSzPts val="3200"/>
              <a:buNone/>
            </a:pPr>
            <a:endParaRPr sz="2400"/>
          </a:p>
          <a:p>
            <a:pPr marL="342900" lvl="0" indent="-353060" algn="l" rtl="0">
              <a:spcBef>
                <a:spcPts val="448"/>
              </a:spcBef>
              <a:spcAft>
                <a:spcPts val="0"/>
              </a:spcAft>
              <a:buClr>
                <a:schemeClr val="dk2"/>
              </a:buClr>
              <a:buSzPts val="2400"/>
              <a:buFont typeface="Arial Narrow"/>
              <a:buChar char="•"/>
            </a:pPr>
            <a:r>
              <a:rPr lang="en-US" sz="2400"/>
              <a:t>Include maps, statistics, organization overview, size &amp; capacity of facility</a:t>
            </a:r>
            <a:endParaRPr sz="2400"/>
          </a:p>
          <a:p>
            <a:pPr marL="342900" lvl="0" indent="-200660" algn="l" rtl="0">
              <a:spcBef>
                <a:spcPts val="448"/>
              </a:spcBef>
              <a:spcAft>
                <a:spcPts val="0"/>
              </a:spcAft>
              <a:buClr>
                <a:schemeClr val="dk2"/>
              </a:buClr>
              <a:buSzPts val="3200"/>
              <a:buNone/>
            </a:pPr>
            <a:endParaRPr sz="2400"/>
          </a:p>
          <a:p>
            <a:pPr marL="342900" lvl="0" indent="-353060" algn="l" rtl="0">
              <a:spcBef>
                <a:spcPts val="448"/>
              </a:spcBef>
              <a:spcAft>
                <a:spcPts val="0"/>
              </a:spcAft>
              <a:buClr>
                <a:schemeClr val="dk2"/>
              </a:buClr>
              <a:buSzPts val="2400"/>
              <a:buFont typeface="Arial Narrow"/>
              <a:buChar char="•"/>
            </a:pPr>
            <a:r>
              <a:rPr lang="en-US" sz="2400"/>
              <a:t>Explain your role in the network &amp; how you work with your network partners</a:t>
            </a:r>
            <a:endParaRPr sz="2400"/>
          </a:p>
          <a:p>
            <a:pPr marL="342900" lvl="0" indent="-200660" algn="l" rtl="0">
              <a:spcBef>
                <a:spcPts val="448"/>
              </a:spcBef>
              <a:spcAft>
                <a:spcPts val="0"/>
              </a:spcAft>
              <a:buClr>
                <a:schemeClr val="dk2"/>
              </a:buClr>
              <a:buSzPts val="3200"/>
              <a:buNone/>
            </a:pPr>
            <a:endParaRPr sz="2400"/>
          </a:p>
          <a:p>
            <a:pPr marL="342900" lvl="0" indent="-353060" algn="l" rtl="0">
              <a:spcBef>
                <a:spcPts val="448"/>
              </a:spcBef>
              <a:spcAft>
                <a:spcPts val="0"/>
              </a:spcAft>
              <a:buClr>
                <a:schemeClr val="dk2"/>
              </a:buClr>
              <a:buSzPts val="2400"/>
              <a:buFont typeface="Arial Narrow"/>
              <a:buChar char="•"/>
            </a:pPr>
            <a:r>
              <a:rPr lang="en-US" sz="2400"/>
              <a:t>Provide financial overview of the facility</a:t>
            </a:r>
            <a:endParaRPr sz="2400"/>
          </a:p>
          <a:p>
            <a:pPr marL="342900" lvl="0" indent="-200660" algn="l" rtl="0">
              <a:spcBef>
                <a:spcPts val="448"/>
              </a:spcBef>
              <a:spcAft>
                <a:spcPts val="0"/>
              </a:spcAft>
              <a:buClr>
                <a:schemeClr val="dk2"/>
              </a:buClr>
              <a:buSzPts val="3200"/>
              <a:buNone/>
            </a:pPr>
            <a:endParaRPr>
              <a:latin typeface="Open Sans"/>
              <a:ea typeface="Open Sans"/>
              <a:cs typeface="Open Sans"/>
              <a:sym typeface="Open Sans"/>
            </a:endParaRPr>
          </a:p>
        </p:txBody>
      </p:sp>
      <p:sp>
        <p:nvSpPr>
          <p:cNvPr id="548" name="Google Shape;548;p7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55</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1418"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3"/>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Open Sans"/>
              <a:buNone/>
            </a:pPr>
            <a:r>
              <a:rPr lang="en-US" sz="3200"/>
              <a:t>Data Sharing Plan</a:t>
            </a:r>
            <a:endParaRPr sz="3200"/>
          </a:p>
        </p:txBody>
      </p:sp>
      <p:sp>
        <p:nvSpPr>
          <p:cNvPr id="554" name="Google Shape;554;p73"/>
          <p:cNvSpPr txBox="1">
            <a:spLocks noGrp="1"/>
          </p:cNvSpPr>
          <p:nvPr>
            <p:ph type="body" idx="1"/>
          </p:nvPr>
        </p:nvSpPr>
        <p:spPr>
          <a:xfrm>
            <a:off x="457200" y="1207301"/>
            <a:ext cx="8229600" cy="5147700"/>
          </a:xfrm>
          <a:prstGeom prst="rect">
            <a:avLst/>
          </a:prstGeom>
          <a:noFill/>
          <a:ln>
            <a:noFill/>
          </a:ln>
        </p:spPr>
        <p:txBody>
          <a:bodyPr spcFirstLastPara="1" wrap="square" lIns="91425" tIns="45700" rIns="91425" bIns="45700" anchor="t" anchorCtr="0">
            <a:normAutofit/>
          </a:bodyPr>
          <a:lstStyle/>
          <a:p>
            <a:pPr marL="342900" lvl="0" indent="-307340" algn="l" rtl="0">
              <a:spcBef>
                <a:spcPts val="0"/>
              </a:spcBef>
              <a:spcAft>
                <a:spcPts val="0"/>
              </a:spcAft>
              <a:buClr>
                <a:schemeClr val="dk2"/>
              </a:buClr>
              <a:buSzPts val="2400"/>
              <a:buFont typeface="Arial Narrow"/>
              <a:buChar char="•"/>
            </a:pPr>
            <a:r>
              <a:rPr lang="en-US" sz="2400"/>
              <a:t>Required by NOAA</a:t>
            </a:r>
            <a:endParaRPr sz="2400"/>
          </a:p>
          <a:p>
            <a:pPr marL="34290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Data management guidance is available on the Prescott grant website</a:t>
            </a:r>
            <a:endParaRPr sz="2400"/>
          </a:p>
          <a:p>
            <a:pPr marL="34290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Minimum Expectations: </a:t>
            </a:r>
            <a:endParaRPr sz="2400"/>
          </a:p>
          <a:p>
            <a:pPr marL="34290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Level A, Rehab &amp; HI data entered into the National Database</a:t>
            </a:r>
            <a:endParaRPr sz="2400"/>
          </a:p>
          <a:p>
            <a:pPr marL="34290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Level B &amp; C data held by organization</a:t>
            </a:r>
            <a:endParaRPr sz="2400"/>
          </a:p>
          <a:p>
            <a:pPr marL="342900" lvl="0" indent="0" algn="l" rtl="0">
              <a:spcBef>
                <a:spcPts val="592"/>
              </a:spcBef>
              <a:spcAft>
                <a:spcPts val="0"/>
              </a:spcAft>
              <a:buNone/>
            </a:pPr>
            <a:endParaRPr sz="1400"/>
          </a:p>
          <a:p>
            <a:pPr marL="342900" lvl="0" indent="-307340" algn="l" rtl="0">
              <a:spcBef>
                <a:spcPts val="592"/>
              </a:spcBef>
              <a:spcAft>
                <a:spcPts val="0"/>
              </a:spcAft>
              <a:buClr>
                <a:schemeClr val="dk2"/>
              </a:buClr>
              <a:buSzPts val="2400"/>
              <a:buFont typeface="Arial Narrow"/>
              <a:buChar char="•"/>
            </a:pPr>
            <a:r>
              <a:rPr lang="en-US" sz="2400"/>
              <a:t>Examples of Data Sharing: fulfilling requests, websites, presentations, journals, posters, educational outreach, etc.</a:t>
            </a:r>
            <a:endParaRPr sz="2400"/>
          </a:p>
          <a:p>
            <a:pPr marL="342900" lvl="0" indent="-154940" algn="l" rtl="0">
              <a:spcBef>
                <a:spcPts val="592"/>
              </a:spcBef>
              <a:spcAft>
                <a:spcPts val="0"/>
              </a:spcAft>
              <a:buClr>
                <a:schemeClr val="dk2"/>
              </a:buClr>
              <a:buSzPts val="3200"/>
              <a:buNone/>
            </a:pPr>
            <a:endParaRPr sz="1400"/>
          </a:p>
        </p:txBody>
      </p:sp>
      <p:sp>
        <p:nvSpPr>
          <p:cNvPr id="555" name="Google Shape;555;p7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56</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547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4"/>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DE&amp;I Statement</a:t>
            </a:r>
            <a:endParaRPr/>
          </a:p>
        </p:txBody>
      </p:sp>
      <p:sp>
        <p:nvSpPr>
          <p:cNvPr id="562" name="Google Shape;562;p74"/>
          <p:cNvSpPr txBox="1">
            <a:spLocks noGrp="1"/>
          </p:cNvSpPr>
          <p:nvPr>
            <p:ph type="body" idx="1"/>
          </p:nvPr>
        </p:nvSpPr>
        <p:spPr>
          <a:xfrm>
            <a:off x="457200" y="1207301"/>
            <a:ext cx="8229600" cy="5147700"/>
          </a:xfrm>
          <a:prstGeom prst="rect">
            <a:avLst/>
          </a:prstGeom>
        </p:spPr>
        <p:txBody>
          <a:bodyPr spcFirstLastPara="1" wrap="square" lIns="91425" tIns="45700" rIns="91425" bIns="45700" anchor="t" anchorCtr="0">
            <a:normAutofit/>
          </a:bodyPr>
          <a:lstStyle/>
          <a:p>
            <a:pPr marL="457200" lvl="0" indent="-381000" algn="l" rtl="0">
              <a:spcBef>
                <a:spcPts val="640"/>
              </a:spcBef>
              <a:spcAft>
                <a:spcPts val="0"/>
              </a:spcAft>
              <a:buSzPts val="2400"/>
              <a:buFont typeface="Arial Narrow"/>
              <a:buChar char="•"/>
            </a:pPr>
            <a:r>
              <a:rPr lang="en-US" sz="2400"/>
              <a:t>Diversity = Individuals Working Together</a:t>
            </a:r>
            <a:endParaRPr sz="2400"/>
          </a:p>
          <a:p>
            <a:pPr marL="0" lvl="0" indent="0" algn="l" rtl="0">
              <a:spcBef>
                <a:spcPts val="640"/>
              </a:spcBef>
              <a:spcAft>
                <a:spcPts val="0"/>
              </a:spcAft>
              <a:buNone/>
            </a:pPr>
            <a:endParaRPr sz="1400"/>
          </a:p>
          <a:p>
            <a:pPr marL="457200" lvl="0" indent="-381000" algn="l" rtl="0">
              <a:spcBef>
                <a:spcPts val="640"/>
              </a:spcBef>
              <a:spcAft>
                <a:spcPts val="0"/>
              </a:spcAft>
              <a:buSzPts val="2400"/>
              <a:buFont typeface="Arial Narrow"/>
              <a:buChar char="•"/>
            </a:pPr>
            <a:r>
              <a:rPr lang="en-US" sz="2400"/>
              <a:t>Inclusion = Culture Connecting Each Employee w/ Organization</a:t>
            </a:r>
            <a:endParaRPr sz="2400"/>
          </a:p>
          <a:p>
            <a:pPr marL="0" lvl="0" indent="0" algn="l" rtl="0">
              <a:spcBef>
                <a:spcPts val="640"/>
              </a:spcBef>
              <a:spcAft>
                <a:spcPts val="0"/>
              </a:spcAft>
              <a:buNone/>
            </a:pPr>
            <a:endParaRPr sz="1400"/>
          </a:p>
          <a:p>
            <a:pPr marL="457200" lvl="0" indent="-381000" algn="l" rtl="0">
              <a:spcBef>
                <a:spcPts val="640"/>
              </a:spcBef>
              <a:spcAft>
                <a:spcPts val="0"/>
              </a:spcAft>
              <a:buSzPts val="2400"/>
              <a:buFont typeface="Arial Narrow"/>
              <a:buChar char="•"/>
            </a:pPr>
            <a:r>
              <a:rPr lang="en-US" sz="2400"/>
              <a:t>Hiring practices, recruitment efforts, support of employees and interns/externs (i.e., equitable pay, health benefits, paid time off)</a:t>
            </a:r>
            <a:endParaRPr sz="2400"/>
          </a:p>
          <a:p>
            <a:pPr marL="0" lvl="0" indent="0" algn="l" rtl="0">
              <a:spcBef>
                <a:spcPts val="640"/>
              </a:spcBef>
              <a:spcAft>
                <a:spcPts val="0"/>
              </a:spcAft>
              <a:buNone/>
            </a:pPr>
            <a:r>
              <a:rPr lang="en-US" sz="2400"/>
              <a:t> </a:t>
            </a:r>
            <a:endParaRPr sz="1400"/>
          </a:p>
          <a:p>
            <a:pPr marL="457200" lvl="0" indent="-381000" algn="l" rtl="0">
              <a:spcBef>
                <a:spcPts val="640"/>
              </a:spcBef>
              <a:spcAft>
                <a:spcPts val="0"/>
              </a:spcAft>
              <a:buSzPts val="2400"/>
              <a:buFont typeface="Arial Narrow"/>
              <a:buChar char="•"/>
            </a:pPr>
            <a:r>
              <a:rPr lang="en-US" sz="2400"/>
              <a:t>Organizational policies that prohibit discrimination</a:t>
            </a:r>
            <a:endParaRPr sz="2400"/>
          </a:p>
          <a:p>
            <a:pPr marL="457200" lvl="0" indent="0" algn="l" rtl="0">
              <a:spcBef>
                <a:spcPts val="640"/>
              </a:spcBef>
              <a:spcAft>
                <a:spcPts val="0"/>
              </a:spcAft>
              <a:buNone/>
            </a:pPr>
            <a:r>
              <a:rPr lang="en-US" sz="2400"/>
              <a:t> </a:t>
            </a:r>
            <a:endParaRPr sz="1400"/>
          </a:p>
          <a:p>
            <a:pPr marL="457200" lvl="0" indent="-381000" algn="l" rtl="0">
              <a:spcBef>
                <a:spcPts val="640"/>
              </a:spcBef>
              <a:spcAft>
                <a:spcPts val="0"/>
              </a:spcAft>
              <a:buSzPts val="2400"/>
              <a:buFont typeface="Arial Narrow"/>
              <a:buChar char="•"/>
            </a:pPr>
            <a:r>
              <a:rPr lang="en-US" sz="2400"/>
              <a:t>Outreach and education to groups underrepresented in STEM </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Font typeface="Arial Narrow"/>
              <a:buChar char="•"/>
            </a:pPr>
            <a:r>
              <a:rPr lang="en-US" sz="2400"/>
              <a:t>Current inequities within your organization &amp; efforts to improve</a:t>
            </a:r>
            <a:endParaRPr sz="2400"/>
          </a:p>
        </p:txBody>
      </p:sp>
      <p:sp>
        <p:nvSpPr>
          <p:cNvPr id="563" name="Google Shape;563;p74"/>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57</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86799" y="594864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30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5"/>
          <p:cNvSpPr txBox="1">
            <a:spLocks noGrp="1"/>
          </p:cNvSpPr>
          <p:nvPr>
            <p:ph type="title"/>
          </p:nvPr>
        </p:nvSpPr>
        <p:spPr>
          <a:xfrm>
            <a:off x="457199" y="247462"/>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Appendices</a:t>
            </a:r>
            <a:endParaRPr sz="3200"/>
          </a:p>
        </p:txBody>
      </p:sp>
      <p:sp>
        <p:nvSpPr>
          <p:cNvPr id="569" name="Google Shape;569;p75"/>
          <p:cNvSpPr txBox="1">
            <a:spLocks noGrp="1"/>
          </p:cNvSpPr>
          <p:nvPr>
            <p:ph type="body" idx="1"/>
          </p:nvPr>
        </p:nvSpPr>
        <p:spPr>
          <a:xfrm>
            <a:off x="367144" y="1039090"/>
            <a:ext cx="8409709" cy="5209309"/>
          </a:xfrm>
          <a:prstGeom prst="rect">
            <a:avLst/>
          </a:prstGeom>
          <a:noFill/>
          <a:ln>
            <a:noFill/>
          </a:ln>
        </p:spPr>
        <p:txBody>
          <a:bodyPr spcFirstLastPara="1" wrap="square" lIns="91425" tIns="45700" rIns="91425" bIns="45700" anchor="t" anchorCtr="0">
            <a:normAutofit/>
          </a:bodyPr>
          <a:lstStyle/>
          <a:p>
            <a:pPr marL="342900" lvl="0" indent="-307340" algn="l" rtl="0">
              <a:spcBef>
                <a:spcPts val="0"/>
              </a:spcBef>
              <a:spcAft>
                <a:spcPts val="0"/>
              </a:spcAft>
              <a:buClr>
                <a:schemeClr val="dk2"/>
              </a:buClr>
              <a:buSzPts val="2400"/>
              <a:buFont typeface="Arial Narrow"/>
              <a:buChar char="•"/>
            </a:pPr>
            <a:r>
              <a:rPr lang="en-US" sz="2400" b="1"/>
              <a:t>15-page limit  (excess pages will be removed)</a:t>
            </a:r>
            <a:endParaRPr sz="2400" b="1"/>
          </a:p>
          <a:p>
            <a:pPr marL="0" lvl="0" indent="0" algn="l" rtl="0">
              <a:spcBef>
                <a:spcPts val="0"/>
              </a:spcBef>
              <a:spcAft>
                <a:spcPts val="0"/>
              </a:spcAft>
              <a:buNone/>
            </a:pPr>
            <a:endParaRPr sz="2400" b="1"/>
          </a:p>
          <a:p>
            <a:pPr marL="342900" lvl="0" indent="-307340" algn="l" rtl="0">
              <a:spcBef>
                <a:spcPts val="592"/>
              </a:spcBef>
              <a:spcAft>
                <a:spcPts val="0"/>
              </a:spcAft>
              <a:buClr>
                <a:schemeClr val="dk2"/>
              </a:buClr>
              <a:buSzPts val="2400"/>
              <a:buFont typeface="Arial Narrow"/>
              <a:buChar char="•"/>
            </a:pPr>
            <a:r>
              <a:rPr lang="en-US" sz="2400"/>
              <a:t>Should include additional materials in support of project goals &amp; objectives</a:t>
            </a:r>
            <a:endParaRPr sz="2400"/>
          </a:p>
          <a:p>
            <a:pPr marL="742950" lvl="1" indent="-250190" algn="l" rtl="0">
              <a:spcBef>
                <a:spcPts val="592"/>
              </a:spcBef>
              <a:spcAft>
                <a:spcPts val="0"/>
              </a:spcAft>
              <a:buClr>
                <a:srgbClr val="00B050"/>
              </a:buClr>
              <a:buSzPts val="2400"/>
              <a:buFont typeface="Noto Sans Symbols"/>
              <a:buChar char="⮚"/>
            </a:pPr>
            <a:r>
              <a:rPr lang="en-US" sz="2400" b="1">
                <a:solidFill>
                  <a:srgbClr val="00B050"/>
                </a:solidFill>
              </a:rPr>
              <a:t>Do</a:t>
            </a:r>
            <a:r>
              <a:rPr lang="en-US" sz="2400"/>
              <a:t> include relevant: tables, charts, graphs, maps, photos, brochures, educational/outreach materials</a:t>
            </a:r>
            <a:endParaRPr sz="2400"/>
          </a:p>
          <a:p>
            <a:pPr marL="742950" lvl="1" indent="-250190" algn="l" rtl="0">
              <a:spcBef>
                <a:spcPts val="592"/>
              </a:spcBef>
              <a:spcAft>
                <a:spcPts val="0"/>
              </a:spcAft>
              <a:buClr>
                <a:srgbClr val="FF0000"/>
              </a:buClr>
              <a:buSzPts val="2400"/>
              <a:buFont typeface="Noto Sans Symbols"/>
              <a:buChar char="⮚"/>
            </a:pPr>
            <a:r>
              <a:rPr lang="en-US" sz="2400" b="1">
                <a:solidFill>
                  <a:srgbClr val="FF0000"/>
                </a:solidFill>
              </a:rPr>
              <a:t>Do Not </a:t>
            </a:r>
            <a:r>
              <a:rPr lang="en-US" sz="2400"/>
              <a:t>include: entire Stranding Agreement, 501c3, entire permit, catalogs</a:t>
            </a:r>
            <a:endParaRPr sz="2400"/>
          </a:p>
          <a:p>
            <a:pPr marL="0" lvl="0" indent="0" algn="l" rtl="0">
              <a:spcBef>
                <a:spcPts val="592"/>
              </a:spcBef>
              <a:spcAft>
                <a:spcPts val="0"/>
              </a:spcAft>
              <a:buClr>
                <a:schemeClr val="dk2"/>
              </a:buClr>
              <a:buSzPts val="3200"/>
              <a:buNone/>
            </a:pPr>
            <a:endParaRPr sz="2400" b="1" i="1">
              <a:solidFill>
                <a:srgbClr val="FF0000"/>
              </a:solidFill>
            </a:endParaRPr>
          </a:p>
          <a:p>
            <a:pPr marL="0" lvl="0" indent="0" algn="l" rtl="0">
              <a:spcBef>
                <a:spcPts val="555"/>
              </a:spcBef>
              <a:spcAft>
                <a:spcPts val="0"/>
              </a:spcAft>
              <a:buClr>
                <a:srgbClr val="FF0000"/>
              </a:buClr>
              <a:buSzPts val="3000"/>
              <a:buNone/>
            </a:pPr>
            <a:endParaRPr sz="2400" b="1" i="1">
              <a:solidFill>
                <a:srgbClr val="FF0000"/>
              </a:solidFill>
            </a:endParaRPr>
          </a:p>
          <a:p>
            <a:pPr marL="342900" lvl="0" indent="-154940" algn="l" rtl="0">
              <a:spcBef>
                <a:spcPts val="592"/>
              </a:spcBef>
              <a:spcAft>
                <a:spcPts val="0"/>
              </a:spcAft>
              <a:buClr>
                <a:schemeClr val="dk2"/>
              </a:buClr>
              <a:buSzPts val="3200"/>
              <a:buNone/>
            </a:pPr>
            <a:endParaRPr sz="2400"/>
          </a:p>
        </p:txBody>
      </p:sp>
      <p:sp>
        <p:nvSpPr>
          <p:cNvPr id="570" name="Google Shape;570;p75"/>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58</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1250" y="595761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6"/>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3400"/>
              <a:t>Supporting Documentation</a:t>
            </a:r>
            <a:endParaRPr sz="3400"/>
          </a:p>
        </p:txBody>
      </p:sp>
      <p:sp>
        <p:nvSpPr>
          <p:cNvPr id="577" name="Google Shape;577;p76"/>
          <p:cNvSpPr txBox="1">
            <a:spLocks noGrp="1"/>
          </p:cNvSpPr>
          <p:nvPr>
            <p:ph type="body" idx="1"/>
          </p:nvPr>
        </p:nvSpPr>
        <p:spPr>
          <a:xfrm>
            <a:off x="457200" y="1034151"/>
            <a:ext cx="8229600" cy="5147700"/>
          </a:xfrm>
          <a:prstGeom prst="rect">
            <a:avLst/>
          </a:prstGeom>
        </p:spPr>
        <p:txBody>
          <a:bodyPr spcFirstLastPara="1" wrap="square" lIns="91425" tIns="45700" rIns="91425" bIns="45700" anchor="t" anchorCtr="0">
            <a:noAutofit/>
          </a:bodyPr>
          <a:lstStyle/>
          <a:p>
            <a:pPr marL="457200" lvl="0" indent="-381000" algn="l" rtl="0">
              <a:spcBef>
                <a:spcPts val="640"/>
              </a:spcBef>
              <a:spcAft>
                <a:spcPts val="0"/>
              </a:spcAft>
              <a:buSzPts val="2400"/>
              <a:buChar char="•"/>
            </a:pPr>
            <a:r>
              <a:rPr lang="en-US" sz="2400"/>
              <a:t>Prescott Letter of Eligibility (ask your Regional Coordinator) </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Char char="•"/>
            </a:pPr>
            <a:r>
              <a:rPr lang="en-US" sz="2400"/>
              <a:t>Results of Previous Prescott Awards in the past 3 yrs</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Char char="•"/>
            </a:pPr>
            <a:r>
              <a:rPr lang="en-US" sz="2400"/>
              <a:t>CVs or Resume (4-page limit)</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Char char="•"/>
            </a:pPr>
            <a:r>
              <a:rPr lang="en-US" sz="2400"/>
              <a:t>Letters of Collaboration (project partners outside of organization acknowledging participation)</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Char char="•"/>
            </a:pPr>
            <a:r>
              <a:rPr lang="en-US" sz="2400"/>
              <a:t>Letters of Support (optional, 5-letter limit. AKA Letters of Recommendation)</a:t>
            </a:r>
            <a:endParaRPr sz="2400"/>
          </a:p>
          <a:p>
            <a:pPr marL="457200" lvl="0" indent="0" algn="l" rtl="0">
              <a:spcBef>
                <a:spcPts val="640"/>
              </a:spcBef>
              <a:spcAft>
                <a:spcPts val="0"/>
              </a:spcAft>
              <a:buNone/>
            </a:pPr>
            <a:endParaRPr sz="1400"/>
          </a:p>
          <a:p>
            <a:pPr marL="457200" lvl="0" indent="-381000" algn="l" rtl="0">
              <a:spcBef>
                <a:spcPts val="640"/>
              </a:spcBef>
              <a:spcAft>
                <a:spcPts val="0"/>
              </a:spcAft>
              <a:buSzPts val="2400"/>
              <a:buChar char="•"/>
            </a:pPr>
            <a:r>
              <a:rPr lang="en-US" sz="2400"/>
              <a:t>Permits, Authorizations, IACUC Approvals, and Complete Environmental Analyses (No Stranding Agreement &amp; 501c3)</a:t>
            </a:r>
            <a:endParaRPr sz="2400"/>
          </a:p>
          <a:p>
            <a:pPr marL="0" lvl="0" indent="0" algn="l" rtl="0">
              <a:spcBef>
                <a:spcPts val="640"/>
              </a:spcBef>
              <a:spcAft>
                <a:spcPts val="0"/>
              </a:spcAft>
              <a:buNone/>
            </a:pPr>
            <a:endParaRPr sz="2400"/>
          </a:p>
        </p:txBody>
      </p:sp>
      <p:sp>
        <p:nvSpPr>
          <p:cNvPr id="578" name="Google Shape;578;p76"/>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59</a:t>
            </a:fld>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799" y="597865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457200" y="457200"/>
            <a:ext cx="8229600" cy="675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FY 2024 Timeline</a:t>
            </a:r>
            <a:endParaRPr sz="3200"/>
          </a:p>
        </p:txBody>
      </p:sp>
      <p:sp>
        <p:nvSpPr>
          <p:cNvPr id="159" name="Google Shape;159;p23"/>
          <p:cNvSpPr txBox="1">
            <a:spLocks noGrp="1"/>
          </p:cNvSpPr>
          <p:nvPr>
            <p:ph type="body" idx="1"/>
          </p:nvPr>
        </p:nvSpPr>
        <p:spPr>
          <a:xfrm>
            <a:off x="457200" y="1207301"/>
            <a:ext cx="8229600" cy="5147700"/>
          </a:xfrm>
          <a:prstGeom prst="rect">
            <a:avLst/>
          </a:prstGeom>
          <a:noFill/>
          <a:ln>
            <a:noFill/>
          </a:ln>
        </p:spPr>
        <p:txBody>
          <a:bodyPr spcFirstLastPara="1" wrap="square" lIns="91425" tIns="45700" rIns="91425" bIns="45700" anchor="t" anchorCtr="0">
            <a:normAutofit/>
          </a:bodyPr>
          <a:lstStyle/>
          <a:p>
            <a:pPr marL="342900" lvl="0" indent="-307340" algn="l" rtl="0">
              <a:spcBef>
                <a:spcPts val="0"/>
              </a:spcBef>
              <a:spcAft>
                <a:spcPts val="0"/>
              </a:spcAft>
              <a:buClr>
                <a:schemeClr val="dk2"/>
              </a:buClr>
              <a:buSzPts val="2400"/>
              <a:buChar char="•"/>
            </a:pPr>
            <a:r>
              <a:rPr lang="en-US" sz="2400" b="1"/>
              <a:t>July 14, 2023: </a:t>
            </a:r>
            <a:r>
              <a:rPr lang="en-US" sz="2400"/>
              <a:t>NOFO published on Grants.gov</a:t>
            </a:r>
            <a:endParaRPr sz="2400"/>
          </a:p>
          <a:p>
            <a:pPr marL="342900" lvl="0" indent="0" algn="l" rtl="0">
              <a:spcBef>
                <a:spcPts val="592"/>
              </a:spcBef>
              <a:spcAft>
                <a:spcPts val="0"/>
              </a:spcAft>
              <a:buNone/>
            </a:pPr>
            <a:endParaRPr sz="1400" b="1">
              <a:highlight>
                <a:srgbClr val="FFFF00"/>
              </a:highlight>
            </a:endParaRPr>
          </a:p>
          <a:p>
            <a:pPr marL="342900" lvl="0" indent="-307340" algn="l" rtl="0">
              <a:spcBef>
                <a:spcPts val="592"/>
              </a:spcBef>
              <a:spcAft>
                <a:spcPts val="0"/>
              </a:spcAft>
              <a:buClr>
                <a:schemeClr val="dk2"/>
              </a:buClr>
              <a:buSzPts val="2400"/>
              <a:buFont typeface="Arial Narrow"/>
              <a:buChar char="•"/>
            </a:pPr>
            <a:r>
              <a:rPr lang="en-US" sz="2400" b="1"/>
              <a:t>October 19, 2023, 11:59 EST: </a:t>
            </a:r>
            <a:r>
              <a:rPr lang="en-US" sz="2400"/>
              <a:t>Deadline Submission for Grants.gov</a:t>
            </a:r>
            <a:endParaRPr sz="2400"/>
          </a:p>
          <a:p>
            <a:pPr marL="342900" lvl="0" indent="0" algn="l" rtl="0">
              <a:spcBef>
                <a:spcPts val="518"/>
              </a:spcBef>
              <a:spcAft>
                <a:spcPts val="0"/>
              </a:spcAft>
              <a:buNone/>
            </a:pPr>
            <a:endParaRPr sz="1400" b="1"/>
          </a:p>
          <a:p>
            <a:pPr marL="342900" lvl="0" indent="0" algn="l" rtl="0">
              <a:spcBef>
                <a:spcPts val="518"/>
              </a:spcBef>
              <a:spcAft>
                <a:spcPts val="0"/>
              </a:spcAft>
              <a:buNone/>
            </a:pPr>
            <a:r>
              <a:rPr lang="en-US" sz="2400" u="sng"/>
              <a:t>Federal Program Officers </a:t>
            </a:r>
            <a:r>
              <a:rPr lang="en-US" sz="2400"/>
              <a:t>(Artie, Mackenzie, Steve)</a:t>
            </a:r>
            <a:endParaRPr sz="2400"/>
          </a:p>
          <a:p>
            <a:pPr marL="342900" lvl="0" indent="-330835" algn="l" rtl="0">
              <a:spcBef>
                <a:spcPts val="518"/>
              </a:spcBef>
              <a:spcAft>
                <a:spcPts val="0"/>
              </a:spcAft>
              <a:buClr>
                <a:schemeClr val="dk2"/>
              </a:buClr>
              <a:buSzPts val="2400"/>
              <a:buChar char="•"/>
            </a:pPr>
            <a:r>
              <a:rPr lang="en-US" sz="2400" b="1"/>
              <a:t>October 2023 -January 2024: </a:t>
            </a:r>
            <a:r>
              <a:rPr lang="en-US" sz="2400"/>
              <a:t>Minimum Reqs &amp; Tech Review</a:t>
            </a:r>
            <a:endParaRPr sz="2400" b="1"/>
          </a:p>
          <a:p>
            <a:pPr marL="342900" lvl="0" indent="-330835" algn="l" rtl="0">
              <a:spcBef>
                <a:spcPts val="518"/>
              </a:spcBef>
              <a:spcAft>
                <a:spcPts val="0"/>
              </a:spcAft>
              <a:buClr>
                <a:schemeClr val="dk2"/>
              </a:buClr>
              <a:buSzPts val="2400"/>
              <a:buChar char="•"/>
            </a:pPr>
            <a:r>
              <a:rPr lang="en-US" sz="2400" b="1"/>
              <a:t>March-April 2024: </a:t>
            </a:r>
            <a:r>
              <a:rPr lang="en-US" sz="2400"/>
              <a:t>Program Review &amp; Selection</a:t>
            </a:r>
            <a:endParaRPr sz="2400"/>
          </a:p>
          <a:p>
            <a:pPr marL="342900" lvl="0" indent="-330835" algn="l" rtl="0">
              <a:spcBef>
                <a:spcPts val="518"/>
              </a:spcBef>
              <a:spcAft>
                <a:spcPts val="0"/>
              </a:spcAft>
              <a:buClr>
                <a:schemeClr val="dk2"/>
              </a:buClr>
              <a:buSzPts val="2400"/>
              <a:buChar char="•"/>
            </a:pPr>
            <a:r>
              <a:rPr lang="en-US" sz="2400" b="1"/>
              <a:t>April-June 2024: </a:t>
            </a:r>
            <a:r>
              <a:rPr lang="en-US" sz="2400"/>
              <a:t>Negotiations and Revisions as Needed</a:t>
            </a:r>
            <a:endParaRPr sz="2400"/>
          </a:p>
          <a:p>
            <a:pPr marL="342900" lvl="0" indent="0" algn="l" rtl="0">
              <a:spcBef>
                <a:spcPts val="518"/>
              </a:spcBef>
              <a:spcAft>
                <a:spcPts val="0"/>
              </a:spcAft>
              <a:buNone/>
            </a:pPr>
            <a:endParaRPr sz="1400"/>
          </a:p>
          <a:p>
            <a:pPr marL="342900" lvl="0" indent="0" algn="l" rtl="0">
              <a:spcBef>
                <a:spcPts val="518"/>
              </a:spcBef>
              <a:spcAft>
                <a:spcPts val="0"/>
              </a:spcAft>
              <a:buNone/>
            </a:pPr>
            <a:r>
              <a:rPr lang="en-US" sz="2400" u="sng"/>
              <a:t>Grants Mgmt Division</a:t>
            </a:r>
            <a:r>
              <a:rPr lang="en-US" sz="2400"/>
              <a:t> (Michele)</a:t>
            </a:r>
            <a:endParaRPr sz="2400"/>
          </a:p>
          <a:p>
            <a:pPr marL="342900" lvl="0" indent="-330835" algn="l" rtl="0">
              <a:spcBef>
                <a:spcPts val="518"/>
              </a:spcBef>
              <a:spcAft>
                <a:spcPts val="0"/>
              </a:spcAft>
              <a:buClr>
                <a:schemeClr val="dk2"/>
              </a:buClr>
              <a:buSzPts val="2400"/>
              <a:buChar char="•"/>
            </a:pPr>
            <a:r>
              <a:rPr lang="en-US" sz="2400" b="1"/>
              <a:t>June 2024: </a:t>
            </a:r>
            <a:r>
              <a:rPr lang="en-US" sz="2400"/>
              <a:t>Revised Proposals Received </a:t>
            </a:r>
            <a:endParaRPr sz="2400"/>
          </a:p>
          <a:p>
            <a:pPr marL="342900" lvl="0" indent="-330835" algn="l" rtl="0">
              <a:spcBef>
                <a:spcPts val="518"/>
              </a:spcBef>
              <a:spcAft>
                <a:spcPts val="0"/>
              </a:spcAft>
              <a:buClr>
                <a:schemeClr val="dk2"/>
              </a:buClr>
              <a:buSzPts val="2400"/>
              <a:buChar char="•"/>
            </a:pPr>
            <a:r>
              <a:rPr lang="en-US" sz="2400" b="1"/>
              <a:t>July-September 2024: </a:t>
            </a:r>
            <a:r>
              <a:rPr lang="en-US" sz="2400"/>
              <a:t>Review &amp; Issues Awards</a:t>
            </a:r>
            <a:endParaRPr sz="2400"/>
          </a:p>
        </p:txBody>
      </p:sp>
      <p:sp>
        <p:nvSpPr>
          <p:cNvPr id="160" name="Google Shape;160;p23"/>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6</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94860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7"/>
          <p:cNvSpPr txBox="1">
            <a:spLocks noGrp="1"/>
          </p:cNvSpPr>
          <p:nvPr>
            <p:ph type="title"/>
          </p:nvPr>
        </p:nvSpPr>
        <p:spPr>
          <a:xfrm>
            <a:off x="457200" y="207816"/>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Hardship Exemption Request</a:t>
            </a:r>
            <a:r>
              <a:rPr lang="en-US"/>
              <a:t> </a:t>
            </a:r>
            <a:endParaRPr/>
          </a:p>
        </p:txBody>
      </p:sp>
      <p:sp>
        <p:nvSpPr>
          <p:cNvPr id="584" name="Google Shape;584;p77"/>
          <p:cNvSpPr txBox="1">
            <a:spLocks noGrp="1"/>
          </p:cNvSpPr>
          <p:nvPr>
            <p:ph type="body" idx="1"/>
          </p:nvPr>
        </p:nvSpPr>
        <p:spPr>
          <a:xfrm>
            <a:off x="221673" y="956999"/>
            <a:ext cx="8714509" cy="538422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2"/>
              </a:buClr>
              <a:buSzPts val="2720"/>
              <a:buNone/>
            </a:pPr>
            <a:endParaRPr sz="2420"/>
          </a:p>
          <a:p>
            <a:pPr marL="457200" lvl="0" indent="-382270" algn="l" rtl="0">
              <a:lnSpc>
                <a:spcPct val="80000"/>
              </a:lnSpc>
              <a:spcBef>
                <a:spcPts val="544"/>
              </a:spcBef>
              <a:spcAft>
                <a:spcPts val="0"/>
              </a:spcAft>
              <a:buSzPts val="2420"/>
              <a:buChar char="•"/>
            </a:pPr>
            <a:r>
              <a:rPr lang="en-US" sz="2420"/>
              <a:t>An extension past the deadline (up to 2 weeks) may be granted on case-by-case basis with approval from the program office due to</a:t>
            </a:r>
            <a:endParaRPr sz="2420"/>
          </a:p>
          <a:p>
            <a:pPr marL="0" lvl="0" indent="0" algn="l" rtl="0">
              <a:lnSpc>
                <a:spcPct val="80000"/>
              </a:lnSpc>
              <a:spcBef>
                <a:spcPts val="544"/>
              </a:spcBef>
              <a:spcAft>
                <a:spcPts val="0"/>
              </a:spcAft>
              <a:buClr>
                <a:schemeClr val="dk2"/>
              </a:buClr>
              <a:buSzPts val="2720"/>
              <a:buNone/>
            </a:pPr>
            <a:endParaRPr sz="2420"/>
          </a:p>
          <a:p>
            <a:pPr marL="457200" lvl="0" indent="-382270" algn="l" rtl="0">
              <a:lnSpc>
                <a:spcPct val="80000"/>
              </a:lnSpc>
              <a:spcBef>
                <a:spcPts val="544"/>
              </a:spcBef>
              <a:spcAft>
                <a:spcPts val="0"/>
              </a:spcAft>
              <a:buSzPts val="2420"/>
              <a:buChar char="•"/>
            </a:pPr>
            <a:r>
              <a:rPr lang="en-US" sz="2420"/>
              <a:t>Natural or anthropogenic disasters</a:t>
            </a:r>
            <a:endParaRPr sz="2420"/>
          </a:p>
          <a:p>
            <a:pPr marL="457200" lvl="0" indent="0" algn="l" rtl="0">
              <a:lnSpc>
                <a:spcPct val="80000"/>
              </a:lnSpc>
              <a:spcBef>
                <a:spcPts val="544"/>
              </a:spcBef>
              <a:spcAft>
                <a:spcPts val="0"/>
              </a:spcAft>
              <a:buNone/>
            </a:pPr>
            <a:endParaRPr sz="2420"/>
          </a:p>
          <a:p>
            <a:pPr marL="457200" lvl="0" indent="-382270" algn="l" rtl="0">
              <a:lnSpc>
                <a:spcPct val="80000"/>
              </a:lnSpc>
              <a:spcBef>
                <a:spcPts val="544"/>
              </a:spcBef>
              <a:spcAft>
                <a:spcPts val="0"/>
              </a:spcAft>
              <a:buSzPts val="2420"/>
              <a:buChar char="•"/>
            </a:pPr>
            <a:r>
              <a:rPr lang="en-US" sz="2420"/>
              <a:t>Validated service disruptions in a specific area</a:t>
            </a:r>
            <a:endParaRPr sz="2420"/>
          </a:p>
          <a:p>
            <a:pPr marL="457200" lvl="0" indent="0" algn="l" rtl="0">
              <a:lnSpc>
                <a:spcPct val="80000"/>
              </a:lnSpc>
              <a:spcBef>
                <a:spcPts val="544"/>
              </a:spcBef>
              <a:spcAft>
                <a:spcPts val="0"/>
              </a:spcAft>
              <a:buNone/>
            </a:pPr>
            <a:endParaRPr sz="2420"/>
          </a:p>
          <a:p>
            <a:pPr marL="457200" lvl="0" indent="-382270" algn="l" rtl="0">
              <a:lnSpc>
                <a:spcPct val="80000"/>
              </a:lnSpc>
              <a:spcBef>
                <a:spcPts val="544"/>
              </a:spcBef>
              <a:spcAft>
                <a:spcPts val="0"/>
              </a:spcAft>
              <a:buSzPts val="2420"/>
              <a:buChar char="•"/>
            </a:pPr>
            <a:r>
              <a:rPr lang="en-US" sz="2420"/>
              <a:t>Sudden acute severe illness or death of the Project Investigator/Authorized Representative or immediate family member</a:t>
            </a:r>
            <a:endParaRPr sz="2420"/>
          </a:p>
          <a:p>
            <a:pPr marL="0" lvl="0" indent="0" algn="l" rtl="0">
              <a:lnSpc>
                <a:spcPct val="80000"/>
              </a:lnSpc>
              <a:spcBef>
                <a:spcPts val="544"/>
              </a:spcBef>
              <a:spcAft>
                <a:spcPts val="0"/>
              </a:spcAft>
              <a:buNone/>
            </a:pPr>
            <a:endParaRPr sz="2420"/>
          </a:p>
          <a:p>
            <a:pPr marL="457200" lvl="0" indent="-382270" algn="l" rtl="0">
              <a:lnSpc>
                <a:spcPct val="80000"/>
              </a:lnSpc>
              <a:spcBef>
                <a:spcPts val="544"/>
              </a:spcBef>
              <a:spcAft>
                <a:spcPts val="0"/>
              </a:spcAft>
              <a:buSzPts val="2420"/>
              <a:buChar char="•"/>
            </a:pPr>
            <a:r>
              <a:rPr lang="en-US" sz="2420"/>
              <a:t>Contact Prescott Grant Prgm Mgr</a:t>
            </a:r>
            <a:endParaRPr sz="2420"/>
          </a:p>
          <a:p>
            <a:pPr marL="0" lvl="0" indent="0" algn="l" rtl="0">
              <a:lnSpc>
                <a:spcPct val="80000"/>
              </a:lnSpc>
              <a:spcBef>
                <a:spcPts val="544"/>
              </a:spcBef>
              <a:spcAft>
                <a:spcPts val="0"/>
              </a:spcAft>
              <a:buNone/>
            </a:pPr>
            <a:endParaRPr sz="2420"/>
          </a:p>
          <a:p>
            <a:pPr marL="457200" lvl="0" indent="0" algn="l" rtl="0">
              <a:lnSpc>
                <a:spcPct val="80000"/>
              </a:lnSpc>
              <a:spcBef>
                <a:spcPts val="544"/>
              </a:spcBef>
              <a:spcAft>
                <a:spcPts val="0"/>
              </a:spcAft>
              <a:buNone/>
            </a:pPr>
            <a:endParaRPr sz="2420"/>
          </a:p>
          <a:p>
            <a:pPr marL="0" lvl="0" indent="0" algn="l" rtl="0">
              <a:lnSpc>
                <a:spcPct val="80000"/>
              </a:lnSpc>
              <a:spcBef>
                <a:spcPts val="544"/>
              </a:spcBef>
              <a:spcAft>
                <a:spcPts val="0"/>
              </a:spcAft>
              <a:buNone/>
            </a:pPr>
            <a:endParaRPr sz="2420"/>
          </a:p>
        </p:txBody>
      </p:sp>
      <p:sp>
        <p:nvSpPr>
          <p:cNvPr id="585" name="Google Shape;585;p77"/>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60</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58801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8"/>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Support Info and Reference Links</a:t>
            </a:r>
            <a:endParaRPr sz="3200"/>
          </a:p>
        </p:txBody>
      </p:sp>
      <p:sp>
        <p:nvSpPr>
          <p:cNvPr id="591" name="Google Shape;591;p78"/>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61</a:t>
            </a:fld>
            <a:endParaRPr/>
          </a:p>
        </p:txBody>
      </p:sp>
      <p:pic>
        <p:nvPicPr>
          <p:cNvPr id="592" name="Google Shape;592;p78" descr="https://lh6.googleusercontent.com/CM8cMGiGDblx8HDe6OoTOTFvCNXyDsAEM8MEhP2JXYoU412CV79dKCtdIYVrHH4deyuAj0mUB_n1JC7L7_cXwMl7AYaL1CRSbiqvYZzZpz_nQYzO7q7pEEq8GVGb7iXlLJhOJ4Uckswn0Uo=s2048"/>
          <p:cNvPicPr preferRelativeResize="0">
            <a:picLocks noGrp="1"/>
          </p:cNvPicPr>
          <p:nvPr>
            <p:ph type="body" idx="1"/>
          </p:nvPr>
        </p:nvPicPr>
        <p:blipFill rotWithShape="1">
          <a:blip r:embed="rId5">
            <a:alphaModFix/>
          </a:blip>
          <a:srcRect/>
          <a:stretch/>
        </p:blipFill>
        <p:spPr>
          <a:xfrm>
            <a:off x="821666" y="1275612"/>
            <a:ext cx="7619202" cy="5079468"/>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94868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9"/>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Registration Links</a:t>
            </a:r>
            <a:endParaRPr sz="3200" u="sng">
              <a:solidFill>
                <a:schemeClr val="hlink"/>
              </a:solidFill>
              <a:hlinkClick r:id="rId3"/>
            </a:endParaRPr>
          </a:p>
        </p:txBody>
      </p:sp>
      <p:sp>
        <p:nvSpPr>
          <p:cNvPr id="598" name="Google Shape;598;p79"/>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62</a:t>
            </a:fld>
            <a:endParaRPr/>
          </a:p>
        </p:txBody>
      </p:sp>
      <p:sp>
        <p:nvSpPr>
          <p:cNvPr id="599" name="Google Shape;599;p79"/>
          <p:cNvSpPr txBox="1">
            <a:spLocks noGrp="1"/>
          </p:cNvSpPr>
          <p:nvPr>
            <p:ph type="body" idx="1"/>
          </p:nvPr>
        </p:nvSpPr>
        <p:spPr>
          <a:xfrm>
            <a:off x="457200" y="1207293"/>
            <a:ext cx="8229600" cy="4889700"/>
          </a:xfrm>
          <a:prstGeom prst="rect">
            <a:avLst/>
          </a:prstGeom>
          <a:noFill/>
          <a:ln>
            <a:noFill/>
          </a:ln>
        </p:spPr>
        <p:txBody>
          <a:bodyPr spcFirstLastPara="1" wrap="square" lIns="91425" tIns="45700" rIns="91425" bIns="45700" anchor="t" anchorCtr="0">
            <a:spAutoFit/>
          </a:bodyPr>
          <a:lstStyle/>
          <a:p>
            <a:pPr marL="342900" lvl="0" indent="-292100" algn="l" rtl="0">
              <a:spcBef>
                <a:spcPts val="0"/>
              </a:spcBef>
              <a:spcAft>
                <a:spcPts val="0"/>
              </a:spcAft>
              <a:buSzPts val="2400"/>
              <a:buFont typeface="Arial Narrow"/>
              <a:buChar char="•"/>
            </a:pPr>
            <a:r>
              <a:rPr lang="en-US" sz="2400" u="sng">
                <a:hlinkClick r:id="rId3"/>
              </a:rPr>
              <a:t>Login.gov</a:t>
            </a:r>
            <a:endParaRPr sz="2400"/>
          </a:p>
          <a:p>
            <a:pPr marL="0" lvl="0" indent="0" algn="l" rtl="0">
              <a:spcBef>
                <a:spcPts val="280"/>
              </a:spcBef>
              <a:spcAft>
                <a:spcPts val="0"/>
              </a:spcAft>
              <a:buClr>
                <a:schemeClr val="dk2"/>
              </a:buClr>
              <a:buSzPts val="1400"/>
              <a:buNone/>
            </a:pPr>
            <a:r>
              <a:rPr lang="en-US" sz="1400"/>
              <a:t>         </a:t>
            </a:r>
            <a:r>
              <a:rPr lang="en-US" sz="1400" u="sng">
                <a:hlinkClick r:id="rId3"/>
              </a:rPr>
              <a:t>https://login.gov/</a:t>
            </a:r>
            <a:r>
              <a:rPr lang="en-US" sz="1400"/>
              <a:t>	</a:t>
            </a:r>
            <a:endParaRPr sz="1400" u="sng">
              <a:hlinkClick r:id="rId4"/>
            </a:endParaRPr>
          </a:p>
          <a:p>
            <a:pPr marL="342900" lvl="0" indent="-292100" algn="l" rtl="0">
              <a:spcBef>
                <a:spcPts val="640"/>
              </a:spcBef>
              <a:spcAft>
                <a:spcPts val="0"/>
              </a:spcAft>
              <a:buSzPts val="2400"/>
              <a:buFont typeface="Arial Narrow"/>
              <a:buChar char="•"/>
            </a:pPr>
            <a:r>
              <a:rPr lang="en-US" sz="2400" u="sng">
                <a:hlinkClick r:id="rId5"/>
              </a:rPr>
              <a:t>Sam.gov</a:t>
            </a:r>
            <a:endParaRPr sz="2400"/>
          </a:p>
          <a:p>
            <a:pPr marL="0" lvl="0" indent="0" algn="l" rtl="0">
              <a:spcBef>
                <a:spcPts val="280"/>
              </a:spcBef>
              <a:spcAft>
                <a:spcPts val="0"/>
              </a:spcAft>
              <a:buClr>
                <a:schemeClr val="dk2"/>
              </a:buClr>
              <a:buSzPts val="1400"/>
              <a:buNone/>
            </a:pPr>
            <a:r>
              <a:rPr lang="en-US" sz="1400"/>
              <a:t>         </a:t>
            </a:r>
            <a:r>
              <a:rPr lang="en-US" sz="1400" u="sng">
                <a:hlinkClick r:id="rId5"/>
              </a:rPr>
              <a:t>https://sam.gov/content/home</a:t>
            </a:r>
            <a:endParaRPr sz="1400" u="sng">
              <a:hlinkClick r:id="rId4"/>
            </a:endParaRPr>
          </a:p>
          <a:p>
            <a:pPr marL="342900" lvl="0" indent="-298450" algn="l" rtl="0">
              <a:spcBef>
                <a:spcPts val="640"/>
              </a:spcBef>
              <a:spcAft>
                <a:spcPts val="0"/>
              </a:spcAft>
              <a:buSzPts val="2500"/>
              <a:buFont typeface="Arial Narrow"/>
              <a:buChar char="•"/>
            </a:pPr>
            <a:r>
              <a:rPr lang="en-US" sz="2500" u="sng">
                <a:hlinkClick r:id="rId6"/>
              </a:rPr>
              <a:t>Grants.gov</a:t>
            </a:r>
            <a:endParaRPr sz="2500"/>
          </a:p>
          <a:p>
            <a:pPr marL="0" lvl="0" indent="0" algn="l" rtl="0">
              <a:spcBef>
                <a:spcPts val="280"/>
              </a:spcBef>
              <a:spcAft>
                <a:spcPts val="0"/>
              </a:spcAft>
              <a:buClr>
                <a:schemeClr val="dk2"/>
              </a:buClr>
              <a:buSzPts val="1400"/>
              <a:buNone/>
            </a:pPr>
            <a:r>
              <a:rPr lang="en-US" sz="1400"/>
              <a:t>       </a:t>
            </a:r>
            <a:r>
              <a:rPr lang="en-US" sz="1400" u="sng">
                <a:hlinkClick r:id="rId6"/>
              </a:rPr>
              <a:t> https://www.grants.gov/web/grants/applicants.html</a:t>
            </a:r>
            <a:endParaRPr/>
          </a:p>
          <a:p>
            <a:pPr marL="342900" lvl="0" indent="-292100" algn="l" rtl="0">
              <a:spcBef>
                <a:spcPts val="640"/>
              </a:spcBef>
              <a:spcAft>
                <a:spcPts val="0"/>
              </a:spcAft>
              <a:buSzPts val="2400"/>
              <a:buFont typeface="Arial Narrow"/>
              <a:buChar char="•"/>
            </a:pPr>
            <a:r>
              <a:rPr lang="en-US" sz="2400" u="sng">
                <a:hlinkClick r:id="rId7"/>
              </a:rPr>
              <a:t>eRA Commons</a:t>
            </a:r>
            <a:endParaRPr sz="2400"/>
          </a:p>
          <a:p>
            <a:pPr marL="342900" lvl="0" indent="0" algn="l" rtl="0">
              <a:spcBef>
                <a:spcPts val="640"/>
              </a:spcBef>
              <a:spcAft>
                <a:spcPts val="0"/>
              </a:spcAft>
              <a:buNone/>
            </a:pPr>
            <a:r>
              <a:rPr lang="en-US" sz="1400" u="sng">
                <a:hlinkClick r:id="rId7"/>
              </a:rPr>
              <a:t>https://www.era.nih.gov/applicants</a:t>
            </a:r>
            <a:endParaRPr sz="1400"/>
          </a:p>
          <a:p>
            <a:pPr marL="342900" lvl="0" indent="-323850" algn="l" rtl="0">
              <a:spcBef>
                <a:spcPts val="0"/>
              </a:spcBef>
              <a:spcAft>
                <a:spcPts val="0"/>
              </a:spcAft>
              <a:buSzPts val="2400"/>
              <a:buFont typeface="Arial Narrow"/>
              <a:buChar char="•"/>
            </a:pPr>
            <a:r>
              <a:rPr lang="en-US" sz="2400" u="sng">
                <a:hlinkClick r:id="rId8"/>
              </a:rPr>
              <a:t>Introduction to eRA for External Users Webinar Recording </a:t>
            </a:r>
            <a:endParaRPr sz="2400"/>
          </a:p>
          <a:p>
            <a:pPr marL="0" lvl="0" indent="0" algn="l" rtl="0">
              <a:spcBef>
                <a:spcPts val="0"/>
              </a:spcBef>
              <a:spcAft>
                <a:spcPts val="0"/>
              </a:spcAft>
              <a:buNone/>
            </a:pPr>
            <a:r>
              <a:rPr lang="en-US" sz="1400">
                <a:solidFill>
                  <a:srgbClr val="222222"/>
                </a:solidFill>
              </a:rPr>
              <a:t>        </a:t>
            </a:r>
            <a:r>
              <a:rPr lang="en-US" sz="1400" u="sng">
                <a:hlinkClick r:id="rId8"/>
              </a:rPr>
              <a:t>https://www.youtube.com/watch?v=DZDFZvN0SL8</a:t>
            </a:r>
            <a:endParaRPr sz="2400">
              <a:solidFill>
                <a:srgbClr val="222222"/>
              </a:solidFill>
            </a:endParaRPr>
          </a:p>
          <a:p>
            <a:pPr marL="342900" lvl="0" indent="-323850" algn="l" rtl="0">
              <a:spcBef>
                <a:spcPts val="640"/>
              </a:spcBef>
              <a:spcAft>
                <a:spcPts val="0"/>
              </a:spcAft>
              <a:buSzPts val="2400"/>
              <a:buChar char="•"/>
            </a:pPr>
            <a:r>
              <a:rPr lang="en-US" sz="2400" u="sng">
                <a:hlinkClick r:id="rId9"/>
              </a:rPr>
              <a:t>eRA Commons Registration Webinar Recording </a:t>
            </a:r>
            <a:r>
              <a:rPr lang="en-US" sz="1400"/>
              <a:t> https://www.youtube.com/watch?v=DZDFZvN0SL8</a:t>
            </a:r>
            <a:endParaRPr sz="1400"/>
          </a:p>
          <a:p>
            <a:pPr marL="0" lvl="0" indent="0" algn="l" rtl="0">
              <a:spcBef>
                <a:spcPts val="280"/>
              </a:spcBef>
              <a:spcAft>
                <a:spcPts val="0"/>
              </a:spcAft>
              <a:buClr>
                <a:schemeClr val="dk2"/>
              </a:buClr>
              <a:buSzPts val="1400"/>
              <a:buNone/>
            </a:pPr>
            <a:r>
              <a:rPr lang="en-US" sz="1400"/>
              <a:t>  </a:t>
            </a:r>
            <a:endParaRPr sz="1400"/>
          </a:p>
          <a:p>
            <a:pPr marL="0" lvl="0" indent="0" algn="l" rtl="0">
              <a:spcBef>
                <a:spcPts val="280"/>
              </a:spcBef>
              <a:spcAft>
                <a:spcPts val="0"/>
              </a:spcAft>
              <a:buClr>
                <a:schemeClr val="dk2"/>
              </a:buClr>
              <a:buSzPts val="1400"/>
              <a:buNone/>
            </a:pPr>
            <a:endParaRPr sz="1400"/>
          </a:p>
          <a:p>
            <a:pPr marL="0" lvl="0" indent="0" algn="l" rtl="0">
              <a:spcBef>
                <a:spcPts val="280"/>
              </a:spcBef>
              <a:spcAft>
                <a:spcPts val="0"/>
              </a:spcAft>
              <a:buClr>
                <a:schemeClr val="dk2"/>
              </a:buClr>
              <a:buSzPts val="1400"/>
              <a:buNone/>
            </a:pPr>
            <a:endParaRPr sz="1400" u="sng">
              <a:solidFill>
                <a:schemeClr val="hlink"/>
              </a:solidFill>
              <a:hlinkClick r:id="rId1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0"/>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Supporting Links</a:t>
            </a:r>
            <a:endParaRPr sz="3200"/>
          </a:p>
        </p:txBody>
      </p:sp>
      <p:sp>
        <p:nvSpPr>
          <p:cNvPr id="605" name="Google Shape;605;p80"/>
          <p:cNvSpPr txBox="1">
            <a:spLocks noGrp="1"/>
          </p:cNvSpPr>
          <p:nvPr>
            <p:ph type="body" idx="1"/>
          </p:nvPr>
        </p:nvSpPr>
        <p:spPr>
          <a:xfrm>
            <a:off x="457200" y="998675"/>
            <a:ext cx="8229600" cy="5356200"/>
          </a:xfrm>
          <a:prstGeom prst="rect">
            <a:avLst/>
          </a:prstGeom>
          <a:noFill/>
          <a:ln>
            <a:noFill/>
          </a:ln>
        </p:spPr>
        <p:txBody>
          <a:bodyPr spcFirstLastPara="1" wrap="square" lIns="91425" tIns="45700" rIns="91425" bIns="45700" anchor="t" anchorCtr="0">
            <a:normAutofit fontScale="77500" lnSpcReduction="20000"/>
          </a:bodyPr>
          <a:lstStyle/>
          <a:p>
            <a:pPr marL="342900" lvl="0" indent="-275272" algn="l" rtl="0">
              <a:spcBef>
                <a:spcPts val="0"/>
              </a:spcBef>
              <a:spcAft>
                <a:spcPts val="0"/>
              </a:spcAft>
              <a:buClr>
                <a:srgbClr val="00467F"/>
              </a:buClr>
              <a:buSzPct val="89705"/>
              <a:buFont typeface="Arial Narrow"/>
              <a:buChar char="•"/>
            </a:pPr>
            <a:r>
              <a:rPr lang="en-US" sz="3400" u="sng">
                <a:solidFill>
                  <a:srgbClr val="00467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Prescott Grant Program</a:t>
            </a:r>
            <a:r>
              <a:rPr lang="en-US" u="sng">
                <a:solidFill>
                  <a:srgbClr val="00467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r>
            <a:br>
              <a:rPr lang="en-US" u="sng">
                <a:solidFill>
                  <a:srgbClr val="00467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br>
            <a:r>
              <a:rPr lang="en-US" sz="2000" u="sng">
                <a:solidFill>
                  <a:srgbClr val="00467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https://www.fisheries.noaa.gov/grant/john-h-prescott-marine-mammal-rescue-assistance-grant-program</a:t>
            </a:r>
            <a:endParaRPr sz="2000">
              <a:solidFill>
                <a:srgbClr val="00467F"/>
              </a:solidFill>
            </a:endParaRPr>
          </a:p>
          <a:p>
            <a:pPr marL="342900" lvl="0" indent="0" algn="l" rtl="0">
              <a:spcBef>
                <a:spcPts val="640"/>
              </a:spcBef>
              <a:spcAft>
                <a:spcPts val="0"/>
              </a:spcAft>
              <a:buNone/>
            </a:pPr>
            <a:endParaRPr sz="1600">
              <a:solidFill>
                <a:srgbClr val="00467F"/>
              </a:solidFill>
            </a:endParaRPr>
          </a:p>
          <a:p>
            <a:pPr marL="342900" lvl="0" indent="-290830" algn="l" rtl="0">
              <a:spcBef>
                <a:spcPts val="0"/>
              </a:spcBef>
              <a:spcAft>
                <a:spcPts val="0"/>
              </a:spcAft>
              <a:buSzPct val="100000"/>
              <a:buFont typeface="Arial Narrow"/>
              <a:buChar char="•"/>
            </a:pPr>
            <a:r>
              <a:rPr lang="en-US" sz="3400" u="sng">
                <a:hlinkClick r:id="rId4"/>
              </a:rPr>
              <a:t>Prescott FAQs</a:t>
            </a:r>
            <a:endParaRPr sz="3400"/>
          </a:p>
          <a:p>
            <a:pPr marL="342900" lvl="0" indent="0" algn="l" rtl="0">
              <a:spcBef>
                <a:spcPts val="0"/>
              </a:spcBef>
              <a:spcAft>
                <a:spcPts val="0"/>
              </a:spcAft>
              <a:buNone/>
            </a:pPr>
            <a:r>
              <a:rPr lang="en-US" sz="2000" u="sng">
                <a:hlinkClick r:id="rId4"/>
              </a:rPr>
              <a:t>https://www.fisheries.noaa.gov/national/funding-and-financial-services/frequent-questions-prescott-grant-program</a:t>
            </a:r>
            <a:endParaRPr sz="2000">
              <a:solidFill>
                <a:srgbClr val="00467F"/>
              </a:solidFill>
            </a:endParaRPr>
          </a:p>
          <a:p>
            <a:pPr marL="342900" lvl="0" indent="0" algn="l" rtl="0">
              <a:spcBef>
                <a:spcPts val="0"/>
              </a:spcBef>
              <a:spcAft>
                <a:spcPts val="0"/>
              </a:spcAft>
              <a:buNone/>
            </a:pPr>
            <a:endParaRPr sz="1600">
              <a:solidFill>
                <a:srgbClr val="00467F"/>
              </a:solidFill>
            </a:endParaRPr>
          </a:p>
          <a:p>
            <a:pPr marL="342900" lvl="0" indent="-290830" algn="l" rtl="0">
              <a:spcBef>
                <a:spcPts val="640"/>
              </a:spcBef>
              <a:spcAft>
                <a:spcPts val="0"/>
              </a:spcAft>
              <a:buClr>
                <a:srgbClr val="00467F"/>
              </a:buClr>
              <a:buSzPct val="100000"/>
              <a:buFont typeface="Arial Narrow"/>
              <a:buChar char="•"/>
            </a:pPr>
            <a:r>
              <a:rPr lang="en-US" sz="3400" u="sng">
                <a:solidFill>
                  <a:srgbClr val="00467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Prescott Cost-Share Calculator</a:t>
            </a:r>
            <a:r>
              <a:rPr lang="en-US" sz="3400">
                <a:solidFill>
                  <a:srgbClr val="00467F"/>
                </a:solidFill>
              </a:rPr>
              <a:t> </a:t>
            </a:r>
            <a:endParaRPr sz="3400">
              <a:solidFill>
                <a:srgbClr val="00467F"/>
              </a:solidFill>
            </a:endParaRPr>
          </a:p>
          <a:p>
            <a:pPr marL="342900" lvl="0" indent="0" algn="l" rtl="0">
              <a:spcBef>
                <a:spcPts val="640"/>
              </a:spcBef>
              <a:spcAft>
                <a:spcPts val="0"/>
              </a:spcAft>
              <a:buNone/>
            </a:pPr>
            <a:r>
              <a:rPr lang="en-US" sz="2000" u="sng">
                <a:solidFill>
                  <a:srgbClr val="00467F"/>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https://www.fisheries.noaa.gov/grant/prescott-grant-cost-share-calculator</a:t>
            </a:r>
            <a:endParaRPr sz="2000">
              <a:solidFill>
                <a:srgbClr val="00467F"/>
              </a:solidFill>
            </a:endParaRPr>
          </a:p>
          <a:p>
            <a:pPr marL="342900" lvl="0" indent="0" algn="l" rtl="0">
              <a:spcBef>
                <a:spcPts val="640"/>
              </a:spcBef>
              <a:spcAft>
                <a:spcPts val="0"/>
              </a:spcAft>
              <a:buNone/>
            </a:pPr>
            <a:endParaRPr sz="1600">
              <a:solidFill>
                <a:srgbClr val="00467F"/>
              </a:solidFill>
            </a:endParaRPr>
          </a:p>
          <a:p>
            <a:pPr marL="342900" lvl="0" indent="-275272" algn="l" rtl="0">
              <a:spcBef>
                <a:spcPts val="640"/>
              </a:spcBef>
              <a:spcAft>
                <a:spcPts val="0"/>
              </a:spcAft>
              <a:buClr>
                <a:srgbClr val="00467F"/>
              </a:buClr>
              <a:buSzPct val="89705"/>
              <a:buChar char="•"/>
            </a:pPr>
            <a:r>
              <a:rPr lang="en-US" sz="3400" u="sng">
                <a:solidFill>
                  <a:srgbClr val="00467F"/>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Independent Sector</a:t>
            </a:r>
            <a:r>
              <a:rPr lang="en-US" sz="3400">
                <a:solidFill>
                  <a:srgbClr val="00467F"/>
                </a:solidFill>
              </a:rPr>
              <a:t>  </a:t>
            </a:r>
            <a:r>
              <a:rPr lang="en-US">
                <a:solidFill>
                  <a:srgbClr val="00467F"/>
                </a:solidFill>
              </a:rPr>
              <a:t>      </a:t>
            </a:r>
            <a:endParaRPr>
              <a:solidFill>
                <a:srgbClr val="00467F"/>
              </a:solidFill>
            </a:endParaRPr>
          </a:p>
          <a:p>
            <a:pPr marL="342900" lvl="0" indent="0" algn="l" rtl="0">
              <a:spcBef>
                <a:spcPts val="640"/>
              </a:spcBef>
              <a:spcAft>
                <a:spcPts val="0"/>
              </a:spcAft>
              <a:buNone/>
            </a:pPr>
            <a:r>
              <a:rPr lang="en-US" sz="2000" u="sng">
                <a:solidFill>
                  <a:srgbClr val="00467F"/>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https://independentsector.org/resource/value-of-volunteer-time</a:t>
            </a:r>
            <a:endParaRPr sz="2000">
              <a:solidFill>
                <a:srgbClr val="00467F"/>
              </a:solidFill>
            </a:endParaRPr>
          </a:p>
          <a:p>
            <a:pPr marL="0" lvl="0" indent="0" algn="l" rtl="0">
              <a:spcBef>
                <a:spcPts val="640"/>
              </a:spcBef>
              <a:spcAft>
                <a:spcPts val="0"/>
              </a:spcAft>
              <a:buNone/>
            </a:pPr>
            <a:endParaRPr sz="1600">
              <a:solidFill>
                <a:srgbClr val="00467F"/>
              </a:solidFill>
            </a:endParaRPr>
          </a:p>
          <a:p>
            <a:pPr marL="342900" lvl="0" indent="-275272" algn="l" rtl="0">
              <a:spcBef>
                <a:spcPts val="640"/>
              </a:spcBef>
              <a:spcAft>
                <a:spcPts val="0"/>
              </a:spcAft>
              <a:buClr>
                <a:srgbClr val="00467F"/>
              </a:buClr>
              <a:buSzPct val="89705"/>
              <a:buFont typeface="Arial Narrow"/>
              <a:buChar char="•"/>
            </a:pPr>
            <a:r>
              <a:rPr lang="en-US" sz="3400" u="sng">
                <a:solidFill>
                  <a:srgbClr val="00467F"/>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NFWF Indirect Cost Calculator</a:t>
            </a:r>
            <a:r>
              <a:rPr lang="en-US" sz="3400">
                <a:solidFill>
                  <a:srgbClr val="00467F"/>
                </a:solidFill>
              </a:rPr>
              <a:t> </a:t>
            </a:r>
            <a:r>
              <a:rPr lang="en-US" sz="3050">
                <a:solidFill>
                  <a:srgbClr val="00467F"/>
                </a:solidFill>
              </a:rPr>
              <a:t> </a:t>
            </a:r>
            <a:r>
              <a:rPr lang="en-US">
                <a:solidFill>
                  <a:srgbClr val="00467F"/>
                </a:solidFill>
              </a:rPr>
              <a:t>            </a:t>
            </a:r>
            <a:r>
              <a:rPr lang="en-US" sz="2028" u="sng">
                <a:solidFill>
                  <a:srgbClr val="00467F"/>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https://www.nfwf.org/apply-grant/application-information/indirect-cost-calculator</a:t>
            </a:r>
            <a:endParaRPr sz="2028">
              <a:solidFill>
                <a:srgbClr val="00467F"/>
              </a:solidFill>
            </a:endParaRPr>
          </a:p>
          <a:p>
            <a:pPr marL="0" lvl="0" indent="0" algn="l" rtl="0">
              <a:spcBef>
                <a:spcPts val="640"/>
              </a:spcBef>
              <a:spcAft>
                <a:spcPts val="0"/>
              </a:spcAft>
              <a:buNone/>
            </a:pPr>
            <a:endParaRPr sz="1600">
              <a:solidFill>
                <a:srgbClr val="00467F"/>
              </a:solidFill>
            </a:endParaRPr>
          </a:p>
          <a:p>
            <a:pPr marL="342900" lvl="0" indent="0" algn="l" rtl="0">
              <a:spcBef>
                <a:spcPts val="640"/>
              </a:spcBef>
              <a:spcAft>
                <a:spcPts val="0"/>
              </a:spcAft>
              <a:buNone/>
            </a:pPr>
            <a:endParaRPr sz="1600">
              <a:solidFill>
                <a:srgbClr val="00467F"/>
              </a:solidFill>
            </a:endParaRPr>
          </a:p>
          <a:p>
            <a:pPr marL="342900" lvl="0" indent="-322580" algn="l" rtl="0">
              <a:spcBef>
                <a:spcPts val="0"/>
              </a:spcBef>
              <a:spcAft>
                <a:spcPts val="0"/>
              </a:spcAft>
              <a:buSzPct val="100000"/>
              <a:buFont typeface="Arial Narrow"/>
              <a:buChar char="•"/>
            </a:pPr>
            <a:r>
              <a:rPr lang="en-US" sz="3400" u="sng">
                <a:hlinkClick r:id="rId9"/>
              </a:rPr>
              <a:t>Budget Narrative Guidance for NOAA Grants</a:t>
            </a:r>
            <a:r>
              <a:rPr lang="en-US" sz="3400"/>
              <a:t> </a:t>
            </a:r>
            <a:endParaRPr sz="3400"/>
          </a:p>
          <a:p>
            <a:pPr marL="342900" lvl="0" indent="0" algn="l" rtl="0">
              <a:spcBef>
                <a:spcPts val="0"/>
              </a:spcBef>
              <a:spcAft>
                <a:spcPts val="0"/>
              </a:spcAft>
              <a:buNone/>
            </a:pPr>
            <a:r>
              <a:rPr lang="en-US" sz="2000" u="sng">
                <a:solidFill>
                  <a:srgbClr val="00467F"/>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https://coast.noaa.gov/data/coasthome/funding/_pdf/forms/budget-narrative-guidance-for-NOAA-grants.pdf</a:t>
            </a:r>
            <a:endParaRPr sz="2000">
              <a:solidFill>
                <a:srgbClr val="00467F"/>
              </a:solidFill>
            </a:endParaRPr>
          </a:p>
          <a:p>
            <a:pPr marL="0" lvl="0" indent="0" algn="l" rtl="0">
              <a:spcBef>
                <a:spcPts val="0"/>
              </a:spcBef>
              <a:spcAft>
                <a:spcPts val="0"/>
              </a:spcAft>
              <a:buNone/>
            </a:pPr>
            <a:endParaRPr sz="1500">
              <a:solidFill>
                <a:srgbClr val="00467F"/>
              </a:solidFill>
            </a:endParaRPr>
          </a:p>
          <a:p>
            <a:pPr marL="0" lvl="0" indent="0" algn="l" rtl="0">
              <a:spcBef>
                <a:spcPts val="320"/>
              </a:spcBef>
              <a:spcAft>
                <a:spcPts val="0"/>
              </a:spcAft>
              <a:buClr>
                <a:srgbClr val="00467F"/>
              </a:buClr>
              <a:buSzPct val="100000"/>
              <a:buNone/>
            </a:pPr>
            <a:endParaRPr sz="1600">
              <a:solidFill>
                <a:srgbClr val="00467F"/>
              </a:solidFill>
            </a:endParaRPr>
          </a:p>
          <a:p>
            <a:pPr marL="342900" lvl="0" indent="-139700" algn="l" rtl="0">
              <a:spcBef>
                <a:spcPts val="640"/>
              </a:spcBef>
              <a:spcAft>
                <a:spcPts val="0"/>
              </a:spcAft>
              <a:buClr>
                <a:schemeClr val="dk2"/>
              </a:buClr>
              <a:buSzPct val="100000"/>
              <a:buNone/>
            </a:pPr>
            <a:endParaRPr/>
          </a:p>
        </p:txBody>
      </p:sp>
      <p:sp>
        <p:nvSpPr>
          <p:cNvPr id="606" name="Google Shape;606;p80"/>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1"/>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Supporting Links (cont’d)</a:t>
            </a:r>
            <a:endParaRPr sz="3200"/>
          </a:p>
        </p:txBody>
      </p:sp>
      <p:sp>
        <p:nvSpPr>
          <p:cNvPr id="612" name="Google Shape;612;p81"/>
          <p:cNvSpPr txBox="1">
            <a:spLocks noGrp="1"/>
          </p:cNvSpPr>
          <p:nvPr>
            <p:ph type="body" idx="1"/>
          </p:nvPr>
        </p:nvSpPr>
        <p:spPr>
          <a:xfrm>
            <a:off x="0" y="1207300"/>
            <a:ext cx="9144000" cy="4526100"/>
          </a:xfrm>
          <a:prstGeom prst="rect">
            <a:avLst/>
          </a:prstGeom>
          <a:noFill/>
          <a:ln>
            <a:noFill/>
          </a:ln>
        </p:spPr>
        <p:txBody>
          <a:bodyPr spcFirstLastPara="1" wrap="square" lIns="91425" tIns="45700" rIns="91425" bIns="45700" anchor="t" anchorCtr="0">
            <a:normAutofit lnSpcReduction="10000"/>
          </a:bodyPr>
          <a:lstStyle/>
          <a:p>
            <a:pPr marL="342900" lvl="0" indent="-292100" algn="l" rtl="0">
              <a:spcBef>
                <a:spcPts val="0"/>
              </a:spcBef>
              <a:spcAft>
                <a:spcPts val="0"/>
              </a:spcAft>
              <a:buClr>
                <a:srgbClr val="1E5C90"/>
              </a:buClr>
              <a:buSzPts val="2400"/>
              <a:buFont typeface="Arial Narrow"/>
              <a:buChar char="•"/>
            </a:pPr>
            <a:r>
              <a:rPr lang="en-US" sz="2400" b="1" u="sng">
                <a:solidFill>
                  <a:srgbClr val="1E5C9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Grants.Gov: Form Instructions</a:t>
            </a:r>
            <a:r>
              <a:rPr lang="en-US" sz="2400">
                <a:solidFill>
                  <a:srgbClr val="1E5C90"/>
                </a:solidFill>
              </a:rPr>
              <a:t> </a:t>
            </a:r>
            <a:endParaRPr sz="2400">
              <a:solidFill>
                <a:srgbClr val="1E5C90"/>
              </a:solidFill>
            </a:endParaRPr>
          </a:p>
          <a:p>
            <a:pPr marL="342900" lvl="0" indent="0" algn="l" rtl="0">
              <a:spcBef>
                <a:spcPts val="0"/>
              </a:spcBef>
              <a:spcAft>
                <a:spcPts val="0"/>
              </a:spcAft>
              <a:buNone/>
            </a:pPr>
            <a:r>
              <a:rPr lang="en-US" sz="1500" u="sng">
                <a:solidFill>
                  <a:srgbClr val="1E5C9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https://www.grants.gov/forms/sf-424-family.html</a:t>
            </a:r>
            <a:endParaRPr sz="2400">
              <a:solidFill>
                <a:srgbClr val="1E5C90"/>
              </a:solidFill>
            </a:endParaRPr>
          </a:p>
          <a:p>
            <a:pPr marL="342900" lvl="0" indent="0" algn="l" rtl="0">
              <a:spcBef>
                <a:spcPts val="0"/>
              </a:spcBef>
              <a:spcAft>
                <a:spcPts val="0"/>
              </a:spcAft>
              <a:buNone/>
            </a:pPr>
            <a:endParaRPr sz="2400"/>
          </a:p>
          <a:p>
            <a:pPr marL="342900" lvl="0" indent="-292100" algn="l" rtl="0">
              <a:spcBef>
                <a:spcPts val="640"/>
              </a:spcBef>
              <a:spcAft>
                <a:spcPts val="0"/>
              </a:spcAft>
              <a:buSzPts val="2400"/>
              <a:buFont typeface="Arial Narrow"/>
              <a:buChar char="•"/>
            </a:pPr>
            <a:r>
              <a:rPr lang="en-US" sz="2400" u="sng">
                <a:hlinkClick r:id="rId4"/>
              </a:rPr>
              <a:t>NAAEE’s Community Engagement Guidelines for Excellence</a:t>
            </a:r>
            <a:r>
              <a:rPr lang="en-US" sz="2400" u="sng"/>
              <a:t> </a:t>
            </a:r>
            <a:endParaRPr sz="2400"/>
          </a:p>
          <a:p>
            <a:pPr marL="0" lvl="0" indent="0" algn="l" rtl="0">
              <a:spcBef>
                <a:spcPts val="320"/>
              </a:spcBef>
              <a:spcAft>
                <a:spcPts val="0"/>
              </a:spcAft>
              <a:buNone/>
            </a:pPr>
            <a:r>
              <a:rPr lang="en-US" sz="1600"/>
              <a:t>        </a:t>
            </a:r>
            <a:r>
              <a:rPr lang="en-US" sz="1600" u="sng">
                <a:hlinkClick r:id="rId4"/>
              </a:rPr>
              <a:t>https://eepro.naaee.org/community/blog/community-engagement-guidelines-excellence</a:t>
            </a:r>
            <a:endParaRPr sz="2400"/>
          </a:p>
          <a:p>
            <a:pPr marL="342900" lvl="0" indent="0" algn="l" rtl="0">
              <a:spcBef>
                <a:spcPts val="0"/>
              </a:spcBef>
              <a:spcAft>
                <a:spcPts val="0"/>
              </a:spcAft>
              <a:buNone/>
            </a:pPr>
            <a:endParaRPr sz="2400"/>
          </a:p>
          <a:p>
            <a:pPr marL="342900" lvl="0" indent="-292100" algn="l" rtl="0">
              <a:spcBef>
                <a:spcPts val="0"/>
              </a:spcBef>
              <a:spcAft>
                <a:spcPts val="0"/>
              </a:spcAft>
              <a:buSzPts val="2400"/>
              <a:buFont typeface="Arial Narrow"/>
              <a:buChar char="•"/>
            </a:pPr>
            <a:r>
              <a:rPr lang="en-US" sz="2400" u="sng">
                <a:hlinkClick r:id="rId5"/>
              </a:rPr>
              <a:t>Congressional Districts</a:t>
            </a:r>
            <a:endParaRPr/>
          </a:p>
          <a:p>
            <a:pPr marL="342900" lvl="0" indent="0" algn="l" rtl="0">
              <a:spcBef>
                <a:spcPts val="0"/>
              </a:spcBef>
              <a:spcAft>
                <a:spcPts val="0"/>
              </a:spcAft>
              <a:buNone/>
            </a:pPr>
            <a:r>
              <a:rPr lang="en-US" sz="1400" u="sng">
                <a:hlinkClick r:id="rId5"/>
              </a:rPr>
              <a:t>https://www.census.gov/mycd/</a:t>
            </a:r>
            <a:r>
              <a:rPr lang="en-US"/>
              <a:t/>
            </a:r>
            <a:br>
              <a:rPr lang="en-US"/>
            </a:br>
            <a:endParaRPr/>
          </a:p>
          <a:p>
            <a:pPr marL="342900" lvl="0" indent="-266700" algn="l" rtl="0">
              <a:spcBef>
                <a:spcPts val="0"/>
              </a:spcBef>
              <a:spcAft>
                <a:spcPts val="0"/>
              </a:spcAft>
              <a:buSzPts val="2400"/>
              <a:buChar char="•"/>
            </a:pPr>
            <a:r>
              <a:rPr lang="en-US" sz="2400" u="sng"/>
              <a:t>SF424 #19. Intergovernmental Review of Federal Programs (SPOC List)</a:t>
            </a:r>
            <a:r>
              <a:rPr lang="en-US"/>
              <a:t/>
            </a:r>
            <a:br>
              <a:rPr lang="en-US"/>
            </a:br>
            <a:r>
              <a:rPr lang="en-US" sz="1400" u="sng">
                <a:latin typeface="Arial"/>
                <a:ea typeface="Arial"/>
                <a:cs typeface="Arial"/>
                <a:sym typeface="Arial"/>
                <a:hlinkClick r:id="rId6"/>
              </a:rPr>
              <a:t>https://www.whitehouse.gov/wp-content/uploads/2023/06/SPOC-list-as-of-2023.pdf</a:t>
            </a:r>
            <a:endParaRPr sz="3500"/>
          </a:p>
          <a:p>
            <a:pPr marL="0" lvl="0" indent="0" algn="l" rtl="0">
              <a:spcBef>
                <a:spcPts val="0"/>
              </a:spcBef>
              <a:spcAft>
                <a:spcPts val="0"/>
              </a:spcAft>
              <a:buNone/>
            </a:pPr>
            <a:endParaRPr sz="1400" u="sng">
              <a:hlinkClick r:id="rId7"/>
            </a:endParaRPr>
          </a:p>
          <a:p>
            <a:pPr marL="342900" lvl="0" indent="-292100" algn="l" rtl="0">
              <a:spcBef>
                <a:spcPts val="640"/>
              </a:spcBef>
              <a:spcAft>
                <a:spcPts val="0"/>
              </a:spcAft>
              <a:buSzPts val="2400"/>
              <a:buChar char="•"/>
            </a:pPr>
            <a:r>
              <a:rPr lang="en-US" sz="2400" u="sng">
                <a:hlinkClick r:id="rId7"/>
              </a:rPr>
              <a:t>High Priority Pathogens List 2011</a:t>
            </a:r>
            <a:endParaRPr sz="2400"/>
          </a:p>
          <a:p>
            <a:pPr marL="0" lvl="0" indent="0" algn="l" rtl="0">
              <a:spcBef>
                <a:spcPts val="280"/>
              </a:spcBef>
              <a:spcAft>
                <a:spcPts val="0"/>
              </a:spcAft>
              <a:buClr>
                <a:schemeClr val="dk2"/>
              </a:buClr>
              <a:buSzPts val="1400"/>
              <a:buNone/>
            </a:pPr>
            <a:r>
              <a:rPr lang="en-US" sz="1400"/>
              <a:t>         </a:t>
            </a:r>
            <a:r>
              <a:rPr lang="en-US" sz="1400" u="sng">
                <a:hlinkClick r:id="rId7"/>
              </a:rPr>
              <a:t>https://media.fisheries.noaa.gov/dam-migration/high-priority-marine-mammal-pathogens-2011-prescott-grants-pr.pdf</a:t>
            </a:r>
            <a:endParaRPr sz="1400"/>
          </a:p>
          <a:p>
            <a:pPr marL="0" lvl="0" indent="0" algn="l" rtl="0">
              <a:spcBef>
                <a:spcPts val="0"/>
              </a:spcBef>
              <a:spcAft>
                <a:spcPts val="0"/>
              </a:spcAft>
              <a:buNone/>
            </a:pPr>
            <a:endParaRPr/>
          </a:p>
        </p:txBody>
      </p:sp>
      <p:sp>
        <p:nvSpPr>
          <p:cNvPr id="613" name="Google Shape;613;p81"/>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ID.me</a:t>
            </a:r>
            <a:endParaRPr/>
          </a:p>
        </p:txBody>
      </p:sp>
      <p:sp>
        <p:nvSpPr>
          <p:cNvPr id="98" name="Google Shape;98;p16"/>
          <p:cNvSpPr txBox="1">
            <a:spLocks noGrp="1"/>
          </p:cNvSpPr>
          <p:nvPr>
            <p:ph type="body" idx="1"/>
          </p:nvPr>
        </p:nvSpPr>
        <p:spPr>
          <a:xfrm>
            <a:off x="457200" y="1207301"/>
            <a:ext cx="8229600" cy="5147700"/>
          </a:xfrm>
          <a:prstGeom prst="rect">
            <a:avLst/>
          </a:prstGeom>
        </p:spPr>
        <p:txBody>
          <a:bodyPr spcFirstLastPara="1" wrap="square" lIns="91425" tIns="45700" rIns="91425" bIns="45700" anchor="t" anchorCtr="0">
            <a:noAutofit/>
          </a:bodyPr>
          <a:lstStyle/>
          <a:p>
            <a:pPr marL="0" lvl="0" indent="0" algn="ctr" rtl="0">
              <a:lnSpc>
                <a:spcPct val="110000"/>
              </a:lnSpc>
              <a:spcBef>
                <a:spcPts val="0"/>
              </a:spcBef>
              <a:spcAft>
                <a:spcPts val="0"/>
              </a:spcAft>
              <a:buSzPts val="852"/>
              <a:buNone/>
            </a:pPr>
            <a:r>
              <a:rPr lang="en-US" sz="2400" b="1">
                <a:highlight>
                  <a:srgbClr val="FFFFFF"/>
                </a:highlight>
              </a:rPr>
              <a:t>If you have an established ASAP account </a:t>
            </a:r>
            <a:endParaRPr sz="2400" b="1">
              <a:highlight>
                <a:srgbClr val="FFFFFF"/>
              </a:highlight>
            </a:endParaRPr>
          </a:p>
          <a:p>
            <a:pPr marL="0" lvl="0" indent="0" algn="ctr" rtl="0">
              <a:lnSpc>
                <a:spcPct val="110000"/>
              </a:lnSpc>
              <a:spcBef>
                <a:spcPts val="0"/>
              </a:spcBef>
              <a:spcAft>
                <a:spcPts val="0"/>
              </a:spcAft>
              <a:buSzPts val="852"/>
              <a:buNone/>
            </a:pPr>
            <a:r>
              <a:rPr lang="en-US" sz="2400" b="1">
                <a:highlight>
                  <a:srgbClr val="FFFFFF"/>
                </a:highlight>
              </a:rPr>
              <a:t>Register with ID.me by 9/15</a:t>
            </a:r>
            <a:endParaRPr sz="2400"/>
          </a:p>
          <a:p>
            <a:pPr marL="342900" lvl="0" indent="0" algn="l" rtl="0">
              <a:lnSpc>
                <a:spcPct val="105000"/>
              </a:lnSpc>
              <a:spcBef>
                <a:spcPts val="0"/>
              </a:spcBef>
              <a:spcAft>
                <a:spcPts val="0"/>
              </a:spcAft>
              <a:buClr>
                <a:schemeClr val="dk1"/>
              </a:buClr>
              <a:buSzPts val="1100"/>
              <a:buFont typeface="Arial"/>
              <a:buNone/>
            </a:pPr>
            <a:endParaRPr sz="2400"/>
          </a:p>
          <a:p>
            <a:pPr marL="342900" lvl="0" indent="-292100" algn="l" rtl="0">
              <a:lnSpc>
                <a:spcPct val="105000"/>
              </a:lnSpc>
              <a:spcBef>
                <a:spcPts val="0"/>
              </a:spcBef>
              <a:spcAft>
                <a:spcPts val="0"/>
              </a:spcAft>
              <a:buSzPts val="2400"/>
              <a:buChar char="•"/>
            </a:pPr>
            <a:r>
              <a:rPr lang="en-US" sz="2400" u="sng">
                <a:solidFill>
                  <a:schemeClr val="hlink"/>
                </a:solidFill>
                <a:hlinkClick r:id="rId3"/>
              </a:rPr>
              <a:t>ID.me</a:t>
            </a:r>
            <a:r>
              <a:rPr lang="en-US" sz="2400"/>
              <a:t> - enable multi-factor authentication for ASAP Account</a:t>
            </a:r>
            <a:endParaRPr sz="2400"/>
          </a:p>
          <a:p>
            <a:pPr marL="0" lvl="0" indent="0" algn="l" rtl="0">
              <a:lnSpc>
                <a:spcPct val="105000"/>
              </a:lnSpc>
              <a:spcBef>
                <a:spcPts val="0"/>
              </a:spcBef>
              <a:spcAft>
                <a:spcPts val="0"/>
              </a:spcAft>
              <a:buNone/>
            </a:pPr>
            <a:endParaRPr sz="2400"/>
          </a:p>
          <a:p>
            <a:pPr marL="0" lvl="0" indent="0" algn="l" rtl="0">
              <a:lnSpc>
                <a:spcPct val="90000"/>
              </a:lnSpc>
              <a:spcBef>
                <a:spcPts val="640"/>
              </a:spcBef>
              <a:spcAft>
                <a:spcPts val="0"/>
              </a:spcAft>
              <a:buClr>
                <a:schemeClr val="dk1"/>
              </a:buClr>
              <a:buSzPts val="852"/>
              <a:buFont typeface="Arial"/>
              <a:buNone/>
            </a:pPr>
            <a:r>
              <a:rPr lang="en-US" sz="2400">
                <a:highlight>
                  <a:srgbClr val="FFFFFF"/>
                </a:highlight>
              </a:rPr>
              <a:t>Below are links to assist with your ID.me Registration:</a:t>
            </a:r>
            <a:endParaRPr sz="2400">
              <a:highlight>
                <a:srgbClr val="FFFFFF"/>
              </a:highlight>
            </a:endParaRPr>
          </a:p>
          <a:p>
            <a:pPr marL="0" lvl="0" indent="0" algn="l" rtl="0">
              <a:lnSpc>
                <a:spcPct val="90000"/>
              </a:lnSpc>
              <a:spcBef>
                <a:spcPts val="640"/>
              </a:spcBef>
              <a:spcAft>
                <a:spcPts val="0"/>
              </a:spcAft>
              <a:buClr>
                <a:schemeClr val="dk1"/>
              </a:buClr>
              <a:buSzPts val="852"/>
              <a:buFont typeface="Arial"/>
              <a:buNone/>
            </a:pPr>
            <a:endParaRPr sz="2400">
              <a:highlight>
                <a:srgbClr val="FFFFFF"/>
              </a:highlight>
            </a:endParaRPr>
          </a:p>
          <a:p>
            <a:pPr marL="596900" lvl="0" indent="-317500" algn="l" rtl="0">
              <a:lnSpc>
                <a:spcPct val="105000"/>
              </a:lnSpc>
              <a:spcBef>
                <a:spcPts val="0"/>
              </a:spcBef>
              <a:spcAft>
                <a:spcPts val="0"/>
              </a:spcAft>
              <a:buClr>
                <a:schemeClr val="dk2"/>
              </a:buClr>
              <a:buSzPts val="1400"/>
              <a:buFont typeface="Arial Narrow"/>
              <a:buChar char="●"/>
            </a:pPr>
            <a:r>
              <a:rPr lang="en-US" sz="2400" b="1" u="sng">
                <a:highlight>
                  <a:srgbClr val="FFFFFF"/>
                </a:highlight>
                <a:hlinkClick r:id="rId4"/>
              </a:rPr>
              <a:t>See the ID.me Registration Guide</a:t>
            </a:r>
            <a:endParaRPr sz="2400" b="1" u="sng">
              <a:highlight>
                <a:srgbClr val="FFFFFF"/>
              </a:highlight>
            </a:endParaRPr>
          </a:p>
          <a:p>
            <a:pPr marL="0" lvl="0" indent="0" algn="l" rtl="0">
              <a:lnSpc>
                <a:spcPct val="105000"/>
              </a:lnSpc>
              <a:spcBef>
                <a:spcPts val="0"/>
              </a:spcBef>
              <a:spcAft>
                <a:spcPts val="0"/>
              </a:spcAft>
              <a:buClr>
                <a:schemeClr val="dk1"/>
              </a:buClr>
              <a:buSzPts val="852"/>
              <a:buFont typeface="Arial"/>
              <a:buNone/>
            </a:pPr>
            <a:endParaRPr sz="2400">
              <a:highlight>
                <a:srgbClr val="FFFFFF"/>
              </a:highlight>
            </a:endParaRPr>
          </a:p>
          <a:p>
            <a:pPr marL="596900" lvl="0" indent="-317500" algn="l" rtl="0">
              <a:lnSpc>
                <a:spcPct val="105000"/>
              </a:lnSpc>
              <a:spcBef>
                <a:spcPts val="0"/>
              </a:spcBef>
              <a:spcAft>
                <a:spcPts val="0"/>
              </a:spcAft>
              <a:buClr>
                <a:schemeClr val="dk2"/>
              </a:buClr>
              <a:buSzPts val="1400"/>
              <a:buFont typeface="Arial Narrow"/>
              <a:buChar char="●"/>
            </a:pPr>
            <a:r>
              <a:rPr lang="en-US" sz="2400" b="1">
                <a:highlight>
                  <a:srgbClr val="FFFFFF"/>
                </a:highlight>
              </a:rPr>
              <a:t>If you have any issues you may contact: </a:t>
            </a:r>
            <a:r>
              <a:rPr lang="en-US" sz="2400" b="1" i="1" u="sng">
                <a:highlight>
                  <a:srgbClr val="FFFFFF"/>
                </a:highlight>
              </a:rPr>
              <a:t>asaphelpdesk@fiscal.treasury.gov</a:t>
            </a:r>
            <a:endParaRPr sz="2400" b="1" i="1" u="sng">
              <a:highlight>
                <a:srgbClr val="FFFFFF"/>
              </a:highlight>
            </a:endParaRPr>
          </a:p>
          <a:p>
            <a:pPr marL="0" lvl="0" indent="0" algn="l" rtl="0">
              <a:lnSpc>
                <a:spcPct val="90000"/>
              </a:lnSpc>
              <a:spcBef>
                <a:spcPts val="640"/>
              </a:spcBef>
              <a:spcAft>
                <a:spcPts val="0"/>
              </a:spcAft>
              <a:buSzPts val="852"/>
              <a:buNone/>
            </a:pPr>
            <a:endParaRPr sz="2480"/>
          </a:p>
        </p:txBody>
      </p:sp>
      <p:sp>
        <p:nvSpPr>
          <p:cNvPr id="99" name="Google Shape;99;p16"/>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65</a:t>
            </a:fld>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57200" y="457200"/>
            <a:ext cx="8229600" cy="675900"/>
          </a:xfrm>
          <a:prstGeom prst="rect">
            <a:avLst/>
          </a:prstGeom>
        </p:spPr>
        <p:txBody>
          <a:bodyPr spcFirstLastPara="1" wrap="square" lIns="91425" tIns="45700" rIns="91425" bIns="45700" anchor="t" anchorCtr="0">
            <a:normAutofit/>
          </a:bodyPr>
          <a:lstStyle/>
          <a:p>
            <a:pPr marL="2743200" lvl="0" indent="0" algn="l" rtl="0">
              <a:spcBef>
                <a:spcPts val="0"/>
              </a:spcBef>
              <a:spcAft>
                <a:spcPts val="0"/>
              </a:spcAft>
              <a:buNone/>
            </a:pPr>
            <a:r>
              <a:rPr lang="en-US"/>
              <a:t>SCAM ALERT</a:t>
            </a:r>
            <a:endParaRPr/>
          </a:p>
        </p:txBody>
      </p:sp>
      <p:sp>
        <p:nvSpPr>
          <p:cNvPr id="106" name="Google Shape;106;p17"/>
          <p:cNvSpPr txBox="1">
            <a:spLocks noGrp="1"/>
          </p:cNvSpPr>
          <p:nvPr>
            <p:ph type="body" idx="1"/>
          </p:nvPr>
        </p:nvSpPr>
        <p:spPr>
          <a:xfrm>
            <a:off x="457200" y="1207293"/>
            <a:ext cx="8229600" cy="4526100"/>
          </a:xfrm>
          <a:prstGeom prst="rect">
            <a:avLst/>
          </a:prstGeom>
        </p:spPr>
        <p:txBody>
          <a:bodyPr spcFirstLastPara="1" wrap="square" lIns="91425" tIns="45700" rIns="91425" bIns="45700" anchor="t" anchorCtr="0">
            <a:normAutofit fontScale="92500" lnSpcReduction="20000"/>
          </a:bodyPr>
          <a:lstStyle/>
          <a:p>
            <a:pPr marL="457200" lvl="0" indent="-431800" algn="l" rtl="0">
              <a:spcBef>
                <a:spcPts val="640"/>
              </a:spcBef>
              <a:spcAft>
                <a:spcPts val="0"/>
              </a:spcAft>
              <a:buSzPts val="3200"/>
              <a:buChar char="●"/>
            </a:pPr>
            <a:r>
              <a:rPr lang="en-US"/>
              <a:t>PLEASE BE AWARE of SCAMMERS POSING AS NOAA CONTRACTORS</a:t>
            </a:r>
            <a:endParaRPr/>
          </a:p>
          <a:p>
            <a:pPr marL="457200" lvl="0" indent="0" algn="l" rtl="0">
              <a:spcBef>
                <a:spcPts val="640"/>
              </a:spcBef>
              <a:spcAft>
                <a:spcPts val="0"/>
              </a:spcAft>
              <a:buNone/>
            </a:pPr>
            <a:endParaRPr/>
          </a:p>
          <a:p>
            <a:pPr marL="457200" lvl="0" indent="-431800" algn="l" rtl="0">
              <a:spcBef>
                <a:spcPts val="640"/>
              </a:spcBef>
              <a:spcAft>
                <a:spcPts val="0"/>
              </a:spcAft>
              <a:buSzPts val="3200"/>
              <a:buChar char="●"/>
            </a:pPr>
            <a:r>
              <a:rPr lang="en-US"/>
              <a:t>THEY WILL ASK FOR $$$ TO ASSIST W/ GRANT REGISTRATION</a:t>
            </a:r>
            <a:endParaRPr/>
          </a:p>
          <a:p>
            <a:pPr marL="457200" lvl="0" indent="0" algn="l" rtl="0">
              <a:spcBef>
                <a:spcPts val="640"/>
              </a:spcBef>
              <a:spcAft>
                <a:spcPts val="0"/>
              </a:spcAft>
              <a:buNone/>
            </a:pPr>
            <a:endParaRPr/>
          </a:p>
          <a:p>
            <a:pPr marL="457200" lvl="0" indent="-431800" algn="l" rtl="0">
              <a:spcBef>
                <a:spcPts val="640"/>
              </a:spcBef>
              <a:spcAft>
                <a:spcPts val="0"/>
              </a:spcAft>
              <a:buSzPts val="3200"/>
              <a:buChar char="●"/>
            </a:pPr>
            <a:r>
              <a:rPr lang="en-US"/>
              <a:t>DO NOT TALK TO THEM</a:t>
            </a:r>
            <a:endParaRPr/>
          </a:p>
          <a:p>
            <a:pPr marL="457200" lvl="0" indent="0" algn="l" rtl="0">
              <a:spcBef>
                <a:spcPts val="640"/>
              </a:spcBef>
              <a:spcAft>
                <a:spcPts val="0"/>
              </a:spcAft>
              <a:buNone/>
            </a:pPr>
            <a:endParaRPr/>
          </a:p>
          <a:p>
            <a:pPr marL="457200" lvl="0" indent="-431800" algn="l" rtl="0">
              <a:spcBef>
                <a:spcPts val="640"/>
              </a:spcBef>
              <a:spcAft>
                <a:spcPts val="0"/>
              </a:spcAft>
              <a:buSzPts val="3200"/>
              <a:buChar char="●"/>
            </a:pPr>
            <a:r>
              <a:rPr lang="en-US"/>
              <a:t>ANY CONCERNS ABOUT NOAA GRANTS or FUNDING CONTACT US DIRECTLY </a:t>
            </a:r>
            <a:endParaRPr/>
          </a:p>
        </p:txBody>
      </p:sp>
      <p:sp>
        <p:nvSpPr>
          <p:cNvPr id="107" name="Google Shape;107;p17"/>
          <p:cNvSpPr txBox="1">
            <a:spLocks noGrp="1"/>
          </p:cNvSpPr>
          <p:nvPr>
            <p:ph type="sldNum" idx="12"/>
          </p:nvPr>
        </p:nvSpPr>
        <p:spPr>
          <a:xfrm>
            <a:off x="2285999" y="6355080"/>
            <a:ext cx="6400800" cy="502800"/>
          </a:xfrm>
          <a:prstGeom prst="rect">
            <a:avLst/>
          </a:prstGeom>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66</a:t>
            </a:fld>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2"/>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Prescott Staff &amp; Contact Info</a:t>
            </a:r>
            <a:endParaRPr sz="3200"/>
          </a:p>
        </p:txBody>
      </p:sp>
      <p:sp>
        <p:nvSpPr>
          <p:cNvPr id="620" name="Google Shape;620;p82"/>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67</a:t>
            </a:fld>
            <a:endParaRPr/>
          </a:p>
        </p:txBody>
      </p:sp>
      <p:pic>
        <p:nvPicPr>
          <p:cNvPr id="621" name="Google Shape;621;p82"/>
          <p:cNvPicPr preferRelativeResize="0"/>
          <p:nvPr/>
        </p:nvPicPr>
        <p:blipFill rotWithShape="1">
          <a:blip r:embed="rId3">
            <a:alphaModFix/>
          </a:blip>
          <a:srcRect b="36481"/>
          <a:stretch/>
        </p:blipFill>
        <p:spPr>
          <a:xfrm>
            <a:off x="313268" y="4530245"/>
            <a:ext cx="1600200" cy="1809133"/>
          </a:xfrm>
          <a:prstGeom prst="rect">
            <a:avLst/>
          </a:prstGeom>
          <a:noFill/>
          <a:ln>
            <a:noFill/>
          </a:ln>
        </p:spPr>
      </p:pic>
      <p:sp>
        <p:nvSpPr>
          <p:cNvPr id="622" name="Google Shape;622;p82"/>
          <p:cNvSpPr txBox="1"/>
          <p:nvPr/>
        </p:nvSpPr>
        <p:spPr>
          <a:xfrm>
            <a:off x="1933821" y="2843316"/>
            <a:ext cx="7230600" cy="133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rgbClr val="00467F"/>
                </a:solidFill>
                <a:latin typeface="Arial Narrow"/>
                <a:ea typeface="Arial Narrow"/>
                <a:cs typeface="Arial Narrow"/>
                <a:sym typeface="Arial Narrow"/>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Mackenzie.Griffin@noaa.gov</a:t>
            </a:r>
            <a:endParaRPr sz="2400">
              <a:solidFill>
                <a:srgbClr val="00467F"/>
              </a:solidFill>
              <a:latin typeface="Arial Narrow"/>
              <a:ea typeface="Arial Narrow"/>
              <a:cs typeface="Arial Narrow"/>
              <a:sym typeface="Arial Narrow"/>
            </a:endParaRPr>
          </a:p>
          <a:p>
            <a:pPr marL="0" marR="0" lvl="0" indent="0" algn="l" rtl="0">
              <a:spcBef>
                <a:spcPts val="560"/>
              </a:spcBef>
              <a:spcAft>
                <a:spcPts val="0"/>
              </a:spcAft>
              <a:buNone/>
            </a:pPr>
            <a:r>
              <a:rPr lang="en-US" sz="2400">
                <a:solidFill>
                  <a:srgbClr val="00467F"/>
                </a:solidFill>
                <a:latin typeface="Arial Narrow"/>
                <a:ea typeface="Arial Narrow"/>
                <a:cs typeface="Arial Narrow"/>
                <a:sym typeface="Arial Narrow"/>
              </a:rPr>
              <a:t>301-427-8418</a:t>
            </a:r>
            <a:endParaRPr sz="2400">
              <a:latin typeface="Arial Narrow"/>
              <a:ea typeface="Arial Narrow"/>
              <a:cs typeface="Arial Narrow"/>
              <a:sym typeface="Arial Narrow"/>
            </a:endParaRPr>
          </a:p>
          <a:p>
            <a:pPr marL="0" marR="0" lvl="0" indent="0" algn="l" rtl="0">
              <a:spcBef>
                <a:spcPts val="480"/>
              </a:spcBef>
              <a:spcAft>
                <a:spcPts val="0"/>
              </a:spcAft>
              <a:buNone/>
            </a:pPr>
            <a:r>
              <a:rPr lang="en-US" sz="2400">
                <a:solidFill>
                  <a:srgbClr val="00467F"/>
                </a:solidFill>
                <a:latin typeface="Arial Narrow"/>
                <a:ea typeface="Arial Narrow"/>
                <a:cs typeface="Arial Narrow"/>
                <a:sym typeface="Arial Narrow"/>
              </a:rPr>
              <a:t>Prescott Grant Prgm Asst &amp; Biologist</a:t>
            </a:r>
            <a:endParaRPr sz="2400">
              <a:latin typeface="Arial Narrow"/>
              <a:ea typeface="Arial Narrow"/>
              <a:cs typeface="Arial Narrow"/>
              <a:sym typeface="Arial Narrow"/>
            </a:endParaRPr>
          </a:p>
        </p:txBody>
      </p:sp>
      <p:pic>
        <p:nvPicPr>
          <p:cNvPr id="623" name="Google Shape;623;p82"/>
          <p:cNvPicPr preferRelativeResize="0"/>
          <p:nvPr/>
        </p:nvPicPr>
        <p:blipFill rotWithShape="1">
          <a:blip r:embed="rId5">
            <a:alphaModFix/>
          </a:blip>
          <a:srcRect/>
          <a:stretch/>
        </p:blipFill>
        <p:spPr>
          <a:xfrm>
            <a:off x="313268" y="1104899"/>
            <a:ext cx="1600199" cy="1600199"/>
          </a:xfrm>
          <a:prstGeom prst="rect">
            <a:avLst/>
          </a:prstGeom>
          <a:noFill/>
          <a:ln>
            <a:noFill/>
          </a:ln>
        </p:spPr>
      </p:pic>
      <p:sp>
        <p:nvSpPr>
          <p:cNvPr id="624" name="Google Shape;624;p82"/>
          <p:cNvSpPr txBox="1"/>
          <p:nvPr/>
        </p:nvSpPr>
        <p:spPr>
          <a:xfrm>
            <a:off x="1928792" y="1111209"/>
            <a:ext cx="7230600" cy="133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rgbClr val="00467F"/>
                </a:solidFill>
                <a:latin typeface="Arial Narrow"/>
                <a:ea typeface="Arial Narrow"/>
                <a:cs typeface="Arial Narrow"/>
                <a:sym typeface="Arial Narrow"/>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Arthur.Wong@noaa.gov</a:t>
            </a:r>
            <a:endParaRPr sz="2400">
              <a:solidFill>
                <a:srgbClr val="00467F"/>
              </a:solidFill>
              <a:latin typeface="Arial Narrow"/>
              <a:ea typeface="Arial Narrow"/>
              <a:cs typeface="Arial Narrow"/>
              <a:sym typeface="Arial Narrow"/>
            </a:endParaRPr>
          </a:p>
          <a:p>
            <a:pPr marL="0" marR="0" lvl="0" indent="0" algn="l" rtl="0">
              <a:spcBef>
                <a:spcPts val="560"/>
              </a:spcBef>
              <a:spcAft>
                <a:spcPts val="0"/>
              </a:spcAft>
              <a:buNone/>
            </a:pPr>
            <a:r>
              <a:rPr lang="en-US" sz="2400">
                <a:solidFill>
                  <a:srgbClr val="00467F"/>
                </a:solidFill>
                <a:latin typeface="Arial Narrow"/>
                <a:ea typeface="Arial Narrow"/>
                <a:cs typeface="Arial Narrow"/>
                <a:sym typeface="Arial Narrow"/>
              </a:rPr>
              <a:t>301-427-8454</a:t>
            </a:r>
            <a:endParaRPr sz="2400">
              <a:latin typeface="Arial Narrow"/>
              <a:ea typeface="Arial Narrow"/>
              <a:cs typeface="Arial Narrow"/>
              <a:sym typeface="Arial Narrow"/>
            </a:endParaRPr>
          </a:p>
          <a:p>
            <a:pPr marL="0" marR="0" lvl="0" indent="0" algn="l" rtl="0">
              <a:spcBef>
                <a:spcPts val="480"/>
              </a:spcBef>
              <a:spcAft>
                <a:spcPts val="0"/>
              </a:spcAft>
              <a:buNone/>
            </a:pPr>
            <a:r>
              <a:rPr lang="en-US" sz="2400">
                <a:solidFill>
                  <a:srgbClr val="00467F"/>
                </a:solidFill>
                <a:latin typeface="Arial Narrow"/>
                <a:ea typeface="Arial Narrow"/>
                <a:cs typeface="Arial Narrow"/>
                <a:sym typeface="Arial Narrow"/>
              </a:rPr>
              <a:t>Prescott Grant Prgm Mgr</a:t>
            </a:r>
            <a:endParaRPr sz="2400">
              <a:solidFill>
                <a:srgbClr val="00467F"/>
              </a:solidFill>
              <a:latin typeface="Arial Narrow"/>
              <a:ea typeface="Arial Narrow"/>
              <a:cs typeface="Arial Narrow"/>
              <a:sym typeface="Arial Narrow"/>
            </a:endParaRPr>
          </a:p>
        </p:txBody>
      </p:sp>
      <p:pic>
        <p:nvPicPr>
          <p:cNvPr id="625" name="Google Shape;625;p82"/>
          <p:cNvPicPr preferRelativeResize="0"/>
          <p:nvPr/>
        </p:nvPicPr>
        <p:blipFill rotWithShape="1">
          <a:blip r:embed="rId7">
            <a:alphaModFix/>
          </a:blip>
          <a:srcRect/>
          <a:stretch/>
        </p:blipFill>
        <p:spPr>
          <a:xfrm>
            <a:off x="323813" y="2867390"/>
            <a:ext cx="1610008" cy="1500562"/>
          </a:xfrm>
          <a:prstGeom prst="rect">
            <a:avLst/>
          </a:prstGeom>
          <a:noFill/>
          <a:ln>
            <a:noFill/>
          </a:ln>
        </p:spPr>
      </p:pic>
      <p:sp>
        <p:nvSpPr>
          <p:cNvPr id="626" name="Google Shape;626;p82"/>
          <p:cNvSpPr txBox="1"/>
          <p:nvPr/>
        </p:nvSpPr>
        <p:spPr>
          <a:xfrm>
            <a:off x="1933821" y="4539290"/>
            <a:ext cx="7230600" cy="176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rgbClr val="00467F"/>
                </a:solidFill>
                <a:latin typeface="Arial Narrow"/>
                <a:ea typeface="Arial Narrow"/>
                <a:cs typeface="Arial Narrow"/>
                <a:sym typeface="Arial Narrow"/>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Stephen.Manley@noaa.gov</a:t>
            </a:r>
            <a:endParaRPr sz="2400">
              <a:solidFill>
                <a:srgbClr val="00467F"/>
              </a:solidFill>
              <a:latin typeface="Arial Narrow"/>
              <a:ea typeface="Arial Narrow"/>
              <a:cs typeface="Arial Narrow"/>
              <a:sym typeface="Arial Narrow"/>
            </a:endParaRPr>
          </a:p>
          <a:p>
            <a:pPr marL="0" marR="0" lvl="0" indent="0" algn="l" rtl="0">
              <a:spcBef>
                <a:spcPts val="560"/>
              </a:spcBef>
              <a:spcAft>
                <a:spcPts val="0"/>
              </a:spcAft>
              <a:buNone/>
            </a:pPr>
            <a:r>
              <a:rPr lang="en-US" sz="2400">
                <a:solidFill>
                  <a:srgbClr val="00467F"/>
                </a:solidFill>
                <a:latin typeface="Arial Narrow"/>
                <a:ea typeface="Arial Narrow"/>
                <a:cs typeface="Arial Narrow"/>
                <a:sym typeface="Arial Narrow"/>
              </a:rPr>
              <a:t>301-427-8476</a:t>
            </a:r>
            <a:endParaRPr sz="2400">
              <a:latin typeface="Arial Narrow"/>
              <a:ea typeface="Arial Narrow"/>
              <a:cs typeface="Arial Narrow"/>
              <a:sym typeface="Arial Narrow"/>
            </a:endParaRPr>
          </a:p>
          <a:p>
            <a:pPr marL="0" marR="0" lvl="0" indent="0" algn="l" rtl="0">
              <a:spcBef>
                <a:spcPts val="480"/>
              </a:spcBef>
              <a:spcAft>
                <a:spcPts val="0"/>
              </a:spcAft>
              <a:buNone/>
            </a:pPr>
            <a:r>
              <a:rPr lang="en-US" sz="2400">
                <a:solidFill>
                  <a:srgbClr val="00467F"/>
                </a:solidFill>
                <a:latin typeface="Arial Narrow"/>
                <a:ea typeface="Arial Narrow"/>
                <a:cs typeface="Arial Narrow"/>
                <a:sym typeface="Arial Narrow"/>
              </a:rPr>
              <a:t>Prescott Support &amp;</a:t>
            </a:r>
            <a:endParaRPr sz="2400">
              <a:solidFill>
                <a:srgbClr val="00467F"/>
              </a:solidFill>
              <a:latin typeface="Arial Narrow"/>
              <a:ea typeface="Arial Narrow"/>
              <a:cs typeface="Arial Narrow"/>
              <a:sym typeface="Arial Narrow"/>
            </a:endParaRPr>
          </a:p>
          <a:p>
            <a:pPr marL="0" marR="0" lvl="0" indent="0" algn="l" rtl="0">
              <a:spcBef>
                <a:spcPts val="480"/>
              </a:spcBef>
              <a:spcAft>
                <a:spcPts val="0"/>
              </a:spcAft>
              <a:buNone/>
            </a:pPr>
            <a:r>
              <a:rPr lang="en-US" sz="2400">
                <a:solidFill>
                  <a:srgbClr val="00467F"/>
                </a:solidFill>
                <a:latin typeface="Arial Narrow"/>
                <a:ea typeface="Arial Narrow"/>
                <a:cs typeface="Arial Narrow"/>
                <a:sym typeface="Arial Narrow"/>
              </a:rPr>
              <a:t>National Entanglement Response Coordinator</a:t>
            </a:r>
            <a:endParaRPr sz="2400">
              <a:latin typeface="Arial Narrow"/>
              <a:ea typeface="Arial Narrow"/>
              <a:cs typeface="Arial Narrow"/>
              <a:sym typeface="Arial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Program Updates for FY24</a:t>
            </a:r>
            <a:endParaRPr sz="3200"/>
          </a:p>
        </p:txBody>
      </p:sp>
      <p:sp>
        <p:nvSpPr>
          <p:cNvPr id="166" name="Google Shape;166;p24"/>
          <p:cNvSpPr txBox="1">
            <a:spLocks noGrp="1"/>
          </p:cNvSpPr>
          <p:nvPr>
            <p:ph type="body" idx="1"/>
          </p:nvPr>
        </p:nvSpPr>
        <p:spPr>
          <a:xfrm>
            <a:off x="457200" y="1207293"/>
            <a:ext cx="8229600" cy="4526100"/>
          </a:xfrm>
          <a:prstGeom prst="rect">
            <a:avLst/>
          </a:prstGeom>
          <a:noFill/>
          <a:ln>
            <a:noFill/>
          </a:ln>
        </p:spPr>
        <p:txBody>
          <a:bodyPr spcFirstLastPara="1" wrap="square" lIns="91425" tIns="45700" rIns="91425" bIns="45700" anchor="t" anchorCtr="0">
            <a:normAutofit fontScale="92500" lnSpcReduction="10000"/>
          </a:bodyPr>
          <a:lstStyle/>
          <a:p>
            <a:pPr marL="342900" lvl="0" indent="-280670" algn="l" rtl="0">
              <a:spcBef>
                <a:spcPts val="0"/>
              </a:spcBef>
              <a:spcAft>
                <a:spcPts val="0"/>
              </a:spcAft>
              <a:buClr>
                <a:schemeClr val="dk2"/>
              </a:buClr>
              <a:buSzPct val="100000"/>
              <a:buChar char="•"/>
            </a:pPr>
            <a:r>
              <a:rPr lang="en-US" sz="2400" dirty="0"/>
              <a:t>Max award is now $150,000 (   $50k)</a:t>
            </a:r>
            <a:endParaRPr sz="2400" dirty="0"/>
          </a:p>
          <a:p>
            <a:pPr marL="0" lvl="0" indent="0" algn="l" rtl="0">
              <a:spcBef>
                <a:spcPts val="640"/>
              </a:spcBef>
              <a:spcAft>
                <a:spcPts val="0"/>
              </a:spcAft>
              <a:buNone/>
            </a:pPr>
            <a:endParaRPr sz="2400" dirty="0"/>
          </a:p>
          <a:p>
            <a:pPr marL="457200" lvl="0" indent="-369570" algn="l" rtl="0">
              <a:spcBef>
                <a:spcPts val="640"/>
              </a:spcBef>
              <a:spcAft>
                <a:spcPts val="0"/>
              </a:spcAft>
              <a:buSzPct val="100000"/>
              <a:buChar char="•"/>
            </a:pPr>
            <a:r>
              <a:rPr lang="en-US" sz="2400" dirty="0"/>
              <a:t>25% match for $150k award = $50k</a:t>
            </a:r>
            <a:endParaRPr sz="2400" dirty="0"/>
          </a:p>
          <a:p>
            <a:pPr marL="0" lvl="0" indent="0" algn="l" rtl="0">
              <a:spcBef>
                <a:spcPts val="640"/>
              </a:spcBef>
              <a:spcAft>
                <a:spcPts val="0"/>
              </a:spcAft>
              <a:buNone/>
            </a:pPr>
            <a:endParaRPr sz="2400" dirty="0"/>
          </a:p>
          <a:p>
            <a:pPr marL="342900" lvl="0" indent="-280670" algn="l" rtl="0">
              <a:spcBef>
                <a:spcPts val="640"/>
              </a:spcBef>
              <a:spcAft>
                <a:spcPts val="0"/>
              </a:spcAft>
              <a:buClr>
                <a:schemeClr val="dk2"/>
              </a:buClr>
              <a:buSzPct val="100000"/>
              <a:buChar char="•"/>
            </a:pPr>
            <a:r>
              <a:rPr lang="en-US" sz="2400" dirty="0"/>
              <a:t>1 Year Project Period</a:t>
            </a:r>
            <a:endParaRPr sz="2400" dirty="0"/>
          </a:p>
          <a:p>
            <a:pPr marL="742950" lvl="1" indent="-223519" algn="l" rtl="0">
              <a:spcBef>
                <a:spcPts val="640"/>
              </a:spcBef>
              <a:spcAft>
                <a:spcPts val="0"/>
              </a:spcAft>
              <a:buSzPct val="100000"/>
              <a:buChar char="•"/>
            </a:pPr>
            <a:r>
              <a:rPr lang="en-US" sz="2400" dirty="0"/>
              <a:t>No Multi-Year Proposals</a:t>
            </a:r>
            <a:endParaRPr sz="2400" dirty="0"/>
          </a:p>
          <a:p>
            <a:pPr marL="742950" lvl="1" indent="-223519" algn="l" rtl="0">
              <a:spcBef>
                <a:spcPts val="640"/>
              </a:spcBef>
              <a:spcAft>
                <a:spcPts val="0"/>
              </a:spcAft>
              <a:buSzPct val="100000"/>
              <a:buChar char="•"/>
            </a:pPr>
            <a:r>
              <a:rPr lang="en-US" sz="2400" dirty="0"/>
              <a:t>Extensions Only As Needed</a:t>
            </a:r>
            <a:endParaRPr sz="2400" dirty="0"/>
          </a:p>
          <a:p>
            <a:pPr marL="342900" lvl="0" indent="0" algn="l" rtl="0">
              <a:spcBef>
                <a:spcPts val="640"/>
              </a:spcBef>
              <a:spcAft>
                <a:spcPts val="0"/>
              </a:spcAft>
              <a:buNone/>
            </a:pPr>
            <a:endParaRPr sz="2400" dirty="0"/>
          </a:p>
          <a:p>
            <a:pPr marL="342900" lvl="0" indent="-280670" algn="l" rtl="0">
              <a:spcBef>
                <a:spcPts val="640"/>
              </a:spcBef>
              <a:spcAft>
                <a:spcPts val="0"/>
              </a:spcAft>
              <a:buClr>
                <a:schemeClr val="dk2"/>
              </a:buClr>
              <a:buSzPct val="100000"/>
              <a:buChar char="•"/>
            </a:pPr>
            <a:r>
              <a:rPr lang="en-US" sz="2400" dirty="0"/>
              <a:t>Diversity Equity &amp; Inclusion </a:t>
            </a:r>
            <a:endParaRPr sz="2400" dirty="0"/>
          </a:p>
          <a:p>
            <a:pPr marL="742950" lvl="1" indent="-223519" algn="l" rtl="0">
              <a:spcBef>
                <a:spcPts val="640"/>
              </a:spcBef>
              <a:spcAft>
                <a:spcPts val="0"/>
              </a:spcAft>
              <a:buClr>
                <a:schemeClr val="dk2"/>
              </a:buClr>
              <a:buSzPct val="100000"/>
              <a:buChar char="•"/>
            </a:pPr>
            <a:r>
              <a:rPr lang="en-US" sz="2400" dirty="0"/>
              <a:t>Standalone section of application (2-page limit)</a:t>
            </a:r>
            <a:endParaRPr sz="2400" dirty="0"/>
          </a:p>
          <a:p>
            <a:pPr marL="742950" lvl="1" indent="-223519" algn="l" rtl="0">
              <a:spcBef>
                <a:spcPts val="640"/>
              </a:spcBef>
              <a:spcAft>
                <a:spcPts val="0"/>
              </a:spcAft>
              <a:buClr>
                <a:schemeClr val="dk2"/>
              </a:buClr>
              <a:buSzPct val="100000"/>
              <a:buChar char="•"/>
            </a:pPr>
            <a:r>
              <a:rPr lang="en-US" sz="2400" dirty="0"/>
              <a:t>5% of Total Score in Technical Review</a:t>
            </a:r>
            <a:endParaRPr sz="2400" dirty="0"/>
          </a:p>
          <a:p>
            <a:pPr marL="342900" lvl="0" indent="-139700" algn="l" rtl="0">
              <a:spcBef>
                <a:spcPts val="640"/>
              </a:spcBef>
              <a:spcAft>
                <a:spcPts val="0"/>
              </a:spcAft>
              <a:buClr>
                <a:schemeClr val="dk2"/>
              </a:buClr>
              <a:buSzPct val="100000"/>
              <a:buNone/>
            </a:pPr>
            <a:endParaRPr dirty="0"/>
          </a:p>
        </p:txBody>
      </p:sp>
      <p:sp>
        <p:nvSpPr>
          <p:cNvPr id="167" name="Google Shape;167;p24"/>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7</a:t>
            </a:fld>
            <a:endParaRPr/>
          </a:p>
        </p:txBody>
      </p:sp>
      <p:sp>
        <p:nvSpPr>
          <p:cNvPr id="168" name="Google Shape;168;p24"/>
          <p:cNvSpPr/>
          <p:nvPr/>
        </p:nvSpPr>
        <p:spPr>
          <a:xfrm rot="10800000">
            <a:off x="3863527" y="1207293"/>
            <a:ext cx="195900" cy="2901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584325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Funding Priority Updates for FY24</a:t>
            </a:r>
            <a:endParaRPr sz="3200"/>
          </a:p>
        </p:txBody>
      </p:sp>
      <p:sp>
        <p:nvSpPr>
          <p:cNvPr id="174" name="Google Shape;174;p25"/>
          <p:cNvSpPr txBox="1">
            <a:spLocks noGrp="1"/>
          </p:cNvSpPr>
          <p:nvPr>
            <p:ph type="body" idx="1"/>
          </p:nvPr>
        </p:nvSpPr>
        <p:spPr>
          <a:xfrm>
            <a:off x="457200" y="1038993"/>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None/>
            </a:pPr>
            <a:r>
              <a:rPr lang="en-US" sz="2400" u="sng"/>
              <a:t>National Funding Priority Updates:</a:t>
            </a:r>
            <a:endParaRPr sz="2400"/>
          </a:p>
          <a:p>
            <a:pPr marL="742950" lvl="1" indent="-280669" algn="l" rtl="0">
              <a:spcBef>
                <a:spcPts val="496"/>
              </a:spcBef>
              <a:spcAft>
                <a:spcPts val="0"/>
              </a:spcAft>
              <a:buClr>
                <a:schemeClr val="dk2"/>
              </a:buClr>
              <a:buSzPts val="2400"/>
              <a:buChar char="•"/>
            </a:pPr>
            <a:r>
              <a:rPr lang="en-US" sz="2400"/>
              <a:t>Cat A1, Climate Change Impacts</a:t>
            </a:r>
            <a:endParaRPr sz="2400"/>
          </a:p>
          <a:p>
            <a:pPr marL="742950" lvl="1" indent="-280669" algn="l" rtl="0">
              <a:spcBef>
                <a:spcPts val="496"/>
              </a:spcBef>
              <a:spcAft>
                <a:spcPts val="0"/>
              </a:spcAft>
              <a:buClr>
                <a:schemeClr val="dk2"/>
              </a:buClr>
              <a:buSzPts val="2400"/>
              <a:buChar char="•"/>
            </a:pPr>
            <a:r>
              <a:rPr lang="en-US" sz="2400"/>
              <a:t>Cat A2 and B2, Address Compassion Fatigue</a:t>
            </a:r>
            <a:endParaRPr sz="2400"/>
          </a:p>
          <a:p>
            <a:pPr marL="742950" lvl="1" indent="-280669" algn="l" rtl="0">
              <a:spcBef>
                <a:spcPts val="496"/>
              </a:spcBef>
              <a:spcAft>
                <a:spcPts val="0"/>
              </a:spcAft>
              <a:buClr>
                <a:schemeClr val="dk2"/>
              </a:buClr>
              <a:buSzPts val="2400"/>
              <a:buChar char="•"/>
            </a:pPr>
            <a:r>
              <a:rPr lang="en-US" sz="2400"/>
              <a:t>Cat B2, Enhance Data Mgmt &amp; Processing</a:t>
            </a:r>
            <a:endParaRPr sz="2400"/>
          </a:p>
          <a:p>
            <a:pPr marL="0" lvl="0" indent="0" algn="l" rtl="0">
              <a:spcBef>
                <a:spcPts val="496"/>
              </a:spcBef>
              <a:spcAft>
                <a:spcPts val="0"/>
              </a:spcAft>
              <a:buClr>
                <a:schemeClr val="dk2"/>
              </a:buClr>
              <a:buSzPts val="3200"/>
              <a:buNone/>
            </a:pPr>
            <a:r>
              <a:rPr lang="en-US" sz="2400" u="sng"/>
              <a:t>Regional Updates</a:t>
            </a:r>
            <a:r>
              <a:rPr lang="en-US" sz="2400"/>
              <a:t>:</a:t>
            </a:r>
            <a:endParaRPr sz="2400"/>
          </a:p>
          <a:p>
            <a:pPr marL="742950" lvl="1" indent="-280669" algn="l" rtl="0">
              <a:spcBef>
                <a:spcPts val="496"/>
              </a:spcBef>
              <a:spcAft>
                <a:spcPts val="0"/>
              </a:spcAft>
              <a:buClr>
                <a:schemeClr val="dk2"/>
              </a:buClr>
              <a:buSzPts val="2400"/>
              <a:buChar char="•"/>
            </a:pPr>
            <a:r>
              <a:rPr lang="en-US" sz="2400"/>
              <a:t>West Coast Region- Improve Large Whale Disentanglement Response</a:t>
            </a:r>
            <a:endParaRPr sz="2400"/>
          </a:p>
          <a:p>
            <a:pPr marL="1143000" lvl="2" indent="-243205" algn="l" rtl="0">
              <a:spcBef>
                <a:spcPts val="434"/>
              </a:spcBef>
              <a:spcAft>
                <a:spcPts val="0"/>
              </a:spcAft>
              <a:buClr>
                <a:schemeClr val="dk2"/>
              </a:buClr>
              <a:buSzPts val="2400"/>
              <a:buChar char="•"/>
            </a:pPr>
            <a:r>
              <a:rPr lang="en-US" sz="2400"/>
              <a:t>Operational Funding</a:t>
            </a:r>
            <a:endParaRPr sz="2400"/>
          </a:p>
          <a:p>
            <a:pPr marL="1600200" lvl="3" indent="-243205" algn="l" rtl="0">
              <a:spcBef>
                <a:spcPts val="434"/>
              </a:spcBef>
              <a:spcAft>
                <a:spcPts val="0"/>
              </a:spcAft>
              <a:buClr>
                <a:schemeClr val="dk2"/>
              </a:buClr>
              <a:buSzPts val="2400"/>
              <a:buChar char="•"/>
            </a:pPr>
            <a:r>
              <a:rPr lang="en-US" sz="2400"/>
              <a:t>Fuel &amp; Vessel</a:t>
            </a:r>
            <a:endParaRPr sz="2400"/>
          </a:p>
          <a:p>
            <a:pPr marL="1600200" lvl="3" indent="-243205" algn="l" rtl="0">
              <a:spcBef>
                <a:spcPts val="434"/>
              </a:spcBef>
              <a:spcAft>
                <a:spcPts val="0"/>
              </a:spcAft>
              <a:buSzPts val="2400"/>
              <a:buChar char="•"/>
            </a:pPr>
            <a:r>
              <a:rPr lang="en-US" sz="2400"/>
              <a:t>Level 3 &amp; 4 Responder Salaries</a:t>
            </a:r>
            <a:endParaRPr sz="2400"/>
          </a:p>
          <a:p>
            <a:pPr marL="1600200" lvl="3" indent="-243205" algn="l" rtl="0">
              <a:spcBef>
                <a:spcPts val="434"/>
              </a:spcBef>
              <a:spcAft>
                <a:spcPts val="0"/>
              </a:spcAft>
              <a:buSzPts val="2400"/>
              <a:buChar char="•"/>
            </a:pPr>
            <a:r>
              <a:rPr lang="en-US" sz="2400"/>
              <a:t>Tools &amp; Safety Gear </a:t>
            </a:r>
            <a:endParaRPr sz="2400"/>
          </a:p>
          <a:p>
            <a:pPr marL="342900" lvl="0" indent="-185420" algn="l" rtl="0">
              <a:spcBef>
                <a:spcPts val="496"/>
              </a:spcBef>
              <a:spcAft>
                <a:spcPts val="0"/>
              </a:spcAft>
              <a:buClr>
                <a:schemeClr val="dk2"/>
              </a:buClr>
              <a:buSzPts val="3200"/>
              <a:buNone/>
            </a:pPr>
            <a:endParaRPr/>
          </a:p>
        </p:txBody>
      </p:sp>
      <p:sp>
        <p:nvSpPr>
          <p:cNvPr id="175" name="Google Shape;175;p25"/>
          <p:cNvSpPr txBox="1">
            <a:spLocks noGrp="1"/>
          </p:cNvSpPr>
          <p:nvPr>
            <p:ph type="sldNum" idx="12"/>
          </p:nvPr>
        </p:nvSpPr>
        <p:spPr>
          <a:xfrm>
            <a:off x="2285999" y="6355080"/>
            <a:ext cx="6400800" cy="502800"/>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Clr>
                <a:srgbClr val="000000"/>
              </a:buClr>
              <a:buFont typeface="Arial"/>
              <a:buNone/>
            </a:pPr>
            <a:r>
              <a:rPr lang="en-US"/>
              <a:t>U.S. Department of Commerce | National Oceanic and Atmospheric Administration | NOAA Fisheries | Page </a:t>
            </a:r>
            <a:fld id="{00000000-1234-1234-1234-123412341234}" type="slidenum">
              <a:rPr lang="en-US"/>
              <a:t>8</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575688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457200" y="457200"/>
            <a:ext cx="8229600" cy="67601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1"/>
              </a:buClr>
              <a:buSzPts val="3600"/>
              <a:buFont typeface="Arial Narrow"/>
              <a:buNone/>
            </a:pPr>
            <a:r>
              <a:rPr lang="en-US" sz="3200"/>
              <a:t>Required Organization Registrations</a:t>
            </a:r>
            <a:endParaRPr sz="3200"/>
          </a:p>
        </p:txBody>
      </p:sp>
      <p:sp>
        <p:nvSpPr>
          <p:cNvPr id="182" name="Google Shape;182;p26"/>
          <p:cNvSpPr txBox="1">
            <a:spLocks noGrp="1"/>
          </p:cNvSpPr>
          <p:nvPr>
            <p:ph type="sldNum" idx="12"/>
          </p:nvPr>
        </p:nvSpPr>
        <p:spPr>
          <a:xfrm>
            <a:off x="2285999" y="6355080"/>
            <a:ext cx="6400801" cy="502919"/>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r>
              <a:rPr lang="en-US"/>
              <a:t>U.S. Department of Commerce | National Oceanic and Atmospheric Administration | NOAA Fisheries | Page </a:t>
            </a:r>
            <a:fld id="{00000000-1234-1234-1234-123412341234}" type="slidenum">
              <a:rPr lang="en-US"/>
              <a:t>9</a:t>
            </a:fld>
            <a:endParaRPr/>
          </a:p>
        </p:txBody>
      </p:sp>
      <p:sp>
        <p:nvSpPr>
          <p:cNvPr id="183" name="Google Shape;183;p26"/>
          <p:cNvSpPr/>
          <p:nvPr/>
        </p:nvSpPr>
        <p:spPr>
          <a:xfrm>
            <a:off x="0" y="0"/>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t>
            </a:r>
            <a:r>
              <a:rPr lang="en-US" sz="56500" b="0" i="0" u="none" strike="noStrike" cap="none">
                <a:solidFill>
                  <a:schemeClr val="dk1"/>
                </a:solidFill>
                <a:latin typeface="Arial"/>
                <a:ea typeface="Arial"/>
                <a:cs typeface="Arial"/>
                <a:sym typeface="Arial"/>
              </a:rPr>
              <a:t/>
            </a:r>
            <a:br>
              <a:rPr lang="en-US" sz="565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000"/>
              <a:buFont typeface="Open Sans"/>
              <a:buNone/>
            </a:pPr>
            <a:r>
              <a:rPr lang="en-US" sz="1000" b="0" i="0" u="none" strike="noStrike" cap="none">
                <a:solidFill>
                  <a:srgbClr val="FFFFFF"/>
                </a:solidFill>
                <a:latin typeface="Open Sans"/>
                <a:ea typeface="Open Sans"/>
                <a:cs typeface="Open Sans"/>
                <a:sym typeface="Open Sans"/>
              </a:rPr>
              <a:t>Alaska Sealife Center 2022</a:t>
            </a:r>
            <a:endParaRPr sz="6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184" name="Google Shape;184;p26" descr="https://lh4.googleusercontent.com/PeFXNSBvmzAPuH3khHwvjmo92xO1oUlHFOQYObtPp3RzPy0gIjg_n652PJMEOcM5lCHFpaJToQeJGrCSVeeohYftCYydaS6HqJobYB1C1OaYOoYfC_urx0rBJgAEv4XCYyQmBECJqWeS_Rg=s2048"/>
          <p:cNvPicPr preferRelativeResize="0"/>
          <p:nvPr/>
        </p:nvPicPr>
        <p:blipFill rotWithShape="1">
          <a:blip r:embed="rId5">
            <a:alphaModFix/>
          </a:blip>
          <a:srcRect/>
          <a:stretch/>
        </p:blipFill>
        <p:spPr>
          <a:xfrm>
            <a:off x="1353910" y="1207293"/>
            <a:ext cx="6436179" cy="4525963"/>
          </a:xfrm>
          <a:prstGeom prst="rect">
            <a:avLst/>
          </a:prstGeom>
          <a:noFill/>
          <a:ln>
            <a:noFill/>
          </a:ln>
        </p:spPr>
      </p:pic>
      <p:sp>
        <p:nvSpPr>
          <p:cNvPr id="185" name="Google Shape;185;p26"/>
          <p:cNvSpPr/>
          <p:nvPr/>
        </p:nvSpPr>
        <p:spPr>
          <a:xfrm>
            <a:off x="155575" y="6789896"/>
            <a:ext cx="296333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Open Sans"/>
                <a:ea typeface="Open Sans"/>
                <a:cs typeface="Open Sans"/>
                <a:sym typeface="Open Sans"/>
              </a:rPr>
              <a:t>Alaska Sealife Center 2022</a:t>
            </a:r>
            <a:endParaRPr sz="1800">
              <a:solidFill>
                <a:schemeClr val="dk1"/>
              </a:solidFill>
              <a:latin typeface="Arial Narrow"/>
              <a:ea typeface="Arial Narrow"/>
              <a:cs typeface="Arial Narrow"/>
              <a:sym typeface="Arial Narrow"/>
            </a:endParaRPr>
          </a:p>
        </p:txBody>
      </p:sp>
      <p:sp>
        <p:nvSpPr>
          <p:cNvPr id="186" name="Google Shape;186;p26"/>
          <p:cNvSpPr txBox="1"/>
          <p:nvPr/>
        </p:nvSpPr>
        <p:spPr>
          <a:xfrm>
            <a:off x="5907325" y="5394550"/>
            <a:ext cx="1882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lt1"/>
                </a:solidFill>
                <a:latin typeface="Open Sans"/>
                <a:ea typeface="Open Sans"/>
                <a:cs typeface="Open Sans"/>
                <a:sym typeface="Open Sans"/>
              </a:rPr>
              <a:t>Alaska Sealife Center 2022</a:t>
            </a: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5850651"/>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AA Fisheries Content Slide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5613</Words>
  <Application>Microsoft Office PowerPoint</Application>
  <PresentationFormat>On-screen Show (4:3)</PresentationFormat>
  <Paragraphs>569</Paragraphs>
  <Slides>67</Slides>
  <Notes>67</Notes>
  <HiddenSlides>0</HiddenSlides>
  <MMClips>62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Noto Sans Symbols</vt:lpstr>
      <vt:lpstr>Roboto</vt:lpstr>
      <vt:lpstr>Calibri</vt:lpstr>
      <vt:lpstr>Arial Narrow</vt:lpstr>
      <vt:lpstr>Open Sans</vt:lpstr>
      <vt:lpstr>NOAA Title Options</vt:lpstr>
      <vt:lpstr>NOAA Fisheries Content Slides</vt:lpstr>
      <vt:lpstr>John H. Prescott  Marine Mammal Rescue Assistance Grant Program  Pre-Award Webinar  </vt:lpstr>
      <vt:lpstr>Pre-Award Webinar Goal &amp; Objectives</vt:lpstr>
      <vt:lpstr>Prescott Grant Program</vt:lpstr>
      <vt:lpstr>2002-2022 Total Funding &gt; $71.3 mil (843 awards) </vt:lpstr>
      <vt:lpstr>2024 Prescott Grant Competition</vt:lpstr>
      <vt:lpstr>FY 2024 Timeline</vt:lpstr>
      <vt:lpstr>Program Updates for FY24</vt:lpstr>
      <vt:lpstr>Funding Priority Updates for FY24</vt:lpstr>
      <vt:lpstr>Required Organization Registrations</vt:lpstr>
      <vt:lpstr>Required Organization Registrations</vt:lpstr>
      <vt:lpstr>Login.Gov</vt:lpstr>
      <vt:lpstr>SAM.GOV</vt:lpstr>
      <vt:lpstr>PowerPoint Presentation</vt:lpstr>
      <vt:lpstr>Grants.gov Authorized Representative</vt:lpstr>
      <vt:lpstr>Grants.gov</vt:lpstr>
      <vt:lpstr>Register Grants.gov</vt:lpstr>
      <vt:lpstr>eRA Commons &amp; Registration FAQs</vt:lpstr>
      <vt:lpstr>www.era.nih.gov</vt:lpstr>
      <vt:lpstr>Register eRA Commons</vt:lpstr>
      <vt:lpstr>Help at Bottom of eRA Commons Website</vt:lpstr>
      <vt:lpstr>eRA Commons Webinars</vt:lpstr>
      <vt:lpstr>Grants Online Moving to eRA Commons</vt:lpstr>
      <vt:lpstr>Applying for a Prescott Grant</vt:lpstr>
      <vt:lpstr>2024 Prescott Grant Application Tips</vt:lpstr>
      <vt:lpstr>Prescott Website</vt:lpstr>
      <vt:lpstr>Go to Related Documents</vt:lpstr>
      <vt:lpstr>Go to Package &gt; Preview</vt:lpstr>
      <vt:lpstr>Preview &gt; Forms</vt:lpstr>
      <vt:lpstr>Apply</vt:lpstr>
      <vt:lpstr>Prescott Grant Application  Forms &amp; Budget</vt:lpstr>
      <vt:lpstr>Federal Forms</vt:lpstr>
      <vt:lpstr>PowerPoint Presentation</vt:lpstr>
      <vt:lpstr>SF424 Application for Federal Assistance</vt:lpstr>
      <vt:lpstr>Grants.Gov: Form Instructions</vt:lpstr>
      <vt:lpstr>SF-424, Page 3</vt:lpstr>
      <vt:lpstr>SF-424, Page 3 (Signature)</vt:lpstr>
      <vt:lpstr>SF-424A Budget Information, Page 1</vt:lpstr>
      <vt:lpstr>SF-424A Page 2</vt:lpstr>
      <vt:lpstr>SF-424A, Page 3</vt:lpstr>
      <vt:lpstr>Budget Specifics</vt:lpstr>
      <vt:lpstr>Budget Specifics from Grants Mgmt Division</vt:lpstr>
      <vt:lpstr>Budget Specifics (cont’d)</vt:lpstr>
      <vt:lpstr>25% Non Federal Funding (Match)</vt:lpstr>
      <vt:lpstr>Volunteer Rates</vt:lpstr>
      <vt:lpstr>Indirect Costs</vt:lpstr>
      <vt:lpstr>Proposal Narrative &amp; Supporting Docs</vt:lpstr>
      <vt:lpstr>Proposal Documents (Single Combined PDF)</vt:lpstr>
      <vt:lpstr>Choose Category: A or B</vt:lpstr>
      <vt:lpstr>List of priority pathogens-Prescott Website Supplement under FY2024 Prescott Grants</vt:lpstr>
      <vt:lpstr>National &amp; Regional Funding Priorities</vt:lpstr>
      <vt:lpstr>Application Format Requirements</vt:lpstr>
      <vt:lpstr>Title Page</vt:lpstr>
      <vt:lpstr>Project Narrative</vt:lpstr>
      <vt:lpstr>North American Association for Environmental Education (NAAEE guide to reach target audiences) </vt:lpstr>
      <vt:lpstr>Organizational Summary</vt:lpstr>
      <vt:lpstr>Data Sharing Plan</vt:lpstr>
      <vt:lpstr>DE&amp;I Statement</vt:lpstr>
      <vt:lpstr>Appendices</vt:lpstr>
      <vt:lpstr>Supporting Documentation</vt:lpstr>
      <vt:lpstr>Hardship Exemption Request </vt:lpstr>
      <vt:lpstr>Support Info and Reference Links</vt:lpstr>
      <vt:lpstr>Registration Links</vt:lpstr>
      <vt:lpstr>Supporting Links</vt:lpstr>
      <vt:lpstr>Supporting Links (cont’d)</vt:lpstr>
      <vt:lpstr>ID.me</vt:lpstr>
      <vt:lpstr>SCAM ALERT</vt:lpstr>
      <vt:lpstr>Prescott Staff &amp;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ID.me</dc:title>
  <cp:lastModifiedBy>Stephen.Manley</cp:lastModifiedBy>
  <cp:revision>37</cp:revision>
  <dcterms:modified xsi:type="dcterms:W3CDTF">2023-09-13T16:17:41Z</dcterms:modified>
</cp:coreProperties>
</file>