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9" r:id="rId1"/>
    <p:sldMasterId id="2147484188" r:id="rId2"/>
    <p:sldMasterId id="2147484210" r:id="rId3"/>
    <p:sldMasterId id="2147484195" r:id="rId4"/>
    <p:sldMasterId id="2147484190" r:id="rId5"/>
    <p:sldMasterId id="2147484200" r:id="rId6"/>
  </p:sldMasterIdLst>
  <p:notesMasterIdLst>
    <p:notesMasterId r:id="rId59"/>
  </p:notesMasterIdLst>
  <p:sldIdLst>
    <p:sldId id="358" r:id="rId7"/>
    <p:sldId id="369" r:id="rId8"/>
    <p:sldId id="368" r:id="rId9"/>
    <p:sldId id="359" r:id="rId10"/>
    <p:sldId id="370" r:id="rId11"/>
    <p:sldId id="360" r:id="rId12"/>
    <p:sldId id="383" r:id="rId13"/>
    <p:sldId id="371" r:id="rId14"/>
    <p:sldId id="361" r:id="rId15"/>
    <p:sldId id="372" r:id="rId16"/>
    <p:sldId id="390" r:id="rId17"/>
    <p:sldId id="384" r:id="rId18"/>
    <p:sldId id="387" r:id="rId19"/>
    <p:sldId id="362" r:id="rId20"/>
    <p:sldId id="373" r:id="rId21"/>
    <p:sldId id="401" r:id="rId22"/>
    <p:sldId id="374" r:id="rId23"/>
    <p:sldId id="412" r:id="rId24"/>
    <p:sldId id="415" r:id="rId25"/>
    <p:sldId id="416" r:id="rId26"/>
    <p:sldId id="419" r:id="rId27"/>
    <p:sldId id="421" r:id="rId28"/>
    <p:sldId id="411" r:id="rId29"/>
    <p:sldId id="407" r:id="rId30"/>
    <p:sldId id="404" r:id="rId31"/>
    <p:sldId id="367" r:id="rId32"/>
    <p:sldId id="375" r:id="rId33"/>
    <p:sldId id="376" r:id="rId34"/>
    <p:sldId id="366" r:id="rId35"/>
    <p:sldId id="377" r:id="rId36"/>
    <p:sldId id="392" r:id="rId37"/>
    <p:sldId id="378" r:id="rId38"/>
    <p:sldId id="388" r:id="rId39"/>
    <p:sldId id="365" r:id="rId40"/>
    <p:sldId id="379" r:id="rId41"/>
    <p:sldId id="402" r:id="rId42"/>
    <p:sldId id="380" r:id="rId43"/>
    <p:sldId id="413" r:id="rId44"/>
    <p:sldId id="414" r:id="rId45"/>
    <p:sldId id="417" r:id="rId46"/>
    <p:sldId id="420" r:id="rId47"/>
    <p:sldId id="409" r:id="rId48"/>
    <p:sldId id="406" r:id="rId49"/>
    <p:sldId id="405" r:id="rId50"/>
    <p:sldId id="364" r:id="rId51"/>
    <p:sldId id="381" r:id="rId52"/>
    <p:sldId id="363" r:id="rId53"/>
    <p:sldId id="382" r:id="rId54"/>
    <p:sldId id="403" r:id="rId55"/>
    <p:sldId id="423" r:id="rId56"/>
    <p:sldId id="424" r:id="rId57"/>
    <p:sldId id="356" r:id="rId58"/>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41D9"/>
    <a:srgbClr val="2A7DE2"/>
    <a:srgbClr val="BE2F1A"/>
    <a:srgbClr val="13B9C2"/>
    <a:srgbClr val="103D72"/>
    <a:srgbClr val="10D3DC"/>
    <a:srgbClr val="003155"/>
    <a:srgbClr val="00467F"/>
    <a:srgbClr val="1A428A"/>
    <a:srgbClr val="C25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85209" autoAdjust="0"/>
  </p:normalViewPr>
  <p:slideViewPr>
    <p:cSldViewPr snapToGrid="0" snapToObjects="1">
      <p:cViewPr varScale="1">
        <p:scale>
          <a:sx n="55" d="100"/>
          <a:sy n="55" d="100"/>
        </p:scale>
        <p:origin x="166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0B0F9-ACCA-8C41-B581-4C1D94E3F992}" type="datetimeFigureOut">
              <a:rPr lang="en-US" smtClean="0"/>
              <a:t>10/20/2021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68CC5-9B2F-654B-A985-9D929854450A}" type="slidenum">
              <a:rPr lang="en-US" smtClean="0"/>
              <a:t>‹#›</a:t>
            </a:fld>
            <a:endParaRPr lang="en-US" dirty="0"/>
          </a:p>
        </p:txBody>
      </p:sp>
    </p:spTree>
    <p:extLst>
      <p:ext uri="{BB962C8B-B14F-4D97-AF65-F5344CB8AC3E}">
        <p14:creationId xmlns:p14="http://schemas.microsoft.com/office/powerpoint/2010/main" val="5591910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10</a:t>
            </a:fld>
            <a:endParaRPr lang="en-US" dirty="0"/>
          </a:p>
        </p:txBody>
      </p:sp>
    </p:spTree>
    <p:extLst>
      <p:ext uri="{BB962C8B-B14F-4D97-AF65-F5344CB8AC3E}">
        <p14:creationId xmlns:p14="http://schemas.microsoft.com/office/powerpoint/2010/main" val="116154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22</a:t>
            </a:fld>
            <a:endParaRPr lang="en-US" dirty="0"/>
          </a:p>
        </p:txBody>
      </p:sp>
    </p:spTree>
    <p:extLst>
      <p:ext uri="{BB962C8B-B14F-4D97-AF65-F5344CB8AC3E}">
        <p14:creationId xmlns:p14="http://schemas.microsoft.com/office/powerpoint/2010/main" val="81337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EAL w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00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QUA footer">
    <p:spTree>
      <p:nvGrpSpPr>
        <p:cNvPr id="1" name=""/>
        <p:cNvGrpSpPr/>
        <p:nvPr/>
      </p:nvGrpSpPr>
      <p:grpSpPr>
        <a:xfrm>
          <a:off x="0" y="0"/>
          <a:ext cx="0" cy="0"/>
          <a:chOff x="0" y="0"/>
          <a:chExt cx="0" cy="0"/>
        </a:xfrm>
      </p:grpSpPr>
      <p:sp>
        <p:nvSpPr>
          <p:cNvPr id="13" name="Slide Number Placeholder 5"/>
          <p:cNvSpPr txBox="1">
            <a:spLocks/>
          </p:cNvSpPr>
          <p:nvPr userDrawn="1"/>
        </p:nvSpPr>
        <p:spPr>
          <a:xfrm>
            <a:off x="685801" y="6317618"/>
            <a:ext cx="6697793"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accent1"/>
                </a:solidFill>
              </a:rPr>
              <a:t>U.S. Department of Commerce | National Oceanic and Atmospheric Administration | National Marine Fisheries Service</a:t>
            </a:r>
          </a:p>
        </p:txBody>
      </p:sp>
      <p:sp>
        <p:nvSpPr>
          <p:cNvPr id="14" name="TextBox 13"/>
          <p:cNvSpPr txBox="1"/>
          <p:nvPr userDrawn="1"/>
        </p:nvSpPr>
        <p:spPr>
          <a:xfrm>
            <a:off x="126124" y="6304130"/>
            <a:ext cx="559676" cy="553871"/>
          </a:xfrm>
          <a:prstGeom prst="rect">
            <a:avLst/>
          </a:prstGeom>
          <a:noFill/>
        </p:spPr>
        <p:txBody>
          <a:bodyPr wrap="square" lIns="0" tIns="0" rIns="0" bIns="0" rtlCol="0" anchor="ctr" anchorCtr="0">
            <a:no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Arial Narrow" charset="0"/>
                <a:ea typeface="Arial Narrow" charset="0"/>
                <a:cs typeface="Arial Narrow" charset="0"/>
              </a:rPr>
              <a:t>Page </a:t>
            </a:r>
            <a:fld id="{632D3AEB-7CBE-3049-91AC-335C6B4F5BF6}" type="slidenum">
              <a:rPr lang="en-US" sz="1200" b="1" i="0" smtClean="0">
                <a:solidFill>
                  <a:schemeClr val="tx2"/>
                </a:solidFill>
                <a:latin typeface="Arial Narrow" charset="0"/>
                <a:ea typeface="Arial Narrow" charset="0"/>
                <a:cs typeface="Arial Narrow" charset="0"/>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1200" b="1" i="0" dirty="0">
              <a:solidFill>
                <a:schemeClr val="tx2"/>
              </a:solidFill>
              <a:latin typeface="Arial Narrow" charset="0"/>
              <a:ea typeface="Arial Narrow" charset="0"/>
              <a:cs typeface="Arial Narrow" charset="0"/>
            </a:endParaRPr>
          </a:p>
        </p:txBody>
      </p:sp>
      <p:sp>
        <p:nvSpPr>
          <p:cNvPr id="4" name="Title 1">
            <a:extLst>
              <a:ext uri="{FF2B5EF4-FFF2-40B4-BE49-F238E27FC236}">
                <a16:creationId xmlns:a16="http://schemas.microsoft.com/office/drawing/2014/main" id="{0B128AD2-B320-314B-A47B-28DC26291672}"/>
              </a:ext>
            </a:extLst>
          </p:cNvPr>
          <p:cNvSpPr>
            <a:spLocks noGrp="1"/>
          </p:cNvSpPr>
          <p:nvPr>
            <p:ph type="title"/>
          </p:nvPr>
        </p:nvSpPr>
        <p:spPr>
          <a:xfrm>
            <a:off x="685801" y="284063"/>
            <a:ext cx="6984125" cy="602405"/>
          </a:xfrm>
          <a:prstGeom prst="rect">
            <a:avLst/>
          </a:prstGeom>
        </p:spPr>
        <p:txBody>
          <a:bodyPr lIns="0" tIns="0" rIns="0" bIns="0" anchor="b">
            <a:noAutofit/>
          </a:bodyPr>
          <a:lstStyle>
            <a:lvl1pPr>
              <a:defRPr sz="4000" b="0" i="0">
                <a:solidFill>
                  <a:srgbClr val="13B9C2"/>
                </a:solidFill>
                <a:latin typeface="Cambria" charset="0"/>
                <a:ea typeface="Cambria" charset="0"/>
                <a:cs typeface="Cambria" charset="0"/>
              </a:defRPr>
            </a:lvl1pPr>
          </a:lstStyle>
          <a:p>
            <a:r>
              <a:rPr lang="en-US" dirty="0"/>
              <a:t>Click to edit Master title style</a:t>
            </a:r>
          </a:p>
        </p:txBody>
      </p:sp>
      <p:sp>
        <p:nvSpPr>
          <p:cNvPr id="5" name="Text Placeholder 3">
            <a:extLst>
              <a:ext uri="{FF2B5EF4-FFF2-40B4-BE49-F238E27FC236}">
                <a16:creationId xmlns:a16="http://schemas.microsoft.com/office/drawing/2014/main" id="{5157B829-AD91-C440-A7AD-FD2C3228724F}"/>
              </a:ext>
            </a:extLst>
          </p:cNvPr>
          <p:cNvSpPr>
            <a:spLocks noGrp="1"/>
          </p:cNvSpPr>
          <p:nvPr>
            <p:ph type="body" sz="half" idx="2"/>
          </p:nvPr>
        </p:nvSpPr>
        <p:spPr>
          <a:xfrm>
            <a:off x="685801" y="1068331"/>
            <a:ext cx="6306207" cy="597011"/>
          </a:xfrm>
          <a:prstGeom prst="rect">
            <a:avLst/>
          </a:prstGeom>
        </p:spPr>
        <p:txBody>
          <a:bodyPr lIns="0" tIns="0" rIns="0" bIns="0">
            <a:noAutofit/>
          </a:bodyPr>
          <a:lstStyle>
            <a:lvl1pPr marL="0" indent="0">
              <a:lnSpc>
                <a:spcPct val="85000"/>
              </a:lnSpc>
              <a:spcBef>
                <a:spcPts val="800"/>
              </a:spcBef>
              <a:buNone/>
              <a:defRPr sz="2800">
                <a:solidFill>
                  <a:schemeClr val="bg1">
                    <a:lumMod val="50000"/>
                  </a:schemeClr>
                </a:solidFill>
                <a:latin typeface="Cambria" charset="0"/>
                <a:ea typeface="Cambria" charset="0"/>
                <a:cs typeface="Cambria"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Slide Number Placeholder 5"/>
          <p:cNvSpPr txBox="1">
            <a:spLocks/>
          </p:cNvSpPr>
          <p:nvPr userDrawn="1"/>
        </p:nvSpPr>
        <p:spPr>
          <a:xfrm>
            <a:off x="685801" y="6317618"/>
            <a:ext cx="6697793"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t>U.S. Department of Commerce | National Oceanic and Atmospheric Administration | National Marine Fisheries Service</a:t>
            </a:r>
          </a:p>
        </p:txBody>
      </p:sp>
      <p:sp>
        <p:nvSpPr>
          <p:cNvPr id="14" name="TextBox 13"/>
          <p:cNvSpPr txBox="1"/>
          <p:nvPr userDrawn="1"/>
        </p:nvSpPr>
        <p:spPr>
          <a:xfrm>
            <a:off x="126124" y="6304130"/>
            <a:ext cx="559676" cy="553871"/>
          </a:xfrm>
          <a:prstGeom prst="rect">
            <a:avLst/>
          </a:prstGeom>
          <a:noFill/>
        </p:spPr>
        <p:txBody>
          <a:bodyPr wrap="square" lIns="0" tIns="0" rIns="0" bIns="0" rtlCol="0" anchor="ctr" anchorCtr="0">
            <a:no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200" b="1" i="0" dirty="0">
                <a:solidFill>
                  <a:srgbClr val="10D3DC"/>
                </a:solidFill>
                <a:latin typeface="Arial Narrow" charset="0"/>
                <a:ea typeface="Arial Narrow" charset="0"/>
                <a:cs typeface="Arial Narrow" charset="0"/>
              </a:rPr>
              <a:t>Page </a:t>
            </a:r>
            <a:fld id="{632D3AEB-7CBE-3049-91AC-335C6B4F5BF6}" type="slidenum">
              <a:rPr lang="en-US" sz="1200" b="1" i="0" smtClean="0">
                <a:solidFill>
                  <a:srgbClr val="10D3DC"/>
                </a:solidFill>
                <a:latin typeface="Arial Narrow" charset="0"/>
                <a:ea typeface="Arial Narrow" charset="0"/>
                <a:cs typeface="Arial Narrow" charset="0"/>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1200" b="1" i="0" dirty="0">
              <a:solidFill>
                <a:srgbClr val="10D3DC"/>
              </a:solidFill>
              <a:latin typeface="Arial Narrow" charset="0"/>
              <a:ea typeface="Arial Narrow" charset="0"/>
              <a:cs typeface="Arial Narrow" charset="0"/>
            </a:endParaRPr>
          </a:p>
        </p:txBody>
      </p:sp>
      <p:sp>
        <p:nvSpPr>
          <p:cNvPr id="4" name="Title 1">
            <a:extLst>
              <a:ext uri="{FF2B5EF4-FFF2-40B4-BE49-F238E27FC236}">
                <a16:creationId xmlns:a16="http://schemas.microsoft.com/office/drawing/2014/main" id="{FD58DE0D-65FF-3F40-BC91-65B5FB8A3105}"/>
              </a:ext>
            </a:extLst>
          </p:cNvPr>
          <p:cNvSpPr>
            <a:spLocks noGrp="1"/>
          </p:cNvSpPr>
          <p:nvPr>
            <p:ph type="title"/>
          </p:nvPr>
        </p:nvSpPr>
        <p:spPr>
          <a:xfrm>
            <a:off x="685801" y="284063"/>
            <a:ext cx="6984125" cy="602405"/>
          </a:xfrm>
          <a:prstGeom prst="rect">
            <a:avLst/>
          </a:prstGeom>
        </p:spPr>
        <p:txBody>
          <a:bodyPr lIns="0" tIns="0" rIns="0" bIns="0" anchor="b">
            <a:noAutofit/>
          </a:bodyPr>
          <a:lstStyle>
            <a:lvl1pPr>
              <a:defRPr sz="4000" b="0" i="0">
                <a:solidFill>
                  <a:srgbClr val="13B9C2"/>
                </a:solidFill>
                <a:latin typeface="Cambria" charset="0"/>
                <a:ea typeface="Cambria" charset="0"/>
                <a:cs typeface="Cambria" charset="0"/>
              </a:defRPr>
            </a:lvl1pPr>
          </a:lstStyle>
          <a:p>
            <a:r>
              <a:rPr lang="en-US" dirty="0"/>
              <a:t>Click to edit Master title style</a:t>
            </a:r>
          </a:p>
        </p:txBody>
      </p:sp>
      <p:sp>
        <p:nvSpPr>
          <p:cNvPr id="5" name="Text Placeholder 3">
            <a:extLst>
              <a:ext uri="{FF2B5EF4-FFF2-40B4-BE49-F238E27FC236}">
                <a16:creationId xmlns:a16="http://schemas.microsoft.com/office/drawing/2014/main" id="{4125962F-6BFC-D441-B3BF-AF5E3AB56427}"/>
              </a:ext>
            </a:extLst>
          </p:cNvPr>
          <p:cNvSpPr>
            <a:spLocks noGrp="1"/>
          </p:cNvSpPr>
          <p:nvPr>
            <p:ph type="body" sz="half" idx="2"/>
          </p:nvPr>
        </p:nvSpPr>
        <p:spPr>
          <a:xfrm>
            <a:off x="685801" y="1068331"/>
            <a:ext cx="6306207" cy="597011"/>
          </a:xfrm>
          <a:prstGeom prst="rect">
            <a:avLst/>
          </a:prstGeom>
        </p:spPr>
        <p:txBody>
          <a:bodyPr lIns="0" tIns="0" rIns="0" bIns="0">
            <a:noAutofit/>
          </a:bodyPr>
          <a:lstStyle>
            <a:lvl1pPr marL="0" indent="0">
              <a:lnSpc>
                <a:spcPct val="85000"/>
              </a:lnSpc>
              <a:spcBef>
                <a:spcPts val="800"/>
              </a:spcBef>
              <a:buNone/>
              <a:defRPr sz="2800">
                <a:solidFill>
                  <a:schemeClr val="bg1">
                    <a:lumMod val="50000"/>
                  </a:schemeClr>
                </a:solidFill>
                <a:latin typeface="Cambria" charset="0"/>
                <a:ea typeface="Cambria" charset="0"/>
                <a:cs typeface="Cambria"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BLUE w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3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GRAY wide">
    <p:bg>
      <p:bgPr>
        <a:solidFill>
          <a:schemeClr val="bg1">
            <a:lumMod val="6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37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749520-4BA4-C740-8EC1-3BFA8031FF27}"/>
              </a:ext>
            </a:extLst>
          </p:cNvPr>
          <p:cNvSpPr>
            <a:spLocks noGrp="1"/>
          </p:cNvSpPr>
          <p:nvPr>
            <p:ph type="title"/>
          </p:nvPr>
        </p:nvSpPr>
        <p:spPr>
          <a:xfrm>
            <a:off x="1849164" y="2332513"/>
            <a:ext cx="6903326" cy="1865126"/>
          </a:xfrm>
        </p:spPr>
        <p:txBody>
          <a:bodyPr/>
          <a:lstStyle/>
          <a:p>
            <a:r>
              <a:rPr lang="en-US"/>
              <a:t>Click to edit Master title style</a:t>
            </a:r>
          </a:p>
        </p:txBody>
      </p:sp>
      <p:sp>
        <p:nvSpPr>
          <p:cNvPr id="7" name="Subtitle 2">
            <a:extLst>
              <a:ext uri="{FF2B5EF4-FFF2-40B4-BE49-F238E27FC236}">
                <a16:creationId xmlns:a16="http://schemas.microsoft.com/office/drawing/2014/main" id="{775B211E-002F-5543-87AE-59D75D7686A7}"/>
              </a:ext>
            </a:extLst>
          </p:cNvPr>
          <p:cNvSpPr>
            <a:spLocks noGrp="1"/>
          </p:cNvSpPr>
          <p:nvPr>
            <p:ph type="subTitle" idx="1"/>
          </p:nvPr>
        </p:nvSpPr>
        <p:spPr>
          <a:xfrm>
            <a:off x="1790701" y="4766561"/>
            <a:ext cx="6810375" cy="745717"/>
          </a:xfrm>
        </p:spPr>
        <p:txBody>
          <a:bodyPr lIns="0" tIns="0" rIns="0" bIns="0">
            <a:noAutofit/>
          </a:bodyPr>
          <a:lstStyle>
            <a:lvl1pPr marL="0" indent="0" algn="l">
              <a:buNone/>
              <a:defRPr sz="36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8DC3-365B-C34B-96AF-79D4DC3CB63A}"/>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AB0F9F29-FA4F-EF4E-9D49-A1D6F920B845}"/>
              </a:ext>
            </a:extLst>
          </p:cNvPr>
          <p:cNvSpPr>
            <a:spLocks noGrp="1"/>
          </p:cNvSpPr>
          <p:nvPr>
            <p:ph type="subTitle" idx="1"/>
          </p:nvPr>
        </p:nvSpPr>
        <p:spPr>
          <a:xfrm>
            <a:off x="1790701" y="4766561"/>
            <a:ext cx="6810375" cy="745717"/>
          </a:xfrm>
        </p:spPr>
        <p:txBody>
          <a:bodyPr lIns="0" tIns="0" rIns="0" bIns="0">
            <a:noAutofit/>
          </a:bodyPr>
          <a:lstStyle>
            <a:lvl1pPr marL="0" indent="0" algn="l">
              <a:buNone/>
              <a:defRPr sz="36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59621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10057-8254-F84C-855B-7A4DF85611FA}"/>
              </a:ext>
            </a:extLst>
          </p:cNvPr>
          <p:cNvSpPr>
            <a:spLocks noGrp="1"/>
          </p:cNvSpPr>
          <p:nvPr>
            <p:ph type="title"/>
          </p:nvPr>
        </p:nvSpPr>
        <p:spPr/>
        <p:txBody>
          <a:bodyPr/>
          <a:lstStyle>
            <a:lvl1pPr>
              <a:defRPr>
                <a:solidFill>
                  <a:schemeClr val="accent1">
                    <a:lumMod val="20000"/>
                    <a:lumOff val="8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590D9A72-35F6-9E42-9A72-893F5CFADCF9}"/>
              </a:ext>
            </a:extLst>
          </p:cNvPr>
          <p:cNvSpPr>
            <a:spLocks noGrp="1"/>
          </p:cNvSpPr>
          <p:nvPr>
            <p:ph type="subTitle" idx="1"/>
          </p:nvPr>
        </p:nvSpPr>
        <p:spPr>
          <a:xfrm>
            <a:off x="1790701" y="4766561"/>
            <a:ext cx="6810375" cy="745717"/>
          </a:xfrm>
        </p:spPr>
        <p:txBody>
          <a:bodyPr lIns="0" tIns="0" rIns="0" bIns="0">
            <a:noAutofit/>
          </a:bodyPr>
          <a:lstStyle>
            <a:lvl1pPr marL="0" indent="0" algn="l">
              <a:buNone/>
              <a:defRPr sz="36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417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ption Area">
    <p:spTree>
      <p:nvGrpSpPr>
        <p:cNvPr id="1" name=""/>
        <p:cNvGrpSpPr/>
        <p:nvPr/>
      </p:nvGrpSpPr>
      <p:grpSpPr>
        <a:xfrm>
          <a:off x="0" y="0"/>
          <a:ext cx="0" cy="0"/>
          <a:chOff x="0" y="0"/>
          <a:chExt cx="0" cy="0"/>
        </a:xfrm>
      </p:grpSpPr>
      <p:sp>
        <p:nvSpPr>
          <p:cNvPr id="2" name="Title 1"/>
          <p:cNvSpPr>
            <a:spLocks noGrp="1"/>
          </p:cNvSpPr>
          <p:nvPr>
            <p:ph type="title"/>
          </p:nvPr>
        </p:nvSpPr>
        <p:spPr>
          <a:xfrm>
            <a:off x="685801" y="4860571"/>
            <a:ext cx="6984125" cy="602405"/>
          </a:xfrm>
          <a:prstGeom prst="rect">
            <a:avLst/>
          </a:prstGeom>
        </p:spPr>
        <p:txBody>
          <a:bodyPr lIns="0" tIns="0" rIns="0" bIns="0" anchor="b">
            <a:noAutofit/>
          </a:bodyPr>
          <a:lstStyle>
            <a:lvl1pPr>
              <a:defRPr sz="3200" b="0" i="0">
                <a:solidFill>
                  <a:srgbClr val="13B9C2"/>
                </a:solidFill>
                <a:latin typeface="Cambria" charset="0"/>
                <a:ea typeface="Cambria" charset="0"/>
                <a:cs typeface="Cambria" charset="0"/>
              </a:defRPr>
            </a:lvl1pPr>
          </a:lstStyle>
          <a:p>
            <a:r>
              <a:rPr lang="en-US"/>
              <a:t>Click to edit Master title style</a:t>
            </a:r>
            <a:endParaRPr lang="en-US" dirty="0"/>
          </a:p>
        </p:txBody>
      </p:sp>
      <p:sp>
        <p:nvSpPr>
          <p:cNvPr id="4" name="Text Placeholder 3"/>
          <p:cNvSpPr>
            <a:spLocks noGrp="1"/>
          </p:cNvSpPr>
          <p:nvPr>
            <p:ph type="body" sz="half" idx="2"/>
          </p:nvPr>
        </p:nvSpPr>
        <p:spPr>
          <a:xfrm>
            <a:off x="685801" y="5613563"/>
            <a:ext cx="6400799" cy="597011"/>
          </a:xfrm>
          <a:prstGeom prst="rect">
            <a:avLst/>
          </a:prstGeom>
        </p:spPr>
        <p:txBody>
          <a:bodyPr lIns="0" tIns="0" rIns="0" bIns="0">
            <a:noAutofit/>
          </a:bodyPr>
          <a:lstStyle>
            <a:lvl1pPr marL="0" indent="0">
              <a:lnSpc>
                <a:spcPct val="85000"/>
              </a:lnSpc>
              <a:spcBef>
                <a:spcPts val="800"/>
              </a:spcBef>
              <a:buNone/>
              <a:defRPr sz="1800">
                <a:solidFill>
                  <a:schemeClr val="bg1">
                    <a:lumMod val="85000"/>
                  </a:schemeClr>
                </a:solidFill>
                <a:latin typeface="Cambria" charset="0"/>
                <a:ea typeface="Cambria" charset="0"/>
                <a:cs typeface="Cambria"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4" name="TextBox 13"/>
          <p:cNvSpPr txBox="1"/>
          <p:nvPr userDrawn="1"/>
        </p:nvSpPr>
        <p:spPr>
          <a:xfrm>
            <a:off x="126124" y="6304130"/>
            <a:ext cx="559676" cy="553871"/>
          </a:xfrm>
          <a:prstGeom prst="rect">
            <a:avLst/>
          </a:prstGeom>
          <a:noFill/>
        </p:spPr>
        <p:txBody>
          <a:bodyPr wrap="square" lIns="0" tIns="0" rIns="0" bIns="0" rtlCol="0" anchor="ctr" anchorCtr="0">
            <a:no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200" b="1" i="0" dirty="0">
                <a:solidFill>
                  <a:srgbClr val="13B9C2"/>
                </a:solidFill>
                <a:latin typeface="Arial Narrow" charset="0"/>
                <a:ea typeface="Arial Narrow" charset="0"/>
                <a:cs typeface="Arial Narrow" charset="0"/>
              </a:rPr>
              <a:t>Page </a:t>
            </a:r>
            <a:fld id="{632D3AEB-7CBE-3049-91AC-335C6B4F5BF6}" type="slidenum">
              <a:rPr lang="en-US" sz="1200" b="1" i="0" smtClean="0">
                <a:solidFill>
                  <a:srgbClr val="13B9C2"/>
                </a:solidFill>
                <a:latin typeface="Arial Narrow" charset="0"/>
                <a:ea typeface="Arial Narrow" charset="0"/>
                <a:cs typeface="Arial Narrow" charset="0"/>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1200" b="1" i="0" dirty="0">
              <a:solidFill>
                <a:srgbClr val="13B9C2"/>
              </a:solidFill>
              <a:latin typeface="Arial Narrow" charset="0"/>
              <a:ea typeface="Arial Narrow" charset="0"/>
              <a:cs typeface="Arial Narrow" charset="0"/>
            </a:endParaRPr>
          </a:p>
        </p:txBody>
      </p:sp>
    </p:spTree>
    <p:extLst>
      <p:ext uri="{BB962C8B-B14F-4D97-AF65-F5344CB8AC3E}">
        <p14:creationId xmlns:p14="http://schemas.microsoft.com/office/powerpoint/2010/main" val="908290089"/>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59BB0-B80C-3F4D-A732-FCF7301C42DA}"/>
              </a:ext>
            </a:extLst>
          </p:cNvPr>
          <p:cNvSpPr>
            <a:spLocks noGrp="1"/>
          </p:cNvSpPr>
          <p:nvPr>
            <p:ph type="title"/>
          </p:nvPr>
        </p:nvSpPr>
        <p:spPr>
          <a:xfrm>
            <a:off x="685800" y="213360"/>
            <a:ext cx="8233228" cy="824411"/>
          </a:xfrm>
          <a:prstGeom prst="rect">
            <a:avLst/>
          </a:prstGeom>
        </p:spPr>
        <p:txBody>
          <a:bodyPr lIns="0" tIns="0" rIns="0" bIns="0"/>
          <a:lstStyle/>
          <a:p>
            <a:r>
              <a:rPr lang="en-US" dirty="0"/>
              <a:t>Click to edit Master title style</a:t>
            </a:r>
          </a:p>
        </p:txBody>
      </p:sp>
    </p:spTree>
    <p:extLst>
      <p:ext uri="{BB962C8B-B14F-4D97-AF65-F5344CB8AC3E}">
        <p14:creationId xmlns:p14="http://schemas.microsoft.com/office/powerpoint/2010/main" val="719730086"/>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p:ext uri="{DCECCB84-F9BA-43D5-87BE-67443E8EF086}">
      <p15:sldGuideLst xmlns:p15="http://schemas.microsoft.com/office/powerpoint/2012/main">
        <p15:guide id="1" orient="horz" pos="120">
          <p15:clr>
            <a:srgbClr val="FBAE40"/>
          </p15:clr>
        </p15:guide>
        <p15:guide id="2" pos="4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Footer">
    <p:spTree>
      <p:nvGrpSpPr>
        <p:cNvPr id="1" name=""/>
        <p:cNvGrpSpPr/>
        <p:nvPr/>
      </p:nvGrpSpPr>
      <p:grpSpPr>
        <a:xfrm>
          <a:off x="0" y="0"/>
          <a:ext cx="0" cy="0"/>
          <a:chOff x="0" y="0"/>
          <a:chExt cx="0" cy="0"/>
        </a:xfrm>
      </p:grpSpPr>
      <p:sp>
        <p:nvSpPr>
          <p:cNvPr id="2" name="Title 1"/>
          <p:cNvSpPr>
            <a:spLocks noGrp="1"/>
          </p:cNvSpPr>
          <p:nvPr>
            <p:ph type="title"/>
          </p:nvPr>
        </p:nvSpPr>
        <p:spPr>
          <a:xfrm>
            <a:off x="685801" y="190500"/>
            <a:ext cx="8182428" cy="602405"/>
          </a:xfrm>
          <a:prstGeom prst="rect">
            <a:avLst/>
          </a:prstGeom>
        </p:spPr>
        <p:txBody>
          <a:bodyPr lIns="0" tIns="0" rIns="0" bIns="0" anchor="b">
            <a:noAutofit/>
          </a:bodyPr>
          <a:lstStyle>
            <a:lvl1pPr>
              <a:defRPr sz="4000" b="0" i="0">
                <a:solidFill>
                  <a:srgbClr val="13B9C2"/>
                </a:solidFill>
                <a:latin typeface="Cambria" charset="0"/>
                <a:ea typeface="Cambria" charset="0"/>
                <a:cs typeface="Cambria" charset="0"/>
              </a:defRPr>
            </a:lvl1pPr>
          </a:lstStyle>
          <a:p>
            <a:r>
              <a:rPr lang="en-US" dirty="0"/>
              <a:t>Click to edit Master title style</a:t>
            </a:r>
          </a:p>
        </p:txBody>
      </p:sp>
      <p:sp>
        <p:nvSpPr>
          <p:cNvPr id="4" name="Text Placeholder 3"/>
          <p:cNvSpPr>
            <a:spLocks noGrp="1"/>
          </p:cNvSpPr>
          <p:nvPr>
            <p:ph type="body" sz="half" idx="2"/>
          </p:nvPr>
        </p:nvSpPr>
        <p:spPr>
          <a:xfrm>
            <a:off x="685801" y="1017531"/>
            <a:ext cx="6697793" cy="597011"/>
          </a:xfrm>
          <a:prstGeom prst="rect">
            <a:avLst/>
          </a:prstGeom>
        </p:spPr>
        <p:txBody>
          <a:bodyPr lIns="0" tIns="0" rIns="0" bIns="0">
            <a:noAutofit/>
          </a:bodyPr>
          <a:lstStyle>
            <a:lvl1pPr marL="0" indent="0">
              <a:lnSpc>
                <a:spcPct val="85000"/>
              </a:lnSpc>
              <a:spcBef>
                <a:spcPts val="800"/>
              </a:spcBef>
              <a:buNone/>
              <a:defRPr sz="2800">
                <a:solidFill>
                  <a:schemeClr val="bg1">
                    <a:lumMod val="50000"/>
                  </a:schemeClr>
                </a:solidFill>
                <a:latin typeface="Cambria" charset="0"/>
                <a:ea typeface="Cambria" charset="0"/>
                <a:cs typeface="Cambria"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13" name="Slide Number Placeholder 5"/>
          <p:cNvSpPr txBox="1">
            <a:spLocks/>
          </p:cNvSpPr>
          <p:nvPr userDrawn="1"/>
        </p:nvSpPr>
        <p:spPr>
          <a:xfrm>
            <a:off x="685801" y="6317618"/>
            <a:ext cx="6697793"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2">
                    <a:lumMod val="25000"/>
                  </a:schemeClr>
                </a:solidFill>
              </a:rPr>
              <a:t>U.S. Department of Commerce | National Oceanic and Atmospheric Administration | National Marine Fisheries Service</a:t>
            </a:r>
          </a:p>
        </p:txBody>
      </p:sp>
      <p:sp>
        <p:nvSpPr>
          <p:cNvPr id="14" name="TextBox 13"/>
          <p:cNvSpPr txBox="1"/>
          <p:nvPr userDrawn="1"/>
        </p:nvSpPr>
        <p:spPr>
          <a:xfrm>
            <a:off x="126124" y="6304130"/>
            <a:ext cx="559676" cy="553871"/>
          </a:xfrm>
          <a:prstGeom prst="rect">
            <a:avLst/>
          </a:prstGeom>
          <a:noFill/>
        </p:spPr>
        <p:txBody>
          <a:bodyPr wrap="square" lIns="0" tIns="0" rIns="0" bIns="0" rtlCol="0" anchor="ctr" anchorCtr="0">
            <a:no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200" b="1" i="0" dirty="0">
                <a:solidFill>
                  <a:srgbClr val="13B9C2"/>
                </a:solidFill>
                <a:latin typeface="Arial Narrow" charset="0"/>
                <a:ea typeface="Arial Narrow" charset="0"/>
                <a:cs typeface="Arial Narrow" charset="0"/>
              </a:rPr>
              <a:t>Page </a:t>
            </a:r>
            <a:fld id="{632D3AEB-7CBE-3049-91AC-335C6B4F5BF6}" type="slidenum">
              <a:rPr lang="en-US" sz="1200" b="1" i="0" smtClean="0">
                <a:solidFill>
                  <a:srgbClr val="13B9C2"/>
                </a:solidFill>
                <a:latin typeface="Arial Narrow" charset="0"/>
                <a:ea typeface="Arial Narrow" charset="0"/>
                <a:cs typeface="Arial Narrow" charset="0"/>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1200" b="1" i="0" dirty="0">
              <a:solidFill>
                <a:srgbClr val="13B9C2"/>
              </a:solidFill>
              <a:latin typeface="Arial Narrow" charset="0"/>
              <a:ea typeface="Arial Narrow" charset="0"/>
              <a:cs typeface="Arial Narrow"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p:ext uri="{DCECCB84-F9BA-43D5-87BE-67443E8EF086}">
      <p15:sldGuideLst xmlns:p15="http://schemas.microsoft.com/office/powerpoint/2012/main">
        <p15:guide id="1" orient="horz" pos="120" userDrawn="1">
          <p15:clr>
            <a:srgbClr val="FBAE40"/>
          </p15:clr>
        </p15:guide>
        <p15:guide id="2" pos="43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13" name="Freeform 12"/>
          <p:cNvSpPr/>
          <p:nvPr userDrawn="1"/>
        </p:nvSpPr>
        <p:spPr>
          <a:xfrm rot="5400000" flipH="1">
            <a:off x="3069848" y="-2657430"/>
            <a:ext cx="3511074" cy="8805478"/>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userDrawn="1"/>
        </p:nvSpPr>
        <p:spPr>
          <a:xfrm rot="10800000">
            <a:off x="0" y="0"/>
            <a:ext cx="2196089" cy="6849789"/>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84374" y="358150"/>
            <a:ext cx="2302812" cy="1049059"/>
          </a:xfrm>
          <a:prstGeom prst="rect">
            <a:avLst/>
          </a:prstGeom>
          <a:noFill/>
          <a:ln>
            <a:noFill/>
          </a:ln>
        </p:spPr>
      </p:pic>
      <p:sp>
        <p:nvSpPr>
          <p:cNvPr id="8" name="Title 1">
            <a:extLst>
              <a:ext uri="{FF2B5EF4-FFF2-40B4-BE49-F238E27FC236}">
                <a16:creationId xmlns:a16="http://schemas.microsoft.com/office/drawing/2014/main" id="{515F6820-E140-4341-A903-882A643CA72E}"/>
              </a:ext>
            </a:extLst>
          </p:cNvPr>
          <p:cNvSpPr txBox="1">
            <a:spLocks/>
          </p:cNvSpPr>
          <p:nvPr userDrawn="1"/>
        </p:nvSpPr>
        <p:spPr>
          <a:xfrm>
            <a:off x="1143000" y="2567298"/>
            <a:ext cx="6858000" cy="1772793"/>
          </a:xfrm>
          <a:prstGeom prst="rect">
            <a:avLst/>
          </a:prstGeom>
        </p:spPr>
        <p:txBody>
          <a:bodyPr lIns="0" tIns="0" rIns="0" bIns="0" anchor="b"/>
          <a:lstStyle>
            <a:lvl1pPr algn="l" defTabSz="914377" rtl="0" eaLnBrk="1" latinLnBrk="0" hangingPunct="1">
              <a:lnSpc>
                <a:spcPct val="80000"/>
              </a:lnSpc>
              <a:spcBef>
                <a:spcPct val="0"/>
              </a:spcBef>
              <a:buNone/>
              <a:defRPr sz="7200" kern="1200">
                <a:solidFill>
                  <a:schemeClr val="tx2"/>
                </a:solidFill>
                <a:latin typeface="Cambria" charset="0"/>
                <a:ea typeface="Cambria" charset="0"/>
                <a:cs typeface="Cambria" charset="0"/>
              </a:defRPr>
            </a:lvl1pPr>
          </a:lstStyle>
          <a:p>
            <a:r>
              <a:rPr lang="en-US" dirty="0"/>
              <a:t>Click to edit Master title style</a:t>
            </a:r>
          </a:p>
        </p:txBody>
      </p:sp>
      <p:sp>
        <p:nvSpPr>
          <p:cNvPr id="10" name="Subtitle 2">
            <a:extLst>
              <a:ext uri="{FF2B5EF4-FFF2-40B4-BE49-F238E27FC236}">
                <a16:creationId xmlns:a16="http://schemas.microsoft.com/office/drawing/2014/main" id="{5ADC8AF2-6082-124C-BF3C-CE59F6400020}"/>
              </a:ext>
            </a:extLst>
          </p:cNvPr>
          <p:cNvSpPr txBox="1">
            <a:spLocks/>
          </p:cNvSpPr>
          <p:nvPr userDrawn="1"/>
        </p:nvSpPr>
        <p:spPr>
          <a:xfrm>
            <a:off x="1143000" y="4422609"/>
            <a:ext cx="6858000" cy="1655763"/>
          </a:xfrm>
          <a:prstGeom prst="rect">
            <a:avLst/>
          </a:prstGeom>
        </p:spPr>
        <p:txBody>
          <a:bodyPr lIns="27432" tIns="0" rIns="0" bIns="0">
            <a:noAutofit/>
          </a:bodyPr>
          <a:lstStyle>
            <a:lvl1pPr marL="0" indent="0" algn="l" defTabSz="914377" rtl="0" eaLnBrk="1" latinLnBrk="0" hangingPunct="1">
              <a:lnSpc>
                <a:spcPct val="90000"/>
              </a:lnSpc>
              <a:spcBef>
                <a:spcPts val="1000"/>
              </a:spcBef>
              <a:buFont typeface="Arial"/>
              <a:buNone/>
              <a:defRPr sz="3600" b="0" i="0" kern="1200">
                <a:solidFill>
                  <a:schemeClr val="accent1">
                    <a:lumMod val="20000"/>
                    <a:lumOff val="80000"/>
                  </a:schemeClr>
                </a:solidFill>
                <a:latin typeface="Cambria" charset="0"/>
                <a:ea typeface="Cambria" charset="0"/>
                <a:cs typeface="Cambria" charset="0"/>
              </a:defRPr>
            </a:lvl1pPr>
            <a:lvl2pPr marL="457189" indent="0" algn="ctr" defTabSz="914377"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Click to edit Master subtitle style</a:t>
            </a:r>
          </a:p>
        </p:txBody>
      </p:sp>
    </p:spTree>
    <p:extLst>
      <p:ext uri="{BB962C8B-B14F-4D97-AF65-F5344CB8AC3E}">
        <p14:creationId xmlns:p14="http://schemas.microsoft.com/office/powerpoint/2010/main" val="1024401583"/>
      </p:ext>
    </p:extLst>
  </p:cSld>
  <p:clrMap bg1="lt1" tx1="dk1" bg2="lt2" tx2="dk2" accent1="accent1" accent2="accent2" accent3="accent3" accent4="accent4" accent5="accent5" accent6="accent6" hlink="hlink" folHlink="folHlink"/>
  <p:sldLayoutIdLst>
    <p:sldLayoutId id="2147484180" r:id="rId1"/>
    <p:sldLayoutId id="2147484206" r:id="rId2"/>
    <p:sldLayoutId id="2147484207" r:id="rId3"/>
  </p:sldLayoutIdLst>
  <p:txStyles>
    <p:titleStyle>
      <a:lvl1pPr algn="l" defTabSz="914377" rtl="0" eaLnBrk="1" latinLnBrk="0" hangingPunct="1">
        <a:lnSpc>
          <a:spcPct val="80000"/>
        </a:lnSpc>
        <a:spcBef>
          <a:spcPct val="0"/>
        </a:spcBef>
        <a:buNone/>
        <a:defRPr sz="8000" kern="1200">
          <a:solidFill>
            <a:schemeClr val="tx2"/>
          </a:solidFill>
          <a:latin typeface="Cambria" charset="0"/>
          <a:ea typeface="Cambria" charset="0"/>
          <a:cs typeface="Cambria" charset="0"/>
        </a:defRPr>
      </a:lvl1pPr>
    </p:titleStyle>
    <p:bodyStyle>
      <a:lvl1pPr marL="0" indent="0" algn="l" defTabSz="914377" rtl="0" eaLnBrk="1" latinLnBrk="0" hangingPunct="1">
        <a:lnSpc>
          <a:spcPct val="90000"/>
        </a:lnSpc>
        <a:spcBef>
          <a:spcPts val="1000"/>
        </a:spcBef>
        <a:buFont typeface="Arial"/>
        <a:buNone/>
        <a:defRPr sz="3600" b="0" i="0" kern="1200">
          <a:solidFill>
            <a:schemeClr val="accent1">
              <a:lumMod val="20000"/>
              <a:lumOff val="80000"/>
            </a:schemeClr>
          </a:solidFill>
          <a:latin typeface="Cambria" charset="0"/>
          <a:ea typeface="Cambria" charset="0"/>
          <a:cs typeface="Cambria"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14" name="Freeform 13"/>
          <p:cNvSpPr/>
          <p:nvPr userDrawn="1"/>
        </p:nvSpPr>
        <p:spPr>
          <a:xfrm rot="5400000">
            <a:off x="-1648925" y="1639401"/>
            <a:ext cx="6874118" cy="3595317"/>
          </a:xfrm>
          <a:custGeom>
            <a:avLst/>
            <a:gdLst>
              <a:gd name="connsiteX0" fmla="*/ 0 w 6874118"/>
              <a:gd name="connsiteY0" fmla="*/ 3595317 h 3595317"/>
              <a:gd name="connsiteX1" fmla="*/ 0 w 6874118"/>
              <a:gd name="connsiteY1" fmla="*/ 0 h 3595317"/>
              <a:gd name="connsiteX2" fmla="*/ 154322 w 6874118"/>
              <a:gd name="connsiteY2" fmla="*/ 277930 h 3595317"/>
              <a:gd name="connsiteX3" fmla="*/ 6865139 w 6874118"/>
              <a:gd name="connsiteY3" fmla="*/ 3031327 h 3595317"/>
              <a:gd name="connsiteX4" fmla="*/ 6871273 w 6874118"/>
              <a:gd name="connsiteY4" fmla="*/ 3032428 h 3595317"/>
              <a:gd name="connsiteX5" fmla="*/ 6874118 w 6874118"/>
              <a:gd name="connsiteY5" fmla="*/ 3595317 h 3595317"/>
              <a:gd name="connsiteX6" fmla="*/ 0 w 6874118"/>
              <a:gd name="connsiteY6" fmla="*/ 3595317 h 359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4118" h="3595317">
                <a:moveTo>
                  <a:pt x="0" y="3595317"/>
                </a:moveTo>
                <a:lnTo>
                  <a:pt x="0" y="0"/>
                </a:lnTo>
                <a:lnTo>
                  <a:pt x="154322" y="277930"/>
                </a:lnTo>
                <a:cubicBezTo>
                  <a:pt x="1004639" y="1420076"/>
                  <a:pt x="3469635" y="2400559"/>
                  <a:pt x="6865139" y="3031327"/>
                </a:cubicBezTo>
                <a:lnTo>
                  <a:pt x="6871273" y="3032428"/>
                </a:lnTo>
                <a:lnTo>
                  <a:pt x="6874118" y="3595317"/>
                </a:lnTo>
                <a:lnTo>
                  <a:pt x="0" y="3595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Placeholder 1"/>
          <p:cNvSpPr>
            <a:spLocks noGrp="1"/>
          </p:cNvSpPr>
          <p:nvPr>
            <p:ph type="title"/>
          </p:nvPr>
        </p:nvSpPr>
        <p:spPr>
          <a:xfrm>
            <a:off x="1849164" y="2332513"/>
            <a:ext cx="6903326" cy="1865126"/>
          </a:xfrm>
          <a:prstGeom prst="rect">
            <a:avLst/>
          </a:prstGeom>
        </p:spPr>
        <p:txBody>
          <a:bodyPr vert="horz" wrap="square" lIns="91440" tIns="45720" rIns="91440" bIns="45720" rtlCol="0" anchor="b" anchorCtr="0">
            <a:spAutoFit/>
          </a:bodyPr>
          <a:lstStyle/>
          <a:p>
            <a:r>
              <a:rPr lang="en-US" dirty="0"/>
              <a:t>Click to edit Master title style</a:t>
            </a:r>
          </a:p>
        </p:txBody>
      </p:sp>
      <p:sp>
        <p:nvSpPr>
          <p:cNvPr id="3" name="Text Placeholder 2"/>
          <p:cNvSpPr>
            <a:spLocks noGrp="1"/>
          </p:cNvSpPr>
          <p:nvPr>
            <p:ph type="body" idx="1"/>
          </p:nvPr>
        </p:nvSpPr>
        <p:spPr>
          <a:xfrm>
            <a:off x="1849164" y="4337339"/>
            <a:ext cx="6903326" cy="942811"/>
          </a:xfrm>
          <a:prstGeom prst="rect">
            <a:avLst/>
          </a:prstGeom>
        </p:spPr>
        <p:txBody>
          <a:bodyPr vert="horz" lIns="91440" tIns="45720" rIns="91440" bIns="45720" rtlCol="0">
            <a:normAutofit/>
          </a:bodyPr>
          <a:lstStyle/>
          <a:p>
            <a:pPr lvl="0"/>
            <a:r>
              <a:rPr lang="en-US" dirty="0"/>
              <a:t>Click to edit Master text styles</a:t>
            </a:r>
          </a:p>
        </p:txBody>
      </p:sp>
      <p:sp>
        <p:nvSpPr>
          <p:cNvPr id="13" name="Freeform 12"/>
          <p:cNvSpPr/>
          <p:nvPr userDrawn="1"/>
        </p:nvSpPr>
        <p:spPr>
          <a:xfrm>
            <a:off x="-9524" y="2"/>
            <a:ext cx="4895849" cy="2039519"/>
          </a:xfrm>
          <a:custGeom>
            <a:avLst/>
            <a:gdLst>
              <a:gd name="connsiteX0" fmla="*/ 0 w 6504497"/>
              <a:gd name="connsiteY0" fmla="*/ 0 h 2032239"/>
              <a:gd name="connsiteX1" fmla="*/ 6504497 w 6504497"/>
              <a:gd name="connsiteY1" fmla="*/ 0 h 2032239"/>
              <a:gd name="connsiteX2" fmla="*/ 6504497 w 6504497"/>
              <a:gd name="connsiteY2" fmla="*/ 6484 h 2032239"/>
              <a:gd name="connsiteX3" fmla="*/ 6476264 w 6504497"/>
              <a:gd name="connsiteY3" fmla="*/ 8249 h 2032239"/>
              <a:gd name="connsiteX4" fmla="*/ 86067 w 6504497"/>
              <a:gd name="connsiteY4" fmla="*/ 1877235 h 2032239"/>
              <a:gd name="connsiteX5" fmla="*/ 0 w 6504497"/>
              <a:gd name="connsiteY5" fmla="*/ 2032239 h 2032239"/>
              <a:gd name="connsiteX6" fmla="*/ 0 w 6504497"/>
              <a:gd name="connsiteY6" fmla="*/ 0 h 203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497" h="2032239">
                <a:moveTo>
                  <a:pt x="0" y="0"/>
                </a:moveTo>
                <a:lnTo>
                  <a:pt x="6504497" y="0"/>
                </a:lnTo>
                <a:lnTo>
                  <a:pt x="6504497" y="6484"/>
                </a:lnTo>
                <a:lnTo>
                  <a:pt x="6476264" y="8249"/>
                </a:lnTo>
                <a:cubicBezTo>
                  <a:pt x="3256485" y="247737"/>
                  <a:pt x="760527" y="971301"/>
                  <a:pt x="86067" y="1877235"/>
                </a:cubicBezTo>
                <a:lnTo>
                  <a:pt x="0" y="2032239"/>
                </a:lnTo>
                <a:lnTo>
                  <a:pt x="0" y="0"/>
                </a:lnTo>
                <a:close/>
              </a:path>
            </a:pathLst>
          </a:custGeom>
          <a:solidFill>
            <a:srgbClr val="00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4"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8474" y="569666"/>
            <a:ext cx="1193420" cy="1702271"/>
          </a:xfrm>
          <a:prstGeom prst="rect">
            <a:avLst/>
          </a:prstGeom>
          <a:noFill/>
          <a:ln>
            <a:noFill/>
          </a:ln>
        </p:spPr>
      </p:pic>
    </p:spTree>
    <p:extLst>
      <p:ext uri="{BB962C8B-B14F-4D97-AF65-F5344CB8AC3E}">
        <p14:creationId xmlns:p14="http://schemas.microsoft.com/office/powerpoint/2010/main" val="2024838535"/>
      </p:ext>
    </p:extLst>
  </p:cSld>
  <p:clrMap bg1="lt1" tx1="dk1" bg2="lt2" tx2="dk2" accent1="accent1" accent2="accent2" accent3="accent3" accent4="accent4" accent5="accent5" accent6="accent6" hlink="hlink" folHlink="folHlink"/>
  <p:sldLayoutIdLst>
    <p:sldLayoutId id="2147484189" r:id="rId1"/>
    <p:sldLayoutId id="2147484208" r:id="rId2"/>
    <p:sldLayoutId id="2147484209" r:id="rId3"/>
  </p:sldLayoutIdLst>
  <p:txStyles>
    <p:titleStyle>
      <a:lvl1pPr algn="l" defTabSz="914377" rtl="0" eaLnBrk="1" latinLnBrk="0" hangingPunct="1">
        <a:lnSpc>
          <a:spcPct val="80000"/>
        </a:lnSpc>
        <a:spcBef>
          <a:spcPct val="0"/>
        </a:spcBef>
        <a:buNone/>
        <a:defRPr sz="7200" kern="1200">
          <a:solidFill>
            <a:schemeClr val="accent1">
              <a:lumMod val="20000"/>
              <a:lumOff val="80000"/>
            </a:schemeClr>
          </a:solidFill>
          <a:latin typeface="Cambria" charset="0"/>
          <a:ea typeface="Cambria" charset="0"/>
          <a:cs typeface="Cambria" charset="0"/>
        </a:defRPr>
      </a:lvl1pPr>
    </p:titleStyle>
    <p:bodyStyle>
      <a:lvl1pPr marL="0" indent="0" algn="l" defTabSz="914377" rtl="0" eaLnBrk="1" latinLnBrk="0" hangingPunct="1">
        <a:lnSpc>
          <a:spcPct val="90000"/>
        </a:lnSpc>
        <a:spcBef>
          <a:spcPts val="1000"/>
        </a:spcBef>
        <a:buFont typeface="Arial"/>
        <a:buNone/>
        <a:defRPr sz="3600" b="0" i="0" kern="1200">
          <a:solidFill>
            <a:schemeClr val="tx2"/>
          </a:solidFill>
          <a:latin typeface="Cambria" charset="0"/>
          <a:ea typeface="Cambria" charset="0"/>
          <a:cs typeface="Cambria"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rot="10800000" flipH="1" flipV="1">
            <a:off x="7688498" y="-2"/>
            <a:ext cx="1450144" cy="5987459"/>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43" h="5463677">
                <a:moveTo>
                  <a:pt x="1654379" y="5463677"/>
                </a:moveTo>
                <a:lnTo>
                  <a:pt x="0" y="5454085"/>
                </a:lnTo>
                <a:lnTo>
                  <a:pt x="980930" y="0"/>
                </a:lnTo>
                <a:lnTo>
                  <a:pt x="1696743" y="4620"/>
                </a:lnTo>
                <a:lnTo>
                  <a:pt x="1654379" y="5463677"/>
                </a:ln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p:nvPr userDrawn="1"/>
        </p:nvSpPr>
        <p:spPr>
          <a:xfrm>
            <a:off x="0" y="5485562"/>
            <a:ext cx="9138642" cy="1369974"/>
          </a:xfrm>
          <a:prstGeom prst="rect">
            <a:avLst/>
          </a:prstGeom>
          <a:solidFill>
            <a:srgbClr val="0031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2" name="Freeform 11"/>
          <p:cNvSpPr/>
          <p:nvPr userDrawn="1"/>
        </p:nvSpPr>
        <p:spPr>
          <a:xfrm>
            <a:off x="6947911" y="20912"/>
            <a:ext cx="2196089" cy="6849789"/>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48210" y="6026476"/>
            <a:ext cx="1598924" cy="728399"/>
          </a:xfrm>
          <a:prstGeom prst="rect">
            <a:avLst/>
          </a:prstGeom>
          <a:noFill/>
          <a:ln>
            <a:noFill/>
          </a:ln>
        </p:spPr>
      </p:pic>
      <p:sp>
        <p:nvSpPr>
          <p:cNvPr id="14" name="Slide Number Placeholder 5"/>
          <p:cNvSpPr txBox="1">
            <a:spLocks/>
          </p:cNvSpPr>
          <p:nvPr userDrawn="1"/>
        </p:nvSpPr>
        <p:spPr>
          <a:xfrm>
            <a:off x="685801" y="6317618"/>
            <a:ext cx="6697793"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t>U.S. Department of Commerce | National Oceanic and Atmospheric Administration | National Marine Fisheries Service</a:t>
            </a:r>
          </a:p>
        </p:txBody>
      </p:sp>
      <p:sp>
        <p:nvSpPr>
          <p:cNvPr id="15" name="TextBox 14"/>
          <p:cNvSpPr txBox="1"/>
          <p:nvPr userDrawn="1"/>
        </p:nvSpPr>
        <p:spPr>
          <a:xfrm>
            <a:off x="126124" y="6304130"/>
            <a:ext cx="559676" cy="553871"/>
          </a:xfrm>
          <a:prstGeom prst="rect">
            <a:avLst/>
          </a:prstGeom>
          <a:noFill/>
        </p:spPr>
        <p:txBody>
          <a:bodyPr wrap="square" lIns="0" tIns="0" rIns="0" bIns="0" rtlCol="0" anchor="ctr" anchorCtr="0">
            <a:no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200" b="1" i="0" dirty="0">
                <a:solidFill>
                  <a:srgbClr val="13B9C2"/>
                </a:solidFill>
                <a:latin typeface="Arial Narrow" charset="0"/>
                <a:ea typeface="Arial Narrow" charset="0"/>
                <a:cs typeface="Arial Narrow" charset="0"/>
              </a:rPr>
              <a:t>Page </a:t>
            </a:r>
            <a:fld id="{632D3AEB-7CBE-3049-91AC-335C6B4F5BF6}" type="slidenum">
              <a:rPr lang="en-US" sz="1200" b="1" i="0" smtClean="0">
                <a:solidFill>
                  <a:srgbClr val="13B9C2"/>
                </a:solidFill>
                <a:latin typeface="Arial Narrow" charset="0"/>
                <a:ea typeface="Arial Narrow" charset="0"/>
                <a:cs typeface="Arial Narrow" charset="0"/>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1200" b="1" i="0" dirty="0">
              <a:solidFill>
                <a:srgbClr val="13B9C2"/>
              </a:solidFill>
              <a:latin typeface="Arial Narrow" charset="0"/>
              <a:ea typeface="Arial Narrow" charset="0"/>
              <a:cs typeface="Arial Narrow" charset="0"/>
            </a:endParaRPr>
          </a:p>
        </p:txBody>
      </p:sp>
    </p:spTree>
    <p:extLst>
      <p:ext uri="{BB962C8B-B14F-4D97-AF65-F5344CB8AC3E}">
        <p14:creationId xmlns:p14="http://schemas.microsoft.com/office/powerpoint/2010/main" val="263362771"/>
      </p:ext>
    </p:extLst>
  </p:cSld>
  <p:clrMap bg1="lt1" tx1="dk1" bg2="lt2" tx2="dk2" accent1="accent1" accent2="accent2" accent3="accent3" accent4="accent4" accent5="accent5" accent6="accent6" hlink="hlink" folHlink="folHlink"/>
  <p:sldLayoutIdLst>
    <p:sldLayoutId id="2147484214" r:id="rId1"/>
    <p:sldLayoutId id="2147484215" r:id="rId2"/>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914377" rtl="0" eaLnBrk="1" latinLnBrk="0" hangingPunct="1">
        <a:lnSpc>
          <a:spcPct val="90000"/>
        </a:lnSpc>
        <a:spcBef>
          <a:spcPct val="0"/>
        </a:spcBef>
        <a:buNone/>
        <a:defRPr sz="4400" kern="1200" spc="-51" baseline="0">
          <a:solidFill>
            <a:schemeClr val="tx2"/>
          </a:solidFill>
          <a:latin typeface="Cambria" panose="02040503050406030204" pitchFamily="18" charset="0"/>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b="0" i="0" kern="1200" spc="11" baseline="0">
          <a:solidFill>
            <a:schemeClr val="tx1"/>
          </a:solidFill>
          <a:latin typeface="Cambria" panose="02040503050406030204" pitchFamily="18" charset="0"/>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b="0" i="0" kern="1200">
          <a:solidFill>
            <a:schemeClr val="tx1">
              <a:lumMod val="85000"/>
              <a:lumOff val="15000"/>
            </a:schemeClr>
          </a:solidFill>
          <a:latin typeface="Cambria" panose="02040503050406030204" pitchFamily="18" charset="0"/>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b="0" i="0" kern="1200">
          <a:solidFill>
            <a:schemeClr val="tx1">
              <a:lumMod val="85000"/>
              <a:lumOff val="15000"/>
            </a:schemeClr>
          </a:solidFill>
          <a:latin typeface="Cambria" panose="02040503050406030204" pitchFamily="18" charset="0"/>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b="0" i="0" kern="1200">
          <a:solidFill>
            <a:schemeClr val="tx1">
              <a:lumMod val="85000"/>
              <a:lumOff val="15000"/>
            </a:schemeClr>
          </a:solidFill>
          <a:latin typeface="Cambria" panose="02040503050406030204" pitchFamily="18" charset="0"/>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b="0" i="0" kern="1200">
          <a:solidFill>
            <a:schemeClr val="tx1">
              <a:lumMod val="85000"/>
              <a:lumOff val="15000"/>
            </a:schemeClr>
          </a:solidFill>
          <a:latin typeface="Cambria" panose="02040503050406030204" pitchFamily="18" charset="0"/>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rot="10800000" flipH="1" flipV="1">
            <a:off x="6505303" y="0"/>
            <a:ext cx="2638697" cy="68707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43" h="5463677">
                <a:moveTo>
                  <a:pt x="1654379" y="5463677"/>
                </a:moveTo>
                <a:lnTo>
                  <a:pt x="0" y="5454085"/>
                </a:lnTo>
                <a:lnTo>
                  <a:pt x="980930" y="0"/>
                </a:lnTo>
                <a:lnTo>
                  <a:pt x="1696743" y="4620"/>
                </a:lnTo>
                <a:lnTo>
                  <a:pt x="1654379" y="5463677"/>
                </a:lnTo>
                <a:close/>
              </a:path>
            </a:pathLst>
          </a:custGeom>
          <a:gradFill flip="none" rotWithShape="1">
            <a:gsLst>
              <a:gs pos="100000">
                <a:srgbClr val="07477D">
                  <a:alpha val="34000"/>
                </a:srgbClr>
              </a:gs>
              <a:gs pos="42000">
                <a:srgbClr val="07477D">
                  <a:alpha val="0"/>
                </a:srgbClr>
              </a:gs>
            </a:gsLst>
            <a:lin ang="96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Freeform 4"/>
          <p:cNvSpPr/>
          <p:nvPr userDrawn="1"/>
        </p:nvSpPr>
        <p:spPr>
          <a:xfrm>
            <a:off x="6947911" y="8211"/>
            <a:ext cx="2196089" cy="6849789"/>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48210" y="6026476"/>
            <a:ext cx="1598924" cy="728399"/>
          </a:xfrm>
          <a:prstGeom prst="rect">
            <a:avLst/>
          </a:prstGeom>
          <a:noFill/>
          <a:ln>
            <a:noFill/>
          </a:ln>
        </p:spPr>
      </p:pic>
      <p:sp>
        <p:nvSpPr>
          <p:cNvPr id="8" name="Freeform 7"/>
          <p:cNvSpPr/>
          <p:nvPr userDrawn="1"/>
        </p:nvSpPr>
        <p:spPr>
          <a:xfrm rot="10800000">
            <a:off x="0" y="8211"/>
            <a:ext cx="2196089" cy="6849789"/>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430969"/>
      </p:ext>
    </p:extLst>
  </p:cSld>
  <p:clrMap bg1="lt1" tx1="dk1" bg2="lt2" tx2="dk2" accent1="accent1" accent2="accent2" accent3="accent3" accent4="accent4" accent5="accent5" accent6="accent6" hlink="hlink" folHlink="folHlink"/>
  <p:sldLayoutIdLst>
    <p:sldLayoutId id="2147484198" r:id="rId1"/>
    <p:sldLayoutId id="2147484199" r:id="rId2"/>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914377" rtl="0" eaLnBrk="1" latinLnBrk="0" hangingPunct="1">
        <a:lnSpc>
          <a:spcPct val="90000"/>
        </a:lnSpc>
        <a:spcBef>
          <a:spcPct val="0"/>
        </a:spcBef>
        <a:buNone/>
        <a:defRPr sz="4400" kern="1200" spc="-51" baseline="0">
          <a:solidFill>
            <a:schemeClr val="tx1"/>
          </a:solidFill>
          <a:latin typeface="+mj-lt"/>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6391373"/>
            <a:ext cx="9144000" cy="466627"/>
          </a:xfrm>
          <a:prstGeom prst="rect">
            <a:avLst/>
          </a:prstGeom>
          <a:solidFill>
            <a:schemeClr val="bg2">
              <a:lumMod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userDrawn="1"/>
        </p:nvSpPr>
        <p:spPr>
          <a:xfrm rot="10800000" flipH="1" flipV="1">
            <a:off x="6879771" y="-1"/>
            <a:ext cx="2264229" cy="631172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43" h="5463677">
                <a:moveTo>
                  <a:pt x="1654379" y="5463677"/>
                </a:moveTo>
                <a:lnTo>
                  <a:pt x="0" y="5454085"/>
                </a:lnTo>
                <a:lnTo>
                  <a:pt x="980930" y="0"/>
                </a:lnTo>
                <a:lnTo>
                  <a:pt x="1696743" y="4620"/>
                </a:lnTo>
                <a:lnTo>
                  <a:pt x="1654379" y="5463677"/>
                </a:ln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Freeform 5"/>
          <p:cNvSpPr/>
          <p:nvPr userDrawn="1"/>
        </p:nvSpPr>
        <p:spPr>
          <a:xfrm>
            <a:off x="6947911" y="8211"/>
            <a:ext cx="2196089" cy="6849789"/>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8210" y="6026476"/>
            <a:ext cx="1598924" cy="728399"/>
          </a:xfrm>
          <a:prstGeom prst="rect">
            <a:avLst/>
          </a:prstGeom>
          <a:noFill/>
          <a:ln>
            <a:noFill/>
          </a:ln>
        </p:spPr>
      </p:pic>
    </p:spTree>
    <p:extLst>
      <p:ext uri="{BB962C8B-B14F-4D97-AF65-F5344CB8AC3E}">
        <p14:creationId xmlns:p14="http://schemas.microsoft.com/office/powerpoint/2010/main" val="956262133"/>
      </p:ext>
    </p:extLst>
  </p:cSld>
  <p:clrMap bg1="lt1" tx1="dk1" bg2="lt2" tx2="dk2" accent1="accent1" accent2="accent2" accent3="accent3" accent4="accent4" accent5="accent5" accent6="accent6" hlink="hlink" folHlink="folHlink"/>
  <p:sldLayoutIdLst>
    <p:sldLayoutId id="2147484193" r:id="rId1"/>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914377" rtl="0" eaLnBrk="1" latinLnBrk="0" hangingPunct="1">
        <a:lnSpc>
          <a:spcPct val="90000"/>
        </a:lnSpc>
        <a:spcBef>
          <a:spcPct val="0"/>
        </a:spcBef>
        <a:buNone/>
        <a:defRPr sz="4400" kern="1200" spc="-51" baseline="0">
          <a:solidFill>
            <a:schemeClr val="tx1"/>
          </a:solidFill>
          <a:latin typeface="+mj-lt"/>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6391373"/>
            <a:ext cx="9144000" cy="466627"/>
          </a:xfrm>
          <a:prstGeom prst="rect">
            <a:avLst/>
          </a:prstGeom>
          <a:solidFill>
            <a:srgbClr val="00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userDrawn="1"/>
        </p:nvSpPr>
        <p:spPr>
          <a:xfrm rot="10800000" flipH="1" flipV="1">
            <a:off x="6879771" y="-1"/>
            <a:ext cx="2264229" cy="631172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43" h="5463677">
                <a:moveTo>
                  <a:pt x="1654379" y="5463677"/>
                </a:moveTo>
                <a:lnTo>
                  <a:pt x="0" y="5454085"/>
                </a:lnTo>
                <a:lnTo>
                  <a:pt x="980930" y="0"/>
                </a:lnTo>
                <a:lnTo>
                  <a:pt x="1696743" y="4620"/>
                </a:lnTo>
                <a:lnTo>
                  <a:pt x="1654379" y="5463677"/>
                </a:ln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Freeform 5"/>
          <p:cNvSpPr/>
          <p:nvPr userDrawn="1"/>
        </p:nvSpPr>
        <p:spPr>
          <a:xfrm>
            <a:off x="6947911" y="8211"/>
            <a:ext cx="2196089" cy="6849789"/>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8210" y="6026476"/>
            <a:ext cx="1598924" cy="728399"/>
          </a:xfrm>
          <a:prstGeom prst="rect">
            <a:avLst/>
          </a:prstGeom>
          <a:noFill/>
          <a:ln>
            <a:noFill/>
          </a:ln>
        </p:spPr>
      </p:pic>
    </p:spTree>
    <p:extLst>
      <p:ext uri="{BB962C8B-B14F-4D97-AF65-F5344CB8AC3E}">
        <p14:creationId xmlns:p14="http://schemas.microsoft.com/office/powerpoint/2010/main" val="1096946637"/>
      </p:ext>
    </p:extLst>
  </p:cSld>
  <p:clrMap bg1="lt1" tx1="dk1" bg2="lt2" tx2="dk2" accent1="accent1" accent2="accent2" accent3="accent3" accent4="accent4" accent5="accent5" accent6="accent6" hlink="hlink" folHlink="folHlink"/>
  <p:sldLayoutIdLst>
    <p:sldLayoutId id="2147484201" r:id="rId1"/>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914377" rtl="0" eaLnBrk="1" latinLnBrk="0" hangingPunct="1">
        <a:lnSpc>
          <a:spcPct val="90000"/>
        </a:lnSpc>
        <a:spcBef>
          <a:spcPct val="0"/>
        </a:spcBef>
        <a:buNone/>
        <a:defRPr sz="4400" kern="1200" spc="-51" baseline="0">
          <a:solidFill>
            <a:schemeClr val="tx1"/>
          </a:solidFill>
          <a:latin typeface="+mj-lt"/>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25975"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25975" y="5741445"/>
            <a:ext cx="6319776" cy="738664"/>
          </a:xfrm>
          <a:prstGeom prst="rect">
            <a:avLst/>
          </a:prstGeom>
        </p:spPr>
        <p:txBody>
          <a:bodyPr wrap="square">
            <a:spAutoFit/>
          </a:bodyPr>
          <a:lstStyle/>
          <a:p>
            <a:r>
              <a:rPr lang="en-US" sz="1400" dirty="0"/>
              <a:t>Welcome to an Introduction to NMFS’s Multispecies Pile Driving Calculator. This PowerPoint is designed to be a basic tutorial on how to use this optional Tool. You may advance through these slides at your own pace.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9663116"/>
      </p:ext>
    </p:extLst>
  </p:cSld>
  <p:clrMapOvr>
    <a:masterClrMapping/>
  </p:clrMapOvr>
  <mc:AlternateContent xmlns:mc="http://schemas.openxmlformats.org/markup-compatibility/2006">
    <mc:Choice xmlns:p14="http://schemas.microsoft.com/office/powerpoint/2010/main" Requires="p14">
      <p:transition p14:dur="10" advClick="0" advTm="14461"/>
    </mc:Choice>
    <mc:Fallback>
      <p:transition advClick="0" advTm="1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817224" y="0"/>
            <a:ext cx="6204030" cy="465302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56258" y="4870309"/>
            <a:ext cx="6962172" cy="1962076"/>
          </a:xfrm>
          <a:prstGeom prst="rect">
            <a:avLst/>
          </a:prstGeom>
        </p:spPr>
        <p:txBody>
          <a:bodyPr wrap="square">
            <a:spAutoFit/>
          </a:bodyPr>
          <a:lstStyle/>
          <a:p>
            <a:r>
              <a:rPr lang="en-US" dirty="0"/>
              <a:t>Note the various assumptions listed at the top of this Tab. This Tab is sortable by various pile features (size, material, etc.). Note the complete row of information provided for each pile, including water depth, location, reference, and comments. Please pick the proxy that is most applicable to your activity. If the exact pile size or material is not listed, consult NMFS or use next largest size. Copy the information from this Tab and then paste directly in the corresponding Calculator Tab (paste as a Value, 123). Note: If </a:t>
            </a:r>
            <a:r>
              <a:rPr lang="en-US" dirty="0" smtClean="0"/>
              <a:t>the measurement </a:t>
            </a:r>
            <a:r>
              <a:rPr lang="en-US" dirty="0"/>
              <a:t>distance from </a:t>
            </a:r>
            <a:r>
              <a:rPr lang="en-US" dirty="0" smtClean="0"/>
              <a:t>the pile </a:t>
            </a:r>
            <a:r>
              <a:rPr lang="en-US" dirty="0"/>
              <a:t>is not 10 m, then this value will need to be updated in Calculator Tab. If you have specific information on sound levels for your pile size/material, then it is not necessary to rely on a proxy.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60373408"/>
      </p:ext>
    </p:extLst>
  </p:cSld>
  <p:clrMapOvr>
    <a:masterClrMapping/>
  </p:clrMapOvr>
  <mc:AlternateContent xmlns:mc="http://schemas.openxmlformats.org/markup-compatibility/2006">
    <mc:Choice xmlns:p14="http://schemas.microsoft.com/office/powerpoint/2010/main" Requires="p14">
      <p:transition p14:dur="0" advClick="0" advTm="45455"/>
    </mc:Choice>
    <mc:Fallback>
      <p:transition advClick="0" advTm="4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251" y="5859683"/>
            <a:ext cx="5879939" cy="523220"/>
          </a:xfrm>
          <a:prstGeom prst="rect">
            <a:avLst/>
          </a:prstGeom>
        </p:spPr>
        <p:txBody>
          <a:bodyPr wrap="square">
            <a:spAutoFit/>
          </a:bodyPr>
          <a:lstStyle/>
          <a:p>
            <a:pPr lvl="0">
              <a:defRPr/>
            </a:pPr>
            <a:r>
              <a:rPr lang="en-US" sz="1400" dirty="0"/>
              <a:t>To use the Proxy Sound Level Tab, it makes sense to sort data by appropriate pile size (hot pink arrow) and pile material (turquoise arrow). </a:t>
            </a:r>
          </a:p>
        </p:txBody>
      </p:sp>
      <p:pic>
        <p:nvPicPr>
          <p:cNvPr id="3" name="Picture 2"/>
          <p:cNvPicPr>
            <a:picLocks noChangeAspect="1"/>
          </p:cNvPicPr>
          <p:nvPr/>
        </p:nvPicPr>
        <p:blipFill>
          <a:blip r:embed="rId4"/>
          <a:stretch>
            <a:fillRect/>
          </a:stretch>
        </p:blipFill>
        <p:spPr>
          <a:xfrm>
            <a:off x="891252" y="0"/>
            <a:ext cx="7315199" cy="5486400"/>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35037930"/>
      </p:ext>
    </p:extLst>
  </p:cSld>
  <p:clrMapOvr>
    <a:masterClrMapping/>
  </p:clrMapOvr>
  <mc:AlternateContent xmlns:mc="http://schemas.openxmlformats.org/markup-compatibility/2006">
    <mc:Choice xmlns:p14="http://schemas.microsoft.com/office/powerpoint/2010/main" Requires="p14">
      <p:transition p14:dur="0" advClick="0" advTm="13625"/>
    </mc:Choice>
    <mc:Fallback>
      <p:transition advClick="0" advTm="1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249" x="1625600" y="2755900"/>
          <p14:tracePt t="6261" x="1619250" y="2755900"/>
          <p14:tracePt t="6278" x="1612900" y="2749550"/>
          <p14:tracePt t="6285" x="1606550" y="2749550"/>
          <p14:tracePt t="6298" x="1600200" y="2749550"/>
          <p14:tracePt t="6315" x="1587500" y="2743200"/>
          <p14:tracePt t="6331" x="1543050" y="2743200"/>
          <p14:tracePt t="6348" x="1511300" y="2743200"/>
          <p14:tracePt t="6365" x="1492250" y="2743200"/>
          <p14:tracePt t="6381" x="1435100" y="2743200"/>
          <p14:tracePt t="6398" x="1384300" y="2749550"/>
          <p14:tracePt t="6415" x="1339850" y="2762250"/>
          <p14:tracePt t="6431" x="1289050" y="2794000"/>
          <p14:tracePt t="6449" x="1231900" y="2838450"/>
          <p14:tracePt t="6467" x="1200150" y="2870200"/>
          <p14:tracePt t="6482" x="1174750" y="2908300"/>
          <p14:tracePt t="6500" x="1149350" y="2940050"/>
          <p14:tracePt t="6515" x="1130300" y="2965450"/>
          <p14:tracePt t="6533" x="1111250" y="3003550"/>
          <p14:tracePt t="6550" x="1085850" y="3041650"/>
          <p14:tracePt t="6566" x="1066800" y="3092450"/>
          <p14:tracePt t="6582" x="1041400" y="3155950"/>
          <p14:tracePt t="6598" x="1022350" y="3206750"/>
          <p14:tracePt t="6615" x="1003300" y="3251200"/>
          <p14:tracePt t="6631" x="990600" y="3289300"/>
          <p14:tracePt t="6648" x="984250" y="3321050"/>
          <p14:tracePt t="6651" x="977900" y="3346450"/>
          <p14:tracePt t="6665" x="971550" y="3365500"/>
          <p14:tracePt t="6682" x="958850" y="3429000"/>
          <p14:tracePt t="6698" x="952500" y="3486150"/>
          <p14:tracePt t="6715" x="952500" y="3524250"/>
          <p14:tracePt t="6732" x="946150" y="3568700"/>
          <p14:tracePt t="6748" x="946150" y="3594100"/>
          <p14:tracePt t="6765" x="946150" y="3632200"/>
          <p14:tracePt t="6781" x="946150" y="3670300"/>
          <p14:tracePt t="6798" x="946150" y="3714750"/>
          <p14:tracePt t="6815" x="952500" y="3778250"/>
          <p14:tracePt t="6832" x="965200" y="3803650"/>
          <p14:tracePt t="6848" x="977900" y="3816350"/>
          <p14:tracePt t="6865" x="1003300" y="3841750"/>
          <p14:tracePt t="6881" x="1022350" y="3848100"/>
          <p14:tracePt t="6884" x="1035050" y="3854450"/>
          <p14:tracePt t="6899" x="1060450" y="3867150"/>
          <p14:tracePt t="6915" x="1092200" y="3886200"/>
          <p14:tracePt t="6931" x="1143000" y="3898900"/>
          <p14:tracePt t="6948" x="1174750" y="3911600"/>
          <p14:tracePt t="6970" x="1225550" y="3911600"/>
          <p14:tracePt t="6972" x="1244600" y="3917950"/>
          <p14:tracePt t="6981" x="1270000" y="3917950"/>
          <p14:tracePt t="6998" x="1308100" y="3917950"/>
          <p14:tracePt t="7015" x="1352550" y="3911600"/>
          <p14:tracePt t="7032" x="1371600" y="3898900"/>
          <p14:tracePt t="7048" x="1390650" y="3892550"/>
          <p14:tracePt t="7065" x="1416050" y="3879850"/>
          <p14:tracePt t="7081" x="1441450" y="3867150"/>
          <p14:tracePt t="7098" x="1473200" y="3841750"/>
          <p14:tracePt t="7115" x="1504950" y="3816350"/>
          <p14:tracePt t="7118" x="1517650" y="3790950"/>
          <p14:tracePt t="7131" x="1536700" y="3778250"/>
          <p14:tracePt t="7148" x="1574800" y="3727450"/>
          <p14:tracePt t="7152" x="1581150" y="3702050"/>
          <p14:tracePt t="7165" x="1612900" y="3670300"/>
          <p14:tracePt t="7181" x="1625600" y="3625850"/>
          <p14:tracePt t="7199" x="1644650" y="3575050"/>
          <p14:tracePt t="7214" x="1670050" y="3517900"/>
          <p14:tracePt t="7233" x="1695450" y="3416300"/>
          <p14:tracePt t="7250" x="1720850" y="3308350"/>
          <p14:tracePt t="7265" x="1720850" y="3232150"/>
          <p14:tracePt t="7284" x="1727200" y="3175000"/>
          <p14:tracePt t="7299" x="1727200" y="3092450"/>
          <p14:tracePt t="7315" x="1727200" y="3028950"/>
          <p14:tracePt t="7332" x="1727200" y="2978150"/>
          <p14:tracePt t="7349" x="1714500" y="2921000"/>
          <p14:tracePt t="7351" x="1708150" y="2901950"/>
          <p14:tracePt t="7364" x="1689100" y="2851150"/>
          <p14:tracePt t="7382" x="1676400" y="2813050"/>
          <p14:tracePt t="7398" x="1651000" y="2774950"/>
          <p14:tracePt t="7417" x="1638300" y="2762250"/>
          <p14:tracePt t="7423" x="1631950" y="2755900"/>
          <p14:tracePt t="7431" x="1625600" y="2749550"/>
          <p14:tracePt t="7448" x="1612900" y="2736850"/>
          <p14:tracePt t="7464" x="1593850" y="2730500"/>
          <p14:tracePt t="7468" x="1581150" y="2724150"/>
          <p14:tracePt t="7481" x="1562100" y="2717800"/>
          <p14:tracePt t="7500" x="1504950" y="2686050"/>
          <p14:tracePt t="7517" x="1466850" y="2679700"/>
          <p14:tracePt t="7534" x="1454150" y="2679700"/>
          <p14:tracePt t="7539" x="1454150" y="2673350"/>
          <p14:tracePt t="7554" x="1447800" y="2673350"/>
          <p14:tracePt t="7615" x="0" y="0"/>
        </p14:tracePtLst>
        <p14:tracePtLst>
          <p14:tracePt t="10891" x="3270250" y="2482850"/>
          <p14:tracePt t="10897" x="3263900" y="2476500"/>
          <p14:tracePt t="10906" x="3257550" y="2476500"/>
          <p14:tracePt t="10922" x="3257550" y="2470150"/>
          <p14:tracePt t="10930" x="3251200" y="2463800"/>
          <p14:tracePt t="10947" x="3238500" y="2463800"/>
          <p14:tracePt t="10963" x="3225800" y="2457450"/>
          <p14:tracePt t="10967" x="3213100" y="2451100"/>
          <p14:tracePt t="10980" x="3213100" y="2444750"/>
          <p14:tracePt t="10997" x="3181350" y="2432050"/>
          <p14:tracePt t="10999" x="3168650" y="2432050"/>
          <p14:tracePt t="11015" x="3124200" y="2419350"/>
          <p14:tracePt t="11032" x="3092450" y="2413000"/>
          <p14:tracePt t="11050" x="3041650" y="2393950"/>
          <p14:tracePt t="11053" x="3003550" y="2387600"/>
          <p14:tracePt t="11064" x="2971800" y="2381250"/>
          <p14:tracePt t="11081" x="2921000" y="2374900"/>
          <p14:tracePt t="11099" x="2844800" y="2355850"/>
          <p14:tracePt t="11114" x="2813050" y="2355850"/>
          <p14:tracePt t="11130" x="2768600" y="2355850"/>
          <p14:tracePt t="11132" x="2736850" y="2355850"/>
          <p14:tracePt t="11147" x="2660650" y="2355850"/>
          <p14:tracePt t="11163" x="2590800" y="2362200"/>
          <p14:tracePt t="11180" x="2533650" y="2368550"/>
          <p14:tracePt t="11197" x="2489200" y="2381250"/>
          <p14:tracePt t="11214" x="2451100" y="2400300"/>
          <p14:tracePt t="11231" x="2387600" y="2432050"/>
          <p14:tracePt t="11247" x="2330450" y="2463800"/>
          <p14:tracePt t="11264" x="2279650" y="2489200"/>
          <p14:tracePt t="11281" x="2228850" y="2527300"/>
          <p14:tracePt t="11298" x="2184400" y="2559050"/>
          <p14:tracePt t="11314" x="2146300" y="2609850"/>
          <p14:tracePt t="11330" x="2101850" y="2654300"/>
          <p14:tracePt t="11346" x="2082800" y="2686050"/>
          <p14:tracePt t="11363" x="2044700" y="2743200"/>
          <p14:tracePt t="11380" x="2032000" y="2774950"/>
          <p14:tracePt t="11396" x="2012950" y="2813050"/>
          <p14:tracePt t="11413" x="2006600" y="2844800"/>
          <p14:tracePt t="11430" x="2000250" y="2889250"/>
          <p14:tracePt t="11447" x="1993900" y="2914650"/>
          <p14:tracePt t="11464" x="1993900" y="2933700"/>
          <p14:tracePt t="11467" x="1993900" y="2959100"/>
          <p14:tracePt t="11473" x="1993900" y="2971800"/>
          <p14:tracePt t="11499" x="1993900" y="3003550"/>
          <p14:tracePt t="11516" x="1993900" y="3048000"/>
          <p14:tracePt t="11531" x="1993900" y="3086100"/>
          <p14:tracePt t="11547" x="2000250" y="3105150"/>
          <p14:tracePt t="11563" x="2012950" y="3130550"/>
          <p14:tracePt t="11580" x="2032000" y="3168650"/>
          <p14:tracePt t="11596" x="2057400" y="3187700"/>
          <p14:tracePt t="11613" x="2082800" y="3200400"/>
          <p14:tracePt t="11630" x="2114550" y="3219450"/>
          <p14:tracePt t="11646" x="2159000" y="3244850"/>
          <p14:tracePt t="11663" x="2190750" y="3251200"/>
          <p14:tracePt t="11668" x="2209800" y="3257550"/>
          <p14:tracePt t="11680" x="2222500" y="3263900"/>
          <p14:tracePt t="11697" x="2266950" y="3270250"/>
          <p14:tracePt t="11713" x="2368550" y="3282950"/>
          <p14:tracePt t="11730" x="2444750" y="3295650"/>
          <p14:tracePt t="11748" x="2540000" y="3295650"/>
          <p14:tracePt t="11764" x="2603500" y="3295650"/>
          <p14:tracePt t="11784" x="2654300" y="3295650"/>
          <p14:tracePt t="11788" x="2667000" y="3295650"/>
          <p14:tracePt t="11796" x="2692400" y="3295650"/>
          <p14:tracePt t="11813" x="2736850" y="3295650"/>
          <p14:tracePt t="11830" x="2768600" y="3295650"/>
          <p14:tracePt t="11847" x="2857500" y="3270250"/>
          <p14:tracePt t="11863" x="2908300" y="3257550"/>
          <p14:tracePt t="11880" x="2952750" y="3244850"/>
          <p14:tracePt t="11896" x="3003550" y="3194050"/>
          <p14:tracePt t="11913" x="3048000" y="3149600"/>
          <p14:tracePt t="11930" x="3098800" y="3092450"/>
          <p14:tracePt t="11931" x="3117850" y="3073400"/>
          <p14:tracePt t="11946" x="3143250" y="3028950"/>
          <p14:tracePt t="11963" x="3162300" y="2978150"/>
          <p14:tracePt t="11980" x="3168650" y="2952750"/>
          <p14:tracePt t="11998" x="3181350" y="2914650"/>
          <p14:tracePt t="12016" x="3181350" y="2863850"/>
          <p14:tracePt t="12019" x="3187700" y="2844800"/>
          <p14:tracePt t="12031" x="3187700" y="2813050"/>
          <p14:tracePt t="12046" x="3187700" y="2774950"/>
          <p14:tracePt t="12063" x="3187700" y="2730500"/>
          <p14:tracePt t="12080" x="3187700" y="2698750"/>
          <p14:tracePt t="12096" x="3187700" y="2679700"/>
          <p14:tracePt t="12113" x="3187700" y="2660650"/>
          <p14:tracePt t="12130" x="3181350" y="2647950"/>
          <p14:tracePt t="12150" x="3181350" y="2635250"/>
          <p14:tracePt t="12212" x="3181350" y="2628900"/>
          <p14:tracePt t="12251" x="3181350" y="2622550"/>
          <p14:tracePt t="12321" x="3175000" y="2622550"/>
          <p14:tracePt t="12531"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06997" y="-1"/>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06997" y="5803132"/>
            <a:ext cx="5937813" cy="738664"/>
          </a:xfrm>
          <a:prstGeom prst="rect">
            <a:avLst/>
          </a:prstGeom>
        </p:spPr>
        <p:txBody>
          <a:bodyPr wrap="square">
            <a:spAutoFit/>
          </a:bodyPr>
          <a:lstStyle/>
          <a:p>
            <a:r>
              <a:rPr lang="en-US" sz="1400" dirty="0"/>
              <a:t>Here is a closer look at sorting columns, specifically Column A for pile size and Column B for pile material. In this example, we are interested in available data for 36” steel pipe piles.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25054831"/>
      </p:ext>
    </p:extLst>
  </p:cSld>
  <p:clrMapOvr>
    <a:masterClrMapping/>
  </p:clrMapOvr>
  <mc:AlternateContent xmlns:mc="http://schemas.openxmlformats.org/markup-compatibility/2006">
    <mc:Choice xmlns:p14="http://schemas.microsoft.com/office/powerpoint/2010/main" Requires="p14">
      <p:transition p14:dur="0" advClick="0" advTm="21395"/>
    </mc:Choice>
    <mc:Fallback>
      <p:transition advClick="0" advTm="2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633" x="1219200" y="1885950"/>
          <p14:tracePt t="6639" x="1206500" y="1879600"/>
          <p14:tracePt t="6651" x="1200150" y="1879600"/>
          <p14:tracePt t="6668" x="1181100" y="1866900"/>
          <p14:tracePt t="6684" x="1181100" y="1854200"/>
          <p14:tracePt t="6686" x="1174750" y="1847850"/>
          <p14:tracePt t="6701" x="1162050" y="1841500"/>
          <p14:tracePt t="6717" x="1143000" y="1822450"/>
          <p14:tracePt t="6734" x="1130300" y="1809750"/>
          <p14:tracePt t="6751" x="1111250" y="1790700"/>
          <p14:tracePt t="6768" x="1073150" y="1765300"/>
          <p14:tracePt t="6785" x="1009650" y="1714500"/>
          <p14:tracePt t="6790" x="984250" y="1701800"/>
          <p14:tracePt t="6801" x="857250" y="1625600"/>
          <p14:tracePt t="6818" x="654050" y="1530350"/>
          <p14:tracePt t="6834" x="546100" y="1473200"/>
          <p14:tracePt t="6853" x="444500" y="1428750"/>
          <p14:tracePt t="6867" x="400050" y="1409700"/>
          <p14:tracePt t="6884" x="387350" y="1403350"/>
          <p14:tracePt t="6901" x="381000" y="1397000"/>
          <p14:tracePt t="6935" x="393700" y="1390650"/>
          <p14:tracePt t="6951" x="412750" y="1390650"/>
          <p14:tracePt t="6967" x="431800" y="1384300"/>
          <p14:tracePt t="6984" x="514350" y="1365250"/>
          <p14:tracePt t="6989" x="565150" y="1358900"/>
          <p14:tracePt t="7001" x="609600" y="1352550"/>
          <p14:tracePt t="7018" x="755650" y="1301750"/>
          <p14:tracePt t="7020" x="857250" y="1270000"/>
          <p14:tracePt t="7034" x="914400" y="1263650"/>
          <p14:tracePt t="7051" x="1123950" y="1174750"/>
          <p14:tracePt t="7068" x="1206500" y="1143000"/>
          <p14:tracePt t="7085" x="1295400" y="1104900"/>
          <p14:tracePt t="7101" x="1365250" y="1092200"/>
          <p14:tracePt t="7118" x="1479550" y="1092200"/>
          <p14:tracePt t="7121" x="1543050" y="1092200"/>
          <p14:tracePt t="7134" x="1593850" y="1092200"/>
          <p14:tracePt t="7151" x="1873250" y="1092200"/>
          <p14:tracePt t="7168" x="1993900" y="1092200"/>
          <p14:tracePt t="7184" x="2070100" y="1092200"/>
          <p14:tracePt t="7201" x="2127250" y="1092200"/>
          <p14:tracePt t="7217" x="2165350" y="1092200"/>
          <p14:tracePt t="7222" x="2178050" y="1092200"/>
          <p14:tracePt t="7234" x="2190750" y="1092200"/>
          <p14:tracePt t="7251" x="2235200" y="1098550"/>
          <p14:tracePt t="7256" x="2247900" y="1104900"/>
          <p14:tracePt t="7267" x="2260600" y="1104900"/>
          <p14:tracePt t="7286" x="2279650" y="1123950"/>
          <p14:tracePt t="7301" x="2324100" y="1149350"/>
          <p14:tracePt t="7317" x="2387600" y="1187450"/>
          <p14:tracePt t="7334" x="2432050" y="1206500"/>
          <p14:tracePt t="7351" x="2520950" y="1257300"/>
          <p14:tracePt t="7367" x="2571750" y="1295400"/>
          <p14:tracePt t="7384" x="2628900" y="1333500"/>
          <p14:tracePt t="7387" x="2647950" y="1346200"/>
          <p14:tracePt t="7401" x="2673350" y="1384300"/>
          <p14:tracePt t="7417" x="2698750" y="1416050"/>
          <p14:tracePt t="7434" x="2724150" y="1473200"/>
          <p14:tracePt t="7451" x="2755900" y="1524000"/>
          <p14:tracePt t="7467" x="2794000" y="1587500"/>
          <p14:tracePt t="7484" x="2832100" y="1638300"/>
          <p14:tracePt t="7487" x="2844800" y="1663700"/>
          <p14:tracePt t="7506" x="2876550" y="1701800"/>
          <p14:tracePt t="7517" x="2895600" y="1733550"/>
          <p14:tracePt t="7534" x="2921000" y="1752600"/>
          <p14:tracePt t="7551" x="2965450" y="1778000"/>
          <p14:tracePt t="7567" x="3060700" y="1822450"/>
          <p14:tracePt t="7584" x="3136900" y="1847850"/>
          <p14:tracePt t="7601" x="3206750" y="1854200"/>
          <p14:tracePt t="7603" x="3238500" y="1860550"/>
          <p14:tracePt t="7617" x="3257550" y="1860550"/>
          <p14:tracePt t="7634" x="3340100" y="1847850"/>
          <p14:tracePt t="7650" x="3390900" y="1809750"/>
          <p14:tracePt t="7667" x="3429000" y="1765300"/>
          <p14:tracePt t="7684" x="3467100" y="1708150"/>
          <p14:tracePt t="7701" x="3486150" y="1651000"/>
          <p14:tracePt t="7720" x="3505200" y="1536700"/>
          <p14:tracePt t="7734" x="3505200" y="1479550"/>
          <p14:tracePt t="7750" x="3505200" y="1308100"/>
          <p14:tracePt t="7767" x="3486150" y="1238250"/>
          <p14:tracePt t="7784" x="3467100" y="1155700"/>
          <p14:tracePt t="7800" x="3435350" y="1066800"/>
          <p14:tracePt t="7817" x="3409950" y="996950"/>
          <p14:tracePt t="7834" x="3384550" y="952500"/>
          <p14:tracePt t="7850" x="3314700" y="869950"/>
          <p14:tracePt t="7867" x="3232150" y="793750"/>
          <p14:tracePt t="7884" x="3155950" y="749300"/>
          <p14:tracePt t="7900" x="3041650" y="673100"/>
          <p14:tracePt t="7917" x="2965450" y="615950"/>
          <p14:tracePt t="7921" x="2908300" y="590550"/>
          <p14:tracePt t="7934" x="2857500" y="565150"/>
          <p14:tracePt t="7953" x="2686050" y="476250"/>
          <p14:tracePt t="7968" x="2571750" y="431800"/>
          <p14:tracePt t="7984" x="2438400" y="393700"/>
          <p14:tracePt t="8000" x="2368550" y="381000"/>
          <p14:tracePt t="8017" x="2305050" y="368300"/>
          <p14:tracePt t="8034" x="2235200" y="368300"/>
          <p14:tracePt t="8050" x="2146300" y="368300"/>
          <p14:tracePt t="8067" x="2032000" y="368300"/>
          <p14:tracePt t="8070" x="1974850" y="374650"/>
          <p14:tracePt t="8084" x="1873250" y="381000"/>
          <p14:tracePt t="8101" x="1733550" y="406400"/>
          <p14:tracePt t="8117" x="1663700" y="431800"/>
          <p14:tracePt t="8134" x="1600200" y="469900"/>
          <p14:tracePt t="8151" x="1504950" y="546100"/>
          <p14:tracePt t="8167" x="1428750" y="628650"/>
          <p14:tracePt t="8184" x="1384300" y="717550"/>
          <p14:tracePt t="8201" x="1320800" y="844550"/>
          <p14:tracePt t="8218" x="1314450" y="920750"/>
          <p14:tracePt t="8234" x="1314450" y="996950"/>
          <p14:tracePt t="8250" x="1314450" y="1098550"/>
          <p14:tracePt t="8267" x="1339850" y="1174750"/>
          <p14:tracePt t="8284" x="1377950" y="1282700"/>
          <p14:tracePt t="8300" x="1422400" y="1346200"/>
          <p14:tracePt t="8304" x="1435100" y="1371600"/>
          <p14:tracePt t="8317" x="1485900" y="1416050"/>
          <p14:tracePt t="8334" x="1536700" y="1454150"/>
          <p14:tracePt t="8350" x="1619250" y="1504950"/>
          <p14:tracePt t="8367" x="1701800" y="1543050"/>
          <p14:tracePt t="8384" x="1822450" y="1587500"/>
          <p14:tracePt t="8406" x="1917700" y="1619250"/>
          <p14:tracePt t="8417" x="1936750" y="1625600"/>
          <p14:tracePt t="8434" x="1974850" y="1631950"/>
          <p14:tracePt t="8438" x="1981200" y="1631950"/>
          <p14:tracePt t="8450" x="1993900" y="1638300"/>
          <p14:tracePt t="8467" x="2006600" y="1638300"/>
          <p14:tracePt t="8513" x="2012950" y="1638300"/>
          <p14:tracePt t="8537" x="2019300" y="1638300"/>
          <p14:tracePt t="8567" x="2025650" y="1638300"/>
          <p14:tracePt t="8575" x="0" y="0"/>
        </p14:tracePtLst>
        <p14:tracePtLst>
          <p14:tracePt t="10217" x="5930900" y="1066800"/>
          <p14:tracePt t="10223" x="5918200" y="1060450"/>
          <p14:tracePt t="10233" x="5905500" y="1054100"/>
          <p14:tracePt t="10250" x="5886450" y="1041400"/>
          <p14:tracePt t="10266" x="5873750" y="1035050"/>
          <p14:tracePt t="10286" x="5829300" y="1016000"/>
          <p14:tracePt t="10300" x="5803900" y="1009650"/>
          <p14:tracePt t="10317" x="5727700" y="990600"/>
          <p14:tracePt t="10333" x="5568950" y="946150"/>
          <p14:tracePt t="10350" x="5410200" y="908050"/>
          <p14:tracePt t="10366" x="5226050" y="857250"/>
          <p14:tracePt t="10383" x="5022850" y="806450"/>
          <p14:tracePt t="10400" x="4851400" y="768350"/>
          <p14:tracePt t="10403" x="4762500" y="742950"/>
          <p14:tracePt t="10418" x="4616450" y="717550"/>
          <p14:tracePt t="10434" x="4508500" y="704850"/>
          <p14:tracePt t="10451" x="4368800" y="698500"/>
          <p14:tracePt t="10467" x="4298950" y="698500"/>
          <p14:tracePt t="10483" x="4241800" y="698500"/>
          <p14:tracePt t="10502" x="4152900" y="742950"/>
          <p14:tracePt t="10504" x="4108450" y="762000"/>
          <p14:tracePt t="10517" x="4095750" y="768350"/>
          <p14:tracePt t="10534" x="4032250" y="800100"/>
          <p14:tracePt t="10549" x="3981450" y="831850"/>
          <p14:tracePt t="10551" x="3949700" y="857250"/>
          <p14:tracePt t="10566" x="3879850" y="908050"/>
          <p14:tracePt t="10583" x="3835400" y="965200"/>
          <p14:tracePt t="10599" x="3784600" y="1028700"/>
          <p14:tracePt t="10616" x="3759200" y="1104900"/>
          <p14:tracePt t="10633" x="3752850" y="1143000"/>
          <p14:tracePt t="10635" x="3752850" y="1174750"/>
          <p14:tracePt t="10650" x="3752850" y="1200150"/>
          <p14:tracePt t="10666" x="3778250" y="1276350"/>
          <p14:tracePt t="10668" x="3790950" y="1295400"/>
          <p14:tracePt t="10683" x="3829050" y="1346200"/>
          <p14:tracePt t="10701" x="3879850" y="1403350"/>
          <p14:tracePt t="10718" x="3956050" y="1454150"/>
          <p14:tracePt t="10733" x="4095750" y="1543050"/>
          <p14:tracePt t="10752" x="4305300" y="1638300"/>
          <p14:tracePt t="10753" x="4387850" y="1682750"/>
          <p14:tracePt t="10766" x="4470400" y="1714500"/>
          <p14:tracePt t="10783" x="4794250" y="1816100"/>
          <p14:tracePt t="10799" x="5003800" y="1879600"/>
          <p14:tracePt t="10816" x="5181600" y="1917700"/>
          <p14:tracePt t="10833" x="5365750" y="1949450"/>
          <p14:tracePt t="10849" x="5492750" y="1949450"/>
          <p14:tracePt t="10866" x="5594350" y="1949450"/>
          <p14:tracePt t="10883" x="5670550" y="1943100"/>
          <p14:tracePt t="10900" x="5759450" y="1911350"/>
          <p14:tracePt t="10908" x="5791200" y="1892300"/>
          <p14:tracePt t="10916" x="5822950" y="1885950"/>
          <p14:tracePt t="10935" x="5918200" y="1847850"/>
          <p14:tracePt t="10950" x="5969000" y="1828800"/>
          <p14:tracePt t="10968" x="6026150" y="1803400"/>
          <p14:tracePt t="10987" x="6070600" y="1771650"/>
          <p14:tracePt t="11000" x="6096000" y="1752600"/>
          <p14:tracePt t="11016" x="6108700" y="1739900"/>
          <p14:tracePt t="11017" x="6121400" y="1733550"/>
          <p14:tracePt t="11033" x="6159500" y="1708150"/>
          <p14:tracePt t="11049" x="6178550" y="1701800"/>
          <p14:tracePt t="11066" x="6197600" y="1682750"/>
          <p14:tracePt t="11083" x="6203950" y="1670050"/>
          <p14:tracePt t="11099" x="6216650" y="1663700"/>
          <p14:tracePt t="11116" x="6229350" y="1651000"/>
          <p14:tracePt t="11133" x="6242050" y="1644650"/>
          <p14:tracePt t="11204" x="6242050" y="1638300"/>
          <p14:tracePt t="11211" x="6242050" y="1631950"/>
          <p14:tracePt t="11221" x="6248400" y="1619250"/>
          <p14:tracePt t="11233" x="6248400" y="1612900"/>
          <p14:tracePt t="11233" x="0" y="0"/>
        </p14:tracePtLst>
        <p14:tracePtLst>
          <p14:tracePt t="16153" x="2578100" y="4191000"/>
          <p14:tracePt t="16221" x="2571750" y="4191000"/>
          <p14:tracePt t="16229" x="2559050" y="4191000"/>
          <p14:tracePt t="16237" x="2546350" y="4191000"/>
          <p14:tracePt t="16248" x="2527300" y="4184650"/>
          <p14:tracePt t="16264" x="2476500" y="4171950"/>
          <p14:tracePt t="16281" x="2425700" y="4159250"/>
          <p14:tracePt t="16297" x="2355850" y="4146550"/>
          <p14:tracePt t="16314" x="2241550" y="4127500"/>
          <p14:tracePt t="16331" x="2133600" y="4127500"/>
          <p14:tracePt t="16348" x="2057400" y="4127500"/>
          <p14:tracePt t="16364" x="1974850" y="4127500"/>
          <p14:tracePt t="16381" x="1905000" y="4140200"/>
          <p14:tracePt t="16383" x="1879600" y="4146550"/>
          <p14:tracePt t="16398" x="1847850" y="4152900"/>
          <p14:tracePt t="16416" x="1758950" y="4184650"/>
          <p14:tracePt t="16431" x="1701800" y="4216400"/>
          <p14:tracePt t="16447" x="1663700" y="4241800"/>
          <p14:tracePt t="16466" x="1625600" y="4273550"/>
          <p14:tracePt t="16481" x="1600200" y="4298950"/>
          <p14:tracePt t="16499" x="1581150" y="4324350"/>
          <p14:tracePt t="16514" x="1562100" y="4349750"/>
          <p14:tracePt t="16516" x="1543050" y="4362450"/>
          <p14:tracePt t="16533" x="1530350" y="4387850"/>
          <p14:tracePt t="16549" x="1511300" y="4425950"/>
          <p14:tracePt t="16565" x="1492250" y="4457700"/>
          <p14:tracePt t="16582" x="1479550" y="4495800"/>
          <p14:tracePt t="16599" x="1473200" y="4527550"/>
          <p14:tracePt t="16601" x="1466850" y="4540250"/>
          <p14:tracePt t="16614" x="1466850" y="4552950"/>
          <p14:tracePt t="16633" x="1460500" y="4597400"/>
          <p14:tracePt t="16648" x="1460500" y="4603750"/>
          <p14:tracePt t="16651" x="1460500" y="4622800"/>
          <p14:tracePt t="16664" x="1460500" y="4648200"/>
          <p14:tracePt t="16682" x="1479550" y="4679950"/>
          <p14:tracePt t="16699" x="1498600" y="4718050"/>
          <p14:tracePt t="16716" x="1536700" y="4749800"/>
          <p14:tracePt t="16731" x="1581150" y="4794250"/>
          <p14:tracePt t="16736" x="1625600" y="4819650"/>
          <p14:tracePt t="16748" x="1657350" y="4845050"/>
          <p14:tracePt t="16764" x="1746250" y="4883150"/>
          <p14:tracePt t="16782" x="2070100" y="4972050"/>
          <p14:tracePt t="16799" x="2279650" y="5003800"/>
          <p14:tracePt t="16814" x="2508250" y="5029200"/>
          <p14:tracePt t="16833" x="2616200" y="5029200"/>
          <p14:tracePt t="16850" x="2730500" y="5029200"/>
          <p14:tracePt t="16853" x="2762250" y="5022850"/>
          <p14:tracePt t="16864" x="2787650" y="5010150"/>
          <p14:tracePt t="16883" x="2889250" y="4953000"/>
          <p14:tracePt t="16898" x="2921000" y="4927600"/>
          <p14:tracePt t="16916" x="2965450" y="4864100"/>
          <p14:tracePt t="16932" x="2990850" y="4800600"/>
          <p14:tracePt t="16948" x="3016250" y="4730750"/>
          <p14:tracePt t="16968" x="3035300" y="4629150"/>
          <p14:tracePt t="16981" x="3035300" y="4597400"/>
          <p14:tracePt t="16998" x="3048000" y="4483100"/>
          <p14:tracePt t="17016" x="3048000" y="4413250"/>
          <p14:tracePt t="17032" x="3035300" y="4318000"/>
          <p14:tracePt t="17050" x="3022600" y="4286250"/>
          <p14:tracePt t="17056" x="3009900" y="4267200"/>
          <p14:tracePt t="17064" x="3003550" y="4241800"/>
          <p14:tracePt t="17082" x="2965450" y="4216400"/>
          <p14:tracePt t="17084" x="2946400" y="4203700"/>
          <p14:tracePt t="17097" x="2901950" y="4178300"/>
          <p14:tracePt t="17115" x="2768600" y="4114800"/>
          <p14:tracePt t="17132" x="2641600" y="4076700"/>
          <p14:tracePt t="17149" x="2546350" y="4070350"/>
          <p14:tracePt t="17165" x="2419350" y="4051300"/>
          <p14:tracePt t="17181" x="2311400" y="4051300"/>
          <p14:tracePt t="17197" x="2222500" y="4051300"/>
          <p14:tracePt t="17216" x="2082800" y="4089400"/>
          <p14:tracePt t="17231" x="2006600" y="4146550"/>
          <p14:tracePt t="17249" x="1955800" y="4203700"/>
          <p14:tracePt t="17264" x="1930400" y="4241800"/>
          <p14:tracePt t="17283" x="1917700" y="4267200"/>
          <p14:tracePt t="17284" x="1917700" y="4273550"/>
          <p14:tracePt t="17297" x="1911350" y="4279900"/>
          <p14:tracePt t="17315" x="1911350" y="4286250"/>
          <p14:tracePt t="17331" x="1911350" y="4292600"/>
          <p14:tracePt t="17368" x="1911350" y="4298950"/>
          <p14:tracePt t="17379" x="1911350" y="4305300"/>
          <p14:tracePt t="17387" x="0" y="0"/>
        </p14:tracePtLst>
        <p14:tracePtLst>
          <p14:tracePt t="17991" x="6400800" y="3670300"/>
          <p14:tracePt t="17993" x="6400800" y="3663950"/>
          <p14:tracePt t="18033" x="6394450" y="3663950"/>
          <p14:tracePt t="18042" x="6388100" y="3663950"/>
          <p14:tracePt t="18048" x="6381750" y="3663950"/>
          <p14:tracePt t="18066" x="6362700" y="3663950"/>
          <p14:tracePt t="18082" x="6343650" y="3663950"/>
          <p14:tracePt t="18097" x="6305550" y="3657600"/>
          <p14:tracePt t="18115" x="6229350" y="3644900"/>
          <p14:tracePt t="18130" x="6146800" y="3625850"/>
          <p14:tracePt t="18134" x="6070600" y="3625850"/>
          <p14:tracePt t="18147" x="5988050" y="3619500"/>
          <p14:tracePt t="18164" x="5835650" y="3619500"/>
          <p14:tracePt t="18166" x="5784850" y="3619500"/>
          <p14:tracePt t="18180" x="5651500" y="3619500"/>
          <p14:tracePt t="18197" x="5499100" y="3619500"/>
          <p14:tracePt t="18217" x="5403850" y="3619500"/>
          <p14:tracePt t="18230" x="5340350" y="3619500"/>
          <p14:tracePt t="18248" x="5232400" y="3638550"/>
          <p14:tracePt t="18252" x="5207000" y="3644900"/>
          <p14:tracePt t="18263" x="5181600" y="3657600"/>
          <p14:tracePt t="18281" x="5118100" y="3689350"/>
          <p14:tracePt t="18297" x="5086350" y="3708400"/>
          <p14:tracePt t="18314" x="5041900" y="3746500"/>
          <p14:tracePt t="18330" x="4997450" y="3778250"/>
          <p14:tracePt t="18347" x="4965700" y="3816350"/>
          <p14:tracePt t="18364" x="4953000" y="3835400"/>
          <p14:tracePt t="18367" x="4946650" y="3848100"/>
          <p14:tracePt t="18381" x="4940300" y="3854450"/>
          <p14:tracePt t="18397" x="4927600" y="3886200"/>
          <p14:tracePt t="18414" x="4927600" y="3924300"/>
          <p14:tracePt t="18431" x="4927600" y="3968750"/>
          <p14:tracePt t="18447" x="4927600" y="4013200"/>
          <p14:tracePt t="18464" x="4927600" y="4076700"/>
          <p14:tracePt t="18473" x="4940300" y="4108450"/>
          <p14:tracePt t="18480" x="4946650" y="4121150"/>
          <p14:tracePt t="18497" x="4997450" y="4203700"/>
          <p14:tracePt t="18513" x="5067300" y="4311650"/>
          <p14:tracePt t="18530" x="5207000" y="4438650"/>
          <p14:tracePt t="18547" x="5321300" y="4508500"/>
          <p14:tracePt t="18565" x="5435600" y="4565650"/>
          <p14:tracePt t="18580" x="5543550" y="4597400"/>
          <p14:tracePt t="18600" x="5746750" y="4648200"/>
          <p14:tracePt t="18613" x="5765800" y="4648200"/>
          <p14:tracePt t="18632" x="5930900" y="4654550"/>
          <p14:tracePt t="18647" x="6032500" y="4654550"/>
          <p14:tracePt t="18665" x="6083300" y="4654550"/>
          <p14:tracePt t="18680" x="6127750" y="4654550"/>
          <p14:tracePt t="18697" x="6172200" y="4635500"/>
          <p14:tracePt t="18713" x="6216650" y="4610100"/>
          <p14:tracePt t="18731" x="6286500" y="4559300"/>
          <p14:tracePt t="18748" x="6330950" y="4533900"/>
          <p14:tracePt t="18764" x="6369050" y="4502150"/>
          <p14:tracePt t="18781" x="6413500" y="4470400"/>
          <p14:tracePt t="18797" x="6451600" y="4425950"/>
          <p14:tracePt t="18814" x="6502400" y="4375150"/>
          <p14:tracePt t="18832" x="6527800" y="4337050"/>
          <p14:tracePt t="18833" x="6546850" y="4305300"/>
          <p14:tracePt t="18847" x="6553200" y="4279900"/>
          <p14:tracePt t="18865" x="6572250" y="4229100"/>
          <p14:tracePt t="18882" x="6578600" y="4184650"/>
          <p14:tracePt t="18897" x="6584950" y="4152900"/>
          <p14:tracePt t="18914" x="6584950" y="4127500"/>
          <p14:tracePt t="18930" x="6584950" y="4102100"/>
          <p14:tracePt t="18947" x="6584950" y="4076700"/>
          <p14:tracePt t="18965" x="6584950" y="4025900"/>
          <p14:tracePt t="18982" x="6584950" y="4000500"/>
          <p14:tracePt t="18999" x="6578600" y="3975100"/>
          <p14:tracePt t="19013" x="6578600" y="3956050"/>
          <p14:tracePt t="19032" x="6572250" y="3911600"/>
          <p14:tracePt t="19048" x="6565900" y="3879850"/>
          <p14:tracePt t="19064" x="6559550" y="3854450"/>
          <p14:tracePt t="19066" x="6553200" y="3835400"/>
          <p14:tracePt t="19083" x="6546850" y="3816350"/>
          <p14:tracePt t="19099" x="6546850" y="3797300"/>
          <p14:tracePt t="19113" x="6534150" y="3790950"/>
          <p14:tracePt t="19132" x="6527800" y="3771900"/>
          <p14:tracePt t="19147" x="6508750" y="3759200"/>
          <p14:tracePt t="19163" x="6489700" y="3746500"/>
          <p14:tracePt t="19180" x="6483350" y="3740150"/>
          <p14:tracePt t="19197" x="6464300" y="3733800"/>
          <p14:tracePt t="19213" x="6432550" y="3721100"/>
          <p14:tracePt t="19231" x="6426200" y="3714750"/>
          <p14:tracePt t="19369"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54238" y="-1"/>
            <a:ext cx="6836781" cy="512758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59" y="5271721"/>
            <a:ext cx="7342207" cy="1546577"/>
          </a:xfrm>
          <a:prstGeom prst="rect">
            <a:avLst/>
          </a:prstGeom>
        </p:spPr>
        <p:txBody>
          <a:bodyPr wrap="square">
            <a:spAutoFit/>
          </a:bodyPr>
          <a:lstStyle/>
          <a:p>
            <a:r>
              <a:rPr lang="en-US" dirty="0"/>
              <a:t>Once data are sorted (by pile size and material), three potential choices for proxy levels are provided (see red box). To choose the most appropriate of the three, check water depth and other factors, such as location, notes, etc. to decide which most closely resembles your situation. For this example, all three choices are generic examples (no specified location). Since for this example, water depth is unknown, we will choose the 3</a:t>
            </a:r>
            <a:r>
              <a:rPr lang="en-US" baseline="30000" dirty="0"/>
              <a:t>rd</a:t>
            </a:r>
            <a:r>
              <a:rPr lang="en-US" dirty="0"/>
              <a:t> row as the most appropriate proxy level. Once chosen, copy values in all three metrics (Peak, SEL</a:t>
            </a:r>
            <a:r>
              <a:rPr lang="en-US" baseline="-25000" dirty="0"/>
              <a:t>ss</a:t>
            </a:r>
            <a:r>
              <a:rPr lang="en-US" dirty="0"/>
              <a:t>, and RMS) for this proxy. Note: Pay attention to the measurement distance from the pile if it is anything other than 10 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79611381"/>
      </p:ext>
    </p:extLst>
  </p:cSld>
  <p:clrMapOvr>
    <a:masterClrMapping/>
  </p:clrMapOvr>
  <mc:AlternateContent xmlns:mc="http://schemas.openxmlformats.org/markup-compatibility/2006">
    <mc:Choice xmlns:p14="http://schemas.microsoft.com/office/powerpoint/2010/main" Requires="p14">
      <p:transition p14:dur="0" advClick="0" advTm="54441"/>
    </mc:Choice>
    <mc:Fallback>
      <p:transition advClick="0" advTm="5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328" x="4572000" y="3429000"/>
          <p14:tracePt t="10348" x="4540250" y="3403600"/>
          <p14:tracePt t="10364" x="4413250" y="3352800"/>
          <p14:tracePt t="10381" x="4279900" y="3314700"/>
          <p14:tracePt t="10398" x="4083050" y="3295650"/>
          <p14:tracePt t="10414" x="3829050" y="3276600"/>
          <p14:tracePt t="10431" x="3568700" y="3263900"/>
          <p14:tracePt t="10447" x="3403600" y="3244850"/>
          <p14:tracePt t="10464" x="3149600" y="3200400"/>
          <p14:tracePt t="10480" x="2997200" y="3168650"/>
          <p14:tracePt t="10497" x="2813050" y="3143250"/>
          <p14:tracePt t="10514" x="2692400" y="3124200"/>
          <p14:tracePt t="10530" x="2533650" y="3086100"/>
          <p14:tracePt t="10547" x="2451100" y="3067050"/>
          <p14:tracePt t="10564" x="2343150" y="3054350"/>
          <p14:tracePt t="10581" x="2279650" y="3041650"/>
          <p14:tracePt t="10583" x="2254250" y="3041650"/>
          <p14:tracePt t="10598" x="2235200" y="3041650"/>
          <p14:tracePt t="10762" x="2254250" y="3048000"/>
          <p14:tracePt t="10769" x="2286000" y="3073400"/>
          <p14:tracePt t="10780" x="2343150" y="3111500"/>
          <p14:tracePt t="10797" x="2571750" y="3200400"/>
          <p14:tracePt t="10816" x="3194050" y="3365500"/>
          <p14:tracePt t="10831" x="3397250" y="3409950"/>
          <p14:tracePt t="10848" x="3873500" y="3467100"/>
          <p14:tracePt t="10864" x="4191000" y="3467100"/>
          <p14:tracePt t="10881" x="4552950" y="3448050"/>
          <p14:tracePt t="10899" x="4781550" y="3416300"/>
          <p14:tracePt t="10914" x="5035550" y="3359150"/>
          <p14:tracePt t="10932" x="5276850" y="3289300"/>
          <p14:tracePt t="10949" x="5448300" y="3232150"/>
          <p14:tracePt t="10964" x="5562600" y="3175000"/>
          <p14:tracePt t="10982" x="5734050" y="3060700"/>
          <p14:tracePt t="10998" x="5835650" y="2997200"/>
          <p14:tracePt t="11015" x="5969000" y="2908300"/>
          <p14:tracePt t="11032" x="6051550" y="2825750"/>
          <p14:tracePt t="11047" x="6146800" y="2730500"/>
          <p14:tracePt t="11051" x="6165850" y="2698750"/>
          <p14:tracePt t="11064" x="6229350" y="2628900"/>
          <p14:tracePt t="11083" x="6311900" y="2552700"/>
          <p14:tracePt t="11099" x="6362700" y="2470150"/>
          <p14:tracePt t="11114" x="6432550" y="2368550"/>
          <p14:tracePt t="11131" x="6477000" y="2305050"/>
          <p14:tracePt t="11149" x="6502400" y="2254250"/>
          <p14:tracePt t="11167" x="6565900" y="2165350"/>
          <p14:tracePt t="11182" x="6623050" y="2076450"/>
          <p14:tracePt t="11199" x="6661150" y="2012950"/>
          <p14:tracePt t="11214" x="6711950" y="1936750"/>
          <p14:tracePt t="11231" x="6756400" y="1860550"/>
          <p14:tracePt t="11249" x="6788150" y="1784350"/>
          <p14:tracePt t="11264" x="6813550" y="1727200"/>
          <p14:tracePt t="11283" x="6832600" y="1644650"/>
          <p14:tracePt t="11299" x="6832600" y="1587500"/>
          <p14:tracePt t="11316" x="6832600" y="1524000"/>
          <p14:tracePt t="11330" x="6832600" y="1441450"/>
          <p14:tracePt t="11347" x="6826250" y="1390650"/>
          <p14:tracePt t="11364" x="6800850" y="1320800"/>
          <p14:tracePt t="11381" x="6775450" y="1263650"/>
          <p14:tracePt t="11398" x="6756400" y="1225550"/>
          <p14:tracePt t="11415" x="6724650" y="1168400"/>
          <p14:tracePt t="11432" x="6680200" y="1123950"/>
          <p14:tracePt t="11449" x="6635750" y="1079500"/>
          <p14:tracePt t="11464" x="6578600" y="1041400"/>
          <p14:tracePt t="11482" x="6515100" y="1003300"/>
          <p14:tracePt t="11500" x="6457950" y="977900"/>
          <p14:tracePt t="11501" x="6413500" y="965200"/>
          <p14:tracePt t="11514" x="6369050" y="946150"/>
          <p14:tracePt t="11532" x="6210300" y="908050"/>
          <p14:tracePt t="11547" x="6115050" y="889000"/>
          <p14:tracePt t="11565" x="6013450" y="889000"/>
          <p14:tracePt t="11582" x="5918200" y="889000"/>
          <p14:tracePt t="11599" x="5835650" y="901700"/>
          <p14:tracePt t="11605" x="5797550" y="908050"/>
          <p14:tracePt t="11614" x="5778500" y="914400"/>
          <p14:tracePt t="11630" x="5740400" y="927100"/>
          <p14:tracePt t="11649" x="5683250" y="965200"/>
          <p14:tracePt t="11665" x="5651500" y="1003300"/>
          <p14:tracePt t="11683" x="5619750" y="1041400"/>
          <p14:tracePt t="11698" x="5600700" y="1092200"/>
          <p14:tracePt t="11714" x="5588000" y="1143000"/>
          <p14:tracePt t="11732" x="5568950" y="1200150"/>
          <p14:tracePt t="11734" x="5562600" y="1244600"/>
          <p14:tracePt t="11747" x="5562600" y="1270000"/>
          <p14:tracePt t="11764" x="5549900" y="1352550"/>
          <p14:tracePt t="11780" x="5549900" y="1409700"/>
          <p14:tracePt t="11798" x="5549900" y="1473200"/>
          <p14:tracePt t="11814" x="5562600" y="1536700"/>
          <p14:tracePt t="11830" x="5581650" y="1587500"/>
          <p14:tracePt t="11847" x="5594350" y="1651000"/>
          <p14:tracePt t="11863" x="5607050" y="1689100"/>
          <p14:tracePt t="11880" x="5638800" y="1746250"/>
          <p14:tracePt t="11898" x="5689600" y="1816100"/>
          <p14:tracePt t="11918" x="5727700" y="1873250"/>
          <p14:tracePt t="11932" x="5797550" y="1943100"/>
          <p14:tracePt t="11948" x="5829300" y="1974850"/>
          <p14:tracePt t="11964" x="5924550" y="2038350"/>
          <p14:tracePt t="11982" x="6045200" y="2114550"/>
          <p14:tracePt t="11998" x="6140450" y="2159000"/>
          <p14:tracePt t="12014" x="6254750" y="2209800"/>
          <p14:tracePt t="12030" x="6426200" y="2266950"/>
          <p14:tracePt t="12047" x="6521450" y="2298700"/>
          <p14:tracePt t="12063" x="6654800" y="2324100"/>
          <p14:tracePt t="12082" x="6750050" y="2349500"/>
          <p14:tracePt t="12097" x="6883400" y="2368550"/>
          <p14:tracePt t="12098" x="6921500" y="2368550"/>
          <p14:tracePt t="12114" x="7016750" y="2387600"/>
          <p14:tracePt t="12130" x="7086600" y="2393950"/>
          <p14:tracePt t="12147" x="7162800" y="2393950"/>
          <p14:tracePt t="12165" x="7232650" y="2393950"/>
          <p14:tracePt t="12182" x="7289800" y="2393950"/>
          <p14:tracePt t="12198" x="7340600" y="2387600"/>
          <p14:tracePt t="12200" x="7359650" y="2381250"/>
          <p14:tracePt t="12214" x="7378700" y="2362200"/>
          <p14:tracePt t="12232" x="7435850" y="2324100"/>
          <p14:tracePt t="12250" x="7461250" y="2286000"/>
          <p14:tracePt t="12264" x="7493000" y="2254250"/>
          <p14:tracePt t="12280" x="7512050" y="2209800"/>
          <p14:tracePt t="12297" x="7518400" y="2178050"/>
          <p14:tracePt t="12313" x="7524750" y="2127250"/>
          <p14:tracePt t="12330" x="7531100" y="2076450"/>
          <p14:tracePt t="12334" x="7531100" y="2051050"/>
          <p14:tracePt t="12347" x="7531100" y="2019300"/>
          <p14:tracePt t="12364" x="7531100" y="1924050"/>
          <p14:tracePt t="12380" x="7531100" y="1879600"/>
          <p14:tracePt t="12399" x="7524750" y="1816100"/>
          <p14:tracePt t="12415" x="7512050" y="1758950"/>
          <p14:tracePt t="12432" x="7493000" y="1708150"/>
          <p14:tracePt t="12436" x="7480300" y="1676400"/>
          <p14:tracePt t="12450" x="7467600" y="1625600"/>
          <p14:tracePt t="12464" x="7454900" y="1600200"/>
          <p14:tracePt t="12483" x="7435850" y="1555750"/>
          <p14:tracePt t="12496" x="7416800" y="1524000"/>
          <p14:tracePt t="12513" x="7397750" y="1498600"/>
          <p14:tracePt t="12530" x="7385050" y="1479550"/>
          <p14:tracePt t="12547" x="7372350" y="1466850"/>
          <p14:tracePt t="12563" x="7353300" y="1447800"/>
          <p14:tracePt t="12580" x="7346950" y="1435100"/>
          <p14:tracePt t="12597" x="7340600" y="1428750"/>
          <p14:tracePt t="12669" x="7334250" y="1428750"/>
          <p14:tracePt t="12724" x="7334250" y="1422400"/>
          <p14:tracePt t="12724" x="0" y="0"/>
        </p14:tracePtLst>
        <p14:tracePtLst>
          <p14:tracePt t="50292" x="5664200" y="1174750"/>
          <p14:tracePt t="50409" x="5657850" y="1174750"/>
          <p14:tracePt t="50418" x="5638800" y="1174750"/>
          <p14:tracePt t="50422" x="5619750" y="1174750"/>
          <p14:tracePt t="50434" x="5600700" y="1174750"/>
          <p14:tracePt t="50453" x="5556250" y="1174750"/>
          <p14:tracePt t="50468" x="5499100" y="1174750"/>
          <p14:tracePt t="50471" x="5480050" y="1174750"/>
          <p14:tracePt t="50484" x="5429250" y="1168400"/>
          <p14:tracePt t="50501" x="5378450" y="1162050"/>
          <p14:tracePt t="50517" x="5346700" y="1162050"/>
          <p14:tracePt t="50534" x="5308600" y="1155700"/>
          <p14:tracePt t="50550" x="5264150" y="1149350"/>
          <p14:tracePt t="50567" x="5232400" y="1143000"/>
          <p14:tracePt t="50584" x="5200650" y="1136650"/>
          <p14:tracePt t="50603" x="5137150" y="1123950"/>
          <p14:tracePt t="50617" x="5099050" y="1123950"/>
          <p14:tracePt t="50635" x="5048250" y="1123950"/>
          <p14:tracePt t="50653" x="5016500" y="1123950"/>
          <p14:tracePt t="50656" x="4997450" y="1130300"/>
          <p14:tracePt t="50667" x="4965700" y="1136650"/>
          <p14:tracePt t="50684" x="4927600" y="1143000"/>
          <p14:tracePt t="50702" x="4832350" y="1187450"/>
          <p14:tracePt t="50719" x="4787900" y="1212850"/>
          <p14:tracePt t="50734" x="4737100" y="1244600"/>
          <p14:tracePt t="50753" x="4692650" y="1270000"/>
          <p14:tracePt t="50767" x="4654550" y="1289050"/>
          <p14:tracePt t="50783" x="4635500" y="1301750"/>
          <p14:tracePt t="50800" x="4616450" y="1327150"/>
          <p14:tracePt t="50817" x="4597400" y="1352550"/>
          <p14:tracePt t="50834" x="4578350" y="1384300"/>
          <p14:tracePt t="50852" x="4559300" y="1435100"/>
          <p14:tracePt t="50868" x="4546600" y="1454150"/>
          <p14:tracePt t="50885" x="4540250" y="1485900"/>
          <p14:tracePt t="50902" x="4533900" y="1530350"/>
          <p14:tracePt t="50922" x="4533900" y="1574800"/>
          <p14:tracePt t="50934" x="4533900" y="1593850"/>
          <p14:tracePt t="50952" x="4533900" y="1651000"/>
          <p14:tracePt t="50967" x="4533900" y="1682750"/>
          <p14:tracePt t="50986" x="4533900" y="1746250"/>
          <p14:tracePt t="51000" x="4546600" y="1797050"/>
          <p14:tracePt t="51017" x="4559300" y="1841500"/>
          <p14:tracePt t="51034" x="4584700" y="1930400"/>
          <p14:tracePt t="51050" x="4603750" y="1968500"/>
          <p14:tracePt t="51067" x="4616450" y="2006600"/>
          <p14:tracePt t="51085" x="4660900" y="2076450"/>
          <p14:tracePt t="51103" x="4686300" y="2114550"/>
          <p14:tracePt t="51117" x="4724400" y="2152650"/>
          <p14:tracePt t="51134" x="4749800" y="2184400"/>
          <p14:tracePt t="51150" x="4787900" y="2203450"/>
          <p14:tracePt t="51169" x="4813300" y="2228850"/>
          <p14:tracePt t="51186" x="4845050" y="2254250"/>
          <p14:tracePt t="51202" x="4870450" y="2273300"/>
          <p14:tracePt t="51217" x="4889500" y="2286000"/>
          <p14:tracePt t="51234" x="4927600" y="2298700"/>
          <p14:tracePt t="51250" x="4953000" y="2305050"/>
          <p14:tracePt t="51267" x="4991100" y="2317750"/>
          <p14:tracePt t="51270" x="5003800" y="2317750"/>
          <p14:tracePt t="51283" x="5022850" y="2317750"/>
          <p14:tracePt t="51300" x="5054600" y="2317750"/>
          <p14:tracePt t="51317" x="5092700" y="2317750"/>
          <p14:tracePt t="51319" x="5111750" y="2317750"/>
          <p14:tracePt t="51334" x="5168900" y="2317750"/>
          <p14:tracePt t="51352" x="5207000" y="2317750"/>
          <p14:tracePt t="51368" x="5257800" y="2305050"/>
          <p14:tracePt t="51386" x="5302250" y="2279650"/>
          <p14:tracePt t="51401" x="5327650" y="2273300"/>
          <p14:tracePt t="51419" x="5410200" y="2235200"/>
          <p14:tracePt t="51436" x="5473700" y="2197100"/>
          <p14:tracePt t="51452" x="5524500" y="2159000"/>
          <p14:tracePt t="51469" x="5581650" y="2127250"/>
          <p14:tracePt t="51483" x="5613400" y="2095500"/>
          <p14:tracePt t="51501" x="5670550" y="2051050"/>
          <p14:tracePt t="51517" x="5702300" y="2012950"/>
          <p14:tracePt t="51534" x="5759450" y="1936750"/>
          <p14:tracePt t="51550" x="5784850" y="1873250"/>
          <p14:tracePt t="51567" x="5803900" y="1822450"/>
          <p14:tracePt t="51583" x="5822950" y="1771650"/>
          <p14:tracePt t="51600" x="5848350" y="1689100"/>
          <p14:tracePt t="51617" x="5854700" y="1619250"/>
          <p14:tracePt t="51623" x="5867400" y="1568450"/>
          <p14:tracePt t="51634" x="5867400" y="1555750"/>
          <p14:tracePt t="51651" x="5873750" y="1473200"/>
          <p14:tracePt t="51653" x="5880100" y="1454150"/>
          <p14:tracePt t="51669" x="5880100" y="1397000"/>
          <p14:tracePt t="51686" x="5880100" y="1346200"/>
          <p14:tracePt t="51704" x="5880100" y="1289050"/>
          <p14:tracePt t="51717" x="5880100" y="1244600"/>
          <p14:tracePt t="51733" x="5880100" y="1212850"/>
          <p14:tracePt t="51750" x="5880100" y="1174750"/>
          <p14:tracePt t="51767" x="5867400" y="1155700"/>
          <p14:tracePt t="51768" x="5861050" y="1149350"/>
          <p14:tracePt t="51784" x="5854700" y="1130300"/>
          <p14:tracePt t="51800" x="5822950" y="1104900"/>
          <p14:tracePt t="51817" x="5778500" y="1073150"/>
          <p14:tracePt t="51834" x="5715000" y="1035050"/>
          <p14:tracePt t="51852" x="5664200" y="1009650"/>
          <p14:tracePt t="51854" x="5626100" y="990600"/>
          <p14:tracePt t="51867" x="5568950" y="984250"/>
          <p14:tracePt t="51885" x="5403850" y="977900"/>
          <p14:tracePt t="51902" x="5283200" y="977900"/>
          <p14:tracePt t="51918" x="5219700" y="977900"/>
          <p14:tracePt t="51935" x="5149850" y="977900"/>
          <p14:tracePt t="51940" x="5124450" y="977900"/>
          <p14:tracePt t="51950" x="5092700" y="977900"/>
          <p14:tracePt t="51967" x="5054600" y="977900"/>
          <p14:tracePt t="51983" x="5010150" y="984250"/>
          <p14:tracePt t="52000" x="4959350" y="990600"/>
          <p14:tracePt t="52004" x="4940300" y="990600"/>
          <p14:tracePt t="52017" x="4889500" y="1003300"/>
          <p14:tracePt t="52033" x="4832350" y="1022350"/>
          <p14:tracePt t="52050" x="4787900" y="1035050"/>
          <p14:tracePt t="52067" x="4730750" y="1047750"/>
          <p14:tracePt t="52083" x="4692650" y="1060450"/>
          <p14:tracePt t="52102" x="4597400" y="1117600"/>
          <p14:tracePt t="52118" x="4578350" y="1130300"/>
          <p14:tracePt t="52120" x="4552950" y="1155700"/>
          <p14:tracePt t="52134" x="4514850" y="1187450"/>
          <p14:tracePt t="52151" x="4495800" y="1225550"/>
          <p14:tracePt t="52170" x="4476750" y="1257300"/>
          <p14:tracePt t="52172" x="4476750" y="1270000"/>
          <p14:tracePt t="52183" x="4470400" y="1289050"/>
          <p14:tracePt t="52204" x="4464050" y="1327150"/>
          <p14:tracePt t="52208" x="4464050" y="1346200"/>
          <p14:tracePt t="52217" x="4457700" y="1365250"/>
          <p14:tracePt t="52233" x="4457700" y="1403350"/>
          <p14:tracePt t="52235" x="4457700" y="1441450"/>
          <p14:tracePt t="52250" x="4457700" y="1504950"/>
          <p14:tracePt t="52267" x="4457700" y="1549400"/>
          <p14:tracePt t="52283" x="4457700" y="1593850"/>
          <p14:tracePt t="52300" x="4464050" y="1619250"/>
          <p14:tracePt t="52317" x="4470400" y="1644650"/>
          <p14:tracePt t="52333" x="4489450" y="1670050"/>
          <p14:tracePt t="52336" x="4495800" y="1682750"/>
          <p14:tracePt t="52353" x="4521200" y="1714500"/>
          <p14:tracePt t="52367" x="4552950" y="1758950"/>
          <p14:tracePt t="52384" x="4572000" y="1797050"/>
          <p14:tracePt t="52402" x="4603750" y="1828800"/>
          <p14:tracePt t="52416" x="4622800" y="1854200"/>
          <p14:tracePt t="52433" x="4648200" y="1885950"/>
          <p14:tracePt t="52450" x="4679950" y="1911350"/>
          <p14:tracePt t="52467" x="4711700" y="1930400"/>
          <p14:tracePt t="52468" x="4718050" y="1936750"/>
          <p14:tracePt t="52483" x="4724400" y="1943100"/>
          <p14:tracePt t="52500" x="4768850" y="1968500"/>
          <p14:tracePt t="52518" x="4775200" y="1981200"/>
          <p14:tracePt t="52534" x="4794250" y="1993900"/>
          <p14:tracePt t="52543" x="4800600" y="1993900"/>
          <p14:tracePt t="52550" x="4806950" y="2000250"/>
          <p14:tracePt t="52567" x="4832350" y="2019300"/>
          <p14:tracePt t="52569" x="4845050" y="2025650"/>
          <p14:tracePt t="52584" x="4876800" y="2044700"/>
          <p14:tracePt t="52602" x="4927600" y="2070100"/>
          <p14:tracePt t="52616" x="4972050" y="2076450"/>
          <p14:tracePt t="52634" x="5003800" y="2089150"/>
          <p14:tracePt t="52650" x="5035550" y="2095500"/>
          <p14:tracePt t="52668" x="5060950" y="2101850"/>
          <p14:tracePt t="52671" x="5067300" y="2101850"/>
          <p14:tracePt t="52683" x="5080000" y="2108200"/>
          <p14:tracePt t="52703" x="5099050" y="2108200"/>
          <p14:tracePt t="52717" x="5105400" y="2108200"/>
          <p14:tracePt t="52735" x="5111750" y="2108200"/>
          <p14:tracePt t="52750" x="5118100" y="2108200"/>
          <p14:tracePt t="52794" x="5124450" y="2108200"/>
          <p14:tracePt t="52841" x="5130800" y="2108200"/>
          <p14:tracePt t="52858" x="5137150" y="2108200"/>
          <p14:tracePt t="53020"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34318"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24359" y="5733684"/>
            <a:ext cx="6279266" cy="730969"/>
          </a:xfrm>
          <a:prstGeom prst="rect">
            <a:avLst/>
          </a:prstGeom>
        </p:spPr>
        <p:txBody>
          <a:bodyPr wrap="square">
            <a:spAutoFit/>
          </a:bodyPr>
          <a:lstStyle/>
          <a:p>
            <a:pPr lvl="0">
              <a:defRPr/>
            </a:pPr>
            <a:r>
              <a:rPr lang="en-US" sz="1400" dirty="0"/>
              <a:t>Let’s take a look at the Calculator Tab for impact pile driving. This </a:t>
            </a:r>
            <a:r>
              <a:rPr lang="en-US" sz="1400" dirty="0" smtClean="0"/>
              <a:t>Tab </a:t>
            </a:r>
            <a:r>
              <a:rPr lang="en-US" sz="1400" dirty="0"/>
              <a:t>can be accessed using the toolbar found at the bottom of the Tool.</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95607440"/>
      </p:ext>
    </p:extLst>
  </p:cSld>
  <p:clrMapOvr>
    <a:masterClrMapping/>
  </p:clrMapOvr>
  <mc:AlternateContent xmlns:mc="http://schemas.openxmlformats.org/markup-compatibility/2006">
    <mc:Choice xmlns:p14="http://schemas.microsoft.com/office/powerpoint/2010/main" Requires="p14">
      <p:transition p14:dur="0" advClick="0" advTm="8537"/>
    </mc:Choice>
    <mc:Fallback>
      <p:transition advClick="0" advTm="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552" x="6299200" y="3105150"/>
          <p14:tracePt t="6555" x="6280150" y="3092450"/>
          <p14:tracePt t="6566" x="6248400" y="3079750"/>
          <p14:tracePt t="6583" x="6184900" y="3054350"/>
          <p14:tracePt t="6599" x="6121400" y="3022600"/>
          <p14:tracePt t="6616" x="6064250" y="3003550"/>
          <p14:tracePt t="6633" x="5988050" y="2965450"/>
          <p14:tracePt t="6650" x="5905500" y="2933700"/>
          <p14:tracePt t="6666" x="5816600" y="2908300"/>
          <p14:tracePt t="6683" x="5683250" y="2876550"/>
          <p14:tracePt t="6686" x="5645150" y="2870200"/>
          <p14:tracePt t="6700" x="5581650" y="2863850"/>
          <p14:tracePt t="6717" x="5384800" y="2838450"/>
          <p14:tracePt t="6733" x="5264150" y="2832100"/>
          <p14:tracePt t="6752" x="5149850" y="2832100"/>
          <p14:tracePt t="6766" x="5048250" y="2832100"/>
          <p14:tracePt t="6783" x="4978400" y="2832100"/>
          <p14:tracePt t="6799" x="4883150" y="2857500"/>
          <p14:tracePt t="6816" x="4819650" y="2882900"/>
          <p14:tracePt t="6817" x="4787900" y="2908300"/>
          <p14:tracePt t="6833" x="4724400" y="2940050"/>
          <p14:tracePt t="6849" x="4635500" y="3003550"/>
          <p14:tracePt t="6866" x="4578350" y="3054350"/>
          <p14:tracePt t="6883" x="4508500" y="3130550"/>
          <p14:tracePt t="6900" x="4432300" y="3225800"/>
          <p14:tracePt t="6916" x="4381500" y="3314700"/>
          <p14:tracePt t="6920" x="4356100" y="3346450"/>
          <p14:tracePt t="6933" x="4324350" y="3416300"/>
          <p14:tracePt t="6950" x="4286250" y="3473450"/>
          <p14:tracePt t="6966" x="4260850" y="3524250"/>
          <p14:tracePt t="6983" x="4241800" y="3581400"/>
          <p14:tracePt t="7001" x="4235450" y="3625850"/>
          <p14:tracePt t="7016" x="4235450" y="3683000"/>
          <p14:tracePt t="7033" x="4235450" y="3759200"/>
          <p14:tracePt t="7049" x="4248150" y="3829050"/>
          <p14:tracePt t="7066" x="4286250" y="3905250"/>
          <p14:tracePt t="7082" x="4356100" y="3987800"/>
          <p14:tracePt t="7099" x="4445000" y="4057650"/>
          <p14:tracePt t="7116" x="4572000" y="4133850"/>
          <p14:tracePt t="7133" x="4673600" y="4178300"/>
          <p14:tracePt t="7149" x="4813300" y="4229100"/>
          <p14:tracePt t="7151" x="4914900" y="4260850"/>
          <p14:tracePt t="7166" x="4991100" y="4279900"/>
          <p14:tracePt t="7183" x="5194300" y="4324350"/>
          <p14:tracePt t="7200" x="5314950" y="4343400"/>
          <p14:tracePt t="7216" x="5429250" y="4362450"/>
          <p14:tracePt t="7221" x="5467350" y="4362450"/>
          <p14:tracePt t="7235" x="5524500" y="4368800"/>
          <p14:tracePt t="7249" x="5600700" y="4368800"/>
          <p14:tracePt t="7266" x="5689600" y="4368800"/>
          <p14:tracePt t="7283" x="5829300" y="4368800"/>
          <p14:tracePt t="7299" x="5930900" y="4349750"/>
          <p14:tracePt t="7316" x="6064250" y="4330700"/>
          <p14:tracePt t="7333" x="6146800" y="4305300"/>
          <p14:tracePt t="7349" x="6261100" y="4273550"/>
          <p14:tracePt t="7366" x="6311900" y="4235450"/>
          <p14:tracePt t="7383" x="6369050" y="4197350"/>
          <p14:tracePt t="7388" x="6381750" y="4191000"/>
          <p14:tracePt t="7399" x="6400800" y="4165600"/>
          <p14:tracePt t="7416" x="6477000" y="4102100"/>
          <p14:tracePt t="7433" x="6527800" y="4051300"/>
          <p14:tracePt t="7449" x="6565900" y="3981450"/>
          <p14:tracePt t="7466" x="6578600" y="3911600"/>
          <p14:tracePt t="7483" x="6591300" y="3797300"/>
          <p14:tracePt t="7499" x="6597650" y="3702050"/>
          <p14:tracePt t="7502" x="6597650" y="3651250"/>
          <p14:tracePt t="7516" x="6597650" y="3613150"/>
          <p14:tracePt t="7532" x="6584950" y="3517900"/>
          <p14:tracePt t="7550" x="6553200" y="3479800"/>
          <p14:tracePt t="7566" x="6540500" y="3467100"/>
          <p14:tracePt t="7583" x="6534150" y="3454400"/>
          <p14:tracePt t="7599" x="6527800" y="3448050"/>
          <p14:tracePt t="7616" x="6508750" y="3448050"/>
          <p14:tracePt t="7634" x="6496050" y="3441700"/>
          <p14:tracePt t="7649" x="6489700" y="3441700"/>
          <p14:tracePt t="7751"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67380" y="93803"/>
            <a:ext cx="5909196" cy="443189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4646455"/>
            <a:ext cx="7164729" cy="2169825"/>
          </a:xfrm>
          <a:prstGeom prst="rect">
            <a:avLst/>
          </a:prstGeom>
        </p:spPr>
        <p:txBody>
          <a:bodyPr wrap="square">
            <a:spAutoFit/>
          </a:bodyPr>
          <a:lstStyle/>
          <a:p>
            <a:r>
              <a:rPr lang="en-US" dirty="0"/>
              <a:t>This slide illustrates the Key at the top of the Calculator Tab. Green cells are for user provided information. Note that default values are in bold italics turquoise font. These default values may be changed by the user if project-specific information is available. Yellow cells represent preset NMFS provided information and cannot be altered by the user. NMFS thresholds/default weighting values are in bold red. Bright blue cells represent outputs of the Tool or resultant isopleths based on user provided information and cannot be altered by the user. </a:t>
            </a:r>
            <a:r>
              <a:rPr lang="en-US" dirty="0" smtClean="0"/>
              <a:t>Finally, </a:t>
            </a:r>
            <a:r>
              <a:rPr lang="en-US" dirty="0"/>
              <a:t>gray cells represent automatically calculated values based on user provided information (only weighting adjustment (-dB) values can be altered by the </a:t>
            </a:r>
            <a:r>
              <a:rPr lang="en-US" dirty="0" smtClean="0"/>
              <a:t>user and </a:t>
            </a:r>
            <a:r>
              <a:rPr lang="en-US" dirty="0"/>
              <a:t>are found in the last row of the </a:t>
            </a:r>
            <a:r>
              <a:rPr lang="en-US" dirty="0" smtClean="0"/>
              <a:t>Tool). </a:t>
            </a:r>
            <a:r>
              <a:rPr lang="en-US" dirty="0"/>
              <a:t>Please see Advanced Features later in this presentation for more information on adjusting these values.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70545199"/>
      </p:ext>
    </p:extLst>
  </p:cSld>
  <p:clrMapOvr>
    <a:masterClrMapping/>
  </p:clrMapOvr>
  <mc:AlternateContent xmlns:mc="http://schemas.openxmlformats.org/markup-compatibility/2006">
    <mc:Choice xmlns:p14="http://schemas.microsoft.com/office/powerpoint/2010/main" Requires="p14">
      <p:transition p14:dur="0" advClick="0" advTm="53252"/>
    </mc:Choice>
    <mc:Fallback>
      <p:transition advClick="0" advTm="5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88020"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89635" y="5675430"/>
            <a:ext cx="5908876" cy="1169551"/>
          </a:xfrm>
          <a:prstGeom prst="rect">
            <a:avLst/>
          </a:prstGeom>
        </p:spPr>
        <p:txBody>
          <a:bodyPr wrap="square">
            <a:spAutoFit/>
          </a:bodyPr>
          <a:lstStyle/>
          <a:p>
            <a:r>
              <a:rPr lang="en-US" sz="1400" dirty="0"/>
              <a:t>This slide illustrates the first two steps of the Impact Calculator Tab. Step 1 outlined in hot pink, where a user will enter qualitative project-specific information and Step 2 outlined in turquoise, where the user will enter quantitative project-specific information. We will go into more detail on both these steps in the next slides.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3306276"/>
      </p:ext>
    </p:extLst>
  </p:cSld>
  <p:clrMapOvr>
    <a:masterClrMapping/>
  </p:clrMapOvr>
  <mc:AlternateContent xmlns:mc="http://schemas.openxmlformats.org/markup-compatibility/2006">
    <mc:Choice xmlns:p14="http://schemas.microsoft.com/office/powerpoint/2010/main" Requires="p14">
      <p:transition p14:dur="0" advClick="0" advTm="23155"/>
    </mc:Choice>
    <mc:Fallback>
      <p:transition advClick="0" advTm="2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60700"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50739" y="5796964"/>
            <a:ext cx="6383438" cy="954107"/>
          </a:xfrm>
          <a:prstGeom prst="rect">
            <a:avLst/>
          </a:prstGeom>
        </p:spPr>
        <p:txBody>
          <a:bodyPr wrap="square">
            <a:spAutoFit/>
          </a:bodyPr>
          <a:lstStyle/>
          <a:p>
            <a:r>
              <a:rPr lang="en-US" sz="1400" dirty="0"/>
              <a:t>Step 1 in the Calculator Tab is where the user provides general project information, such as project title and contact; source information such as pile size material, strikes per pile; and any other assumptions or notes, including if proxy levels were used or if any type of attenuation is assumed.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52635443"/>
      </p:ext>
    </p:extLst>
  </p:cSld>
  <p:clrMapOvr>
    <a:masterClrMapping/>
  </p:clrMapOvr>
  <mc:AlternateContent xmlns:mc="http://schemas.openxmlformats.org/markup-compatibility/2006">
    <mc:Choice xmlns:p14="http://schemas.microsoft.com/office/powerpoint/2010/main" Requires="p14">
      <p:transition p14:dur="0" advClick="0" advTm="22603"/>
    </mc:Choice>
    <mc:Fallback>
      <p:transition advClick="0" advTm="2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381" x="3917950" y="2743200"/>
          <p14:tracePt t="6513" x="3911600" y="2743200"/>
          <p14:tracePt t="6521" x="3898900" y="2730500"/>
          <p14:tracePt t="6529" x="3879850" y="2711450"/>
          <p14:tracePt t="6541" x="3860800" y="2698750"/>
          <p14:tracePt t="6556" x="3790950" y="2654300"/>
          <p14:tracePt t="6572" x="3714750" y="2597150"/>
          <p14:tracePt t="6590" x="3581400" y="2520950"/>
          <p14:tracePt t="6606" x="3517900" y="2482850"/>
          <p14:tracePt t="6622" x="3467100" y="2457450"/>
          <p14:tracePt t="6639" x="3441700" y="2444750"/>
          <p14:tracePt t="6656" x="3409950" y="2432050"/>
          <p14:tracePt t="6672" x="3384550" y="2419350"/>
          <p14:tracePt t="6689" x="3365500" y="2406650"/>
          <p14:tracePt t="6706" x="3327400" y="2393950"/>
          <p14:tracePt t="6722" x="3282950" y="2368550"/>
          <p14:tracePt t="6739" x="3213100" y="2343150"/>
          <p14:tracePt t="6756" x="3155950" y="2324100"/>
          <p14:tracePt t="6773" x="3098800" y="2305050"/>
          <p14:tracePt t="6789" x="3041650" y="2298700"/>
          <p14:tracePt t="6806" x="3003550" y="2292350"/>
          <p14:tracePt t="6809" x="2984500" y="2292350"/>
          <p14:tracePt t="6822" x="2952750" y="2292350"/>
          <p14:tracePt t="6839" x="2921000" y="2292350"/>
          <p14:tracePt t="6856" x="2870200" y="2330450"/>
          <p14:tracePt t="6872" x="2857500" y="2355850"/>
          <p14:tracePt t="6889" x="2844800" y="2406650"/>
          <p14:tracePt t="6906" x="2844800" y="2438400"/>
          <p14:tracePt t="6922" x="2844800" y="2470150"/>
          <p14:tracePt t="6926" x="2844800" y="2482850"/>
          <p14:tracePt t="6941" x="2857500" y="2514600"/>
          <p14:tracePt t="6956" x="2895600" y="2552700"/>
          <p14:tracePt t="6975" x="2971800" y="2616200"/>
          <p14:tracePt t="6989" x="3098800" y="2679700"/>
          <p14:tracePt t="7006" x="3409950" y="2800350"/>
          <p14:tracePt t="7024" x="3625850" y="2863850"/>
          <p14:tracePt t="7039" x="3886200" y="2914650"/>
          <p14:tracePt t="7042" x="3987800" y="2940050"/>
          <p14:tracePt t="7055" x="4076700" y="2946400"/>
          <p14:tracePt t="7072" x="4273550" y="2965450"/>
          <p14:tracePt t="7089" x="4400550" y="2959100"/>
          <p14:tracePt t="7106" x="4521200" y="2946400"/>
          <p14:tracePt t="7122" x="4641850" y="2895600"/>
          <p14:tracePt t="7139" x="4749800" y="2819400"/>
          <p14:tracePt t="7156" x="4813300" y="2755900"/>
          <p14:tracePt t="7160" x="4851400" y="2705100"/>
          <p14:tracePt t="7172" x="4876800" y="2673350"/>
          <p14:tracePt t="7189" x="4908550" y="2603500"/>
          <p14:tracePt t="7206" x="4933950" y="2508250"/>
          <p14:tracePt t="7222" x="4933950" y="2432050"/>
          <p14:tracePt t="7239" x="4927600" y="2343150"/>
          <p14:tracePt t="7255" x="4908550" y="2266950"/>
          <p14:tracePt t="7272" x="4876800" y="2203450"/>
          <p14:tracePt t="7289" x="4832350" y="2139950"/>
          <p14:tracePt t="7307" x="4743450" y="2038350"/>
          <p14:tracePt t="7322" x="4654550" y="1943100"/>
          <p14:tracePt t="7339" x="4521200" y="1854200"/>
          <p14:tracePt t="7356" x="4394200" y="1778000"/>
          <p14:tracePt t="7373" x="4229100" y="1708150"/>
          <p14:tracePt t="7380" x="4178300" y="1689100"/>
          <p14:tracePt t="7389" x="4108450" y="1670050"/>
          <p14:tracePt t="7406" x="3943350" y="1638300"/>
          <p14:tracePt t="7422" x="3708400" y="1631950"/>
          <p14:tracePt t="7439" x="3581400" y="1631950"/>
          <p14:tracePt t="7456" x="3409950" y="1663700"/>
          <p14:tracePt t="7463" x="3346450" y="1670050"/>
          <p14:tracePt t="7472" x="3276600" y="1682750"/>
          <p14:tracePt t="7489" x="3149600" y="1708150"/>
          <p14:tracePt t="7506" x="3048000" y="1733550"/>
          <p14:tracePt t="7508" x="3016250" y="1752600"/>
          <p14:tracePt t="7522" x="2978150" y="1765300"/>
          <p14:tracePt t="7539" x="2889250" y="1803400"/>
          <p14:tracePt t="7541" x="2857500" y="1816100"/>
          <p14:tracePt t="7556" x="2794000" y="1860550"/>
          <p14:tracePt t="7572" x="2762250" y="1879600"/>
          <p14:tracePt t="7589" x="2743200" y="1885950"/>
          <p14:tracePt t="7606" x="2743200" y="1892300"/>
          <p14:tracePt t="7622" x="2743200" y="1898650"/>
          <p14:tracePt t="7681" x="0" y="0"/>
        </p14:tracePtLst>
        <p14:tracePtLst>
          <p14:tracePt t="10442" x="3752850" y="2857500"/>
          <p14:tracePt t="10448" x="3746500" y="2851150"/>
          <p14:tracePt t="10459" x="3740150" y="2851150"/>
          <p14:tracePt t="10471" x="3733800" y="2844800"/>
          <p14:tracePt t="10489" x="3689350" y="2832100"/>
          <p14:tracePt t="10506" x="3651250" y="2819400"/>
          <p14:tracePt t="10523" x="3613150" y="2800350"/>
          <p14:tracePt t="10538" x="3562350" y="2794000"/>
          <p14:tracePt t="10554" x="3479800" y="2787650"/>
          <p14:tracePt t="10571" x="3390900" y="2781300"/>
          <p14:tracePt t="10587" x="3149600" y="2755900"/>
          <p14:tracePt t="10605" x="3022600" y="2755900"/>
          <p14:tracePt t="10621" x="2921000" y="2755900"/>
          <p14:tracePt t="10638" x="2857500" y="2755900"/>
          <p14:tracePt t="10654" x="2736850" y="2768600"/>
          <p14:tracePt t="10659" x="2698750" y="2781300"/>
          <p14:tracePt t="10671" x="2654300" y="2794000"/>
          <p14:tracePt t="10688" x="2590800" y="2813050"/>
          <p14:tracePt t="10704" x="2501900" y="2851150"/>
          <p14:tracePt t="10721" x="2457450" y="2889250"/>
          <p14:tracePt t="10741" x="2406650" y="2946400"/>
          <p14:tracePt t="10757" x="2381250" y="3016250"/>
          <p14:tracePt t="10771" x="2355850" y="3098800"/>
          <p14:tracePt t="10788" x="2349500" y="3168650"/>
          <p14:tracePt t="10804" x="2343150" y="3225800"/>
          <p14:tracePt t="10821" x="2343150" y="3302000"/>
          <p14:tracePt t="10822" x="2343150" y="3308350"/>
          <p14:tracePt t="10838" x="2343150" y="3359150"/>
          <p14:tracePt t="10856" x="2362200" y="3441700"/>
          <p14:tracePt t="10873" x="2381250" y="3479800"/>
          <p14:tracePt t="10889" x="2406650" y="3524250"/>
          <p14:tracePt t="10904" x="2432050" y="3568700"/>
          <p14:tracePt t="10923" x="2476500" y="3638550"/>
          <p14:tracePt t="10939" x="2520950" y="3695700"/>
          <p14:tracePt t="10954" x="2590800" y="3752850"/>
          <p14:tracePt t="10971" x="2679700" y="3816350"/>
          <p14:tracePt t="10990" x="2781300" y="3879850"/>
          <p14:tracePt t="11006" x="2870200" y="3924300"/>
          <p14:tracePt t="11023" x="3003550" y="3975100"/>
          <p14:tracePt t="11024" x="3060700" y="4000500"/>
          <p14:tracePt t="11039" x="3117850" y="4013200"/>
          <p14:tracePt t="11055" x="3327400" y="4044950"/>
          <p14:tracePt t="11073" x="3454400" y="4064000"/>
          <p14:tracePt t="11090" x="3562350" y="4076700"/>
          <p14:tracePt t="11105" x="3727450" y="4083050"/>
          <p14:tracePt t="11123" x="3790950" y="4083050"/>
          <p14:tracePt t="11124" x="3829050" y="4083050"/>
          <p14:tracePt t="11138" x="3860800" y="4083050"/>
          <p14:tracePt t="11158" x="3943350" y="4032250"/>
          <p14:tracePt t="11171" x="3987800" y="4006850"/>
          <p14:tracePt t="11188" x="4064000" y="3943350"/>
          <p14:tracePt t="11204" x="4114800" y="3911600"/>
          <p14:tracePt t="11222" x="4159250" y="3879850"/>
          <p14:tracePt t="11237" x="4210050" y="3841750"/>
          <p14:tracePt t="11257" x="4254500" y="3803650"/>
          <p14:tracePt t="11260" x="4279900" y="3790950"/>
          <p14:tracePt t="11273" x="4311650" y="3752850"/>
          <p14:tracePt t="11289" x="4337050" y="3727450"/>
          <p14:tracePt t="11309" x="4368800" y="3702050"/>
          <p14:tracePt t="11323" x="4387850" y="3676650"/>
          <p14:tracePt t="11339" x="4400550" y="3651250"/>
          <p14:tracePt t="11355" x="4413250" y="3606800"/>
          <p14:tracePt t="11359" x="4419600" y="3587750"/>
          <p14:tracePt t="11371" x="4425950" y="3562350"/>
          <p14:tracePt t="11388" x="4432300" y="3524250"/>
          <p14:tracePt t="11390" x="4438650" y="3505200"/>
          <p14:tracePt t="11404" x="4445000" y="3467100"/>
          <p14:tracePt t="11421" x="4445000" y="3429000"/>
          <p14:tracePt t="11437" x="4445000" y="3390900"/>
          <p14:tracePt t="11456" x="4445000" y="3346450"/>
          <p14:tracePt t="11463" x="4445000" y="3327400"/>
          <p14:tracePt t="11471" x="4445000" y="3308350"/>
          <p14:tracePt t="11488" x="4438650" y="3270250"/>
          <p14:tracePt t="11506" x="4425950" y="3232150"/>
          <p14:tracePt t="11523" x="4419600" y="3200400"/>
          <p14:tracePt t="11537" x="4400550" y="3168650"/>
          <p14:tracePt t="11554" x="4387850" y="3149600"/>
          <p14:tracePt t="11572" x="4368800" y="3105150"/>
          <p14:tracePt t="11589" x="4356100" y="3079750"/>
          <p14:tracePt t="11605" x="4330700" y="3048000"/>
          <p14:tracePt t="11623" x="4298950" y="3003550"/>
          <p14:tracePt t="11637" x="4286250" y="2984500"/>
          <p14:tracePt t="11656" x="4241800" y="2933700"/>
          <p14:tracePt t="11671" x="4210050" y="2889250"/>
          <p14:tracePt t="11687" x="4178300" y="2863850"/>
          <p14:tracePt t="11706" x="4152900" y="2832100"/>
          <p14:tracePt t="11709" x="4140200" y="2825750"/>
          <p14:tracePt t="11721" x="4114800" y="2806700"/>
          <p14:tracePt t="11737" x="4083050" y="2781300"/>
          <p14:tracePt t="11754" x="4000500" y="2736850"/>
          <p14:tracePt t="11772" x="3937000" y="2705100"/>
          <p14:tracePt t="11789" x="3886200" y="2692400"/>
          <p14:tracePt t="11807" x="3816350" y="2667000"/>
          <p14:tracePt t="11821" x="3740150" y="2641600"/>
          <p14:tracePt t="11824" x="3721100" y="2635250"/>
          <p14:tracePt t="11838" x="3683000" y="2628900"/>
          <p14:tracePt t="11855" x="3587750" y="2609850"/>
          <p14:tracePt t="11858" x="3556000" y="2603500"/>
          <p14:tracePt t="11871" x="3530600" y="2597150"/>
          <p14:tracePt t="11890" x="3403600" y="2578100"/>
          <p14:tracePt t="11906" x="3327400" y="2571750"/>
          <p14:tracePt t="11921" x="3244850" y="2559050"/>
          <p14:tracePt t="11938" x="3175000" y="2559050"/>
          <p14:tracePt t="11954" x="3117850" y="2559050"/>
          <p14:tracePt t="11970" x="3060700" y="2571750"/>
          <p14:tracePt t="11987" x="2990850" y="2584450"/>
          <p14:tracePt t="12006" x="2908300" y="2616200"/>
          <p14:tracePt t="12024" x="2870200" y="2635250"/>
          <p14:tracePt t="12028" x="2857500" y="2641600"/>
          <p14:tracePt t="12040" x="2832100" y="2654300"/>
          <p14:tracePt t="12054" x="2787650" y="2686050"/>
          <p14:tracePt t="12071" x="2755900" y="2705100"/>
          <p14:tracePt t="12089" x="2711450" y="2749550"/>
          <p14:tracePt t="12104" x="2679700" y="2800350"/>
          <p14:tracePt t="12121" x="2647950" y="2851150"/>
          <p14:tracePt t="12138" x="2628900" y="2901950"/>
          <p14:tracePt t="12155" x="2616200" y="2946400"/>
          <p14:tracePt t="12173" x="2603500" y="2978150"/>
          <p14:tracePt t="12187" x="2603500" y="3016250"/>
          <p14:tracePt t="12204" x="2603500" y="3041650"/>
          <p14:tracePt t="12220" x="2603500" y="3067050"/>
          <p14:tracePt t="12238" x="2603500" y="3079750"/>
          <p14:tracePt t="12254" x="2609850" y="3098800"/>
          <p14:tracePt t="12272" x="2616200" y="3117850"/>
          <p14:tracePt t="12288" x="2635250" y="3143250"/>
          <p14:tracePt t="12305" x="2647950" y="3155950"/>
          <p14:tracePt t="12323" x="2667000" y="3181350"/>
          <p14:tracePt t="12342" x="2679700" y="3194050"/>
          <p14:tracePt t="12354" x="2698750" y="3219450"/>
          <p14:tracePt t="12373" x="2717800" y="3232150"/>
          <p14:tracePt t="12387" x="2736850" y="3244850"/>
          <p14:tracePt t="12404" x="2762250" y="3263900"/>
          <p14:tracePt t="12421" x="2781300" y="3282950"/>
          <p14:tracePt t="12437" x="2800350" y="3295650"/>
          <p14:tracePt t="12438" x="2806700" y="3302000"/>
          <p14:tracePt t="12454" x="2832100" y="3314700"/>
          <p14:tracePt t="12470" x="2857500" y="3327400"/>
          <p14:tracePt t="12487" x="2876550" y="3333750"/>
          <p14:tracePt t="12505" x="2914650" y="3346450"/>
          <p14:tracePt t="12524" x="2952750" y="3365500"/>
          <p14:tracePt t="12539" x="2965450" y="3371850"/>
          <p14:tracePt t="12553" x="2990850" y="3384550"/>
          <p14:tracePt t="12571" x="3041650" y="3397250"/>
          <p14:tracePt t="12590" x="3092450" y="3409950"/>
          <p14:tracePt t="12605" x="3130550" y="3429000"/>
          <p14:tracePt t="12622" x="3168650" y="3441700"/>
          <p14:tracePt t="12640" x="3181350" y="3441700"/>
          <p14:tracePt t="12653" x="3181350" y="3448050"/>
          <p14:tracePt t="12670" x="3187700" y="3448050"/>
          <p14:tracePt t="12718" x="3194050" y="3448050"/>
          <p14:tracePt t="13388" x="3200400" y="3448050"/>
          <p14:tracePt t="13414" x="3206750" y="3448050"/>
          <p14:tracePt t="13434" x="3213100" y="3448050"/>
          <p14:tracePt t="13443" x="3219450" y="3448050"/>
          <p14:tracePt t="13454" x="3225800" y="3448050"/>
          <p14:tracePt t="13470" x="3244850" y="3454400"/>
          <p14:tracePt t="13487" x="3263900" y="3454400"/>
          <p14:tracePt t="13506" x="3327400" y="3460750"/>
          <p14:tracePt t="13521" x="3403600" y="3460750"/>
          <p14:tracePt t="13538" x="3498850" y="3460750"/>
          <p14:tracePt t="13556" x="3562350" y="3460750"/>
          <p14:tracePt t="13571" x="3619500" y="3460750"/>
          <p14:tracePt t="13588" x="3657600" y="3460750"/>
          <p14:tracePt t="13604" x="3702050" y="3435350"/>
          <p14:tracePt t="13620" x="3746500" y="3403600"/>
          <p14:tracePt t="13637" x="3816350" y="3352800"/>
          <p14:tracePt t="13653" x="3873500" y="3321050"/>
          <p14:tracePt t="13670" x="3911600" y="3289300"/>
          <p14:tracePt t="13687" x="3956050" y="3257550"/>
          <p14:tracePt t="13703" x="4000500" y="3232150"/>
          <p14:tracePt t="13706" x="4032250" y="3206750"/>
          <p14:tracePt t="13720" x="4038600" y="3200400"/>
          <p14:tracePt t="13737" x="4070350" y="3168650"/>
          <p14:tracePt t="13740" x="4083050" y="3155950"/>
          <p14:tracePt t="13758" x="4121150" y="3117850"/>
          <p14:tracePt t="13771" x="4140200" y="3073400"/>
          <p14:tracePt t="13789" x="4159250" y="3048000"/>
          <p14:tracePt t="13803" x="4191000" y="3016250"/>
          <p14:tracePt t="13820" x="4197350" y="2990850"/>
          <p14:tracePt t="13837" x="4216400" y="2952750"/>
          <p14:tracePt t="13853" x="4222750" y="2933700"/>
          <p14:tracePt t="13855" x="4229100" y="2914650"/>
          <p14:tracePt t="13870" x="4229100" y="2889250"/>
          <p14:tracePt t="13887" x="4235450" y="2857500"/>
          <p14:tracePt t="13903" x="4248150" y="2819400"/>
          <p14:tracePt t="13920" x="4248150" y="2794000"/>
          <p14:tracePt t="13937" x="4248150" y="2762250"/>
          <p14:tracePt t="13940" x="4248150" y="2749550"/>
          <p14:tracePt t="13953" x="4248150" y="2736850"/>
          <p14:tracePt t="13970" x="4241800" y="2686050"/>
          <p14:tracePt t="13987" x="4229100" y="2660650"/>
          <p14:tracePt t="14003" x="4216400" y="2622550"/>
          <p14:tracePt t="14025" x="4203700" y="2597150"/>
          <p14:tracePt t="14027" x="4191000" y="2584450"/>
          <p14:tracePt t="14036" x="4184650" y="2571750"/>
          <p14:tracePt t="14053" x="4165600" y="2546350"/>
          <p14:tracePt t="14071" x="4146550" y="2527300"/>
          <p14:tracePt t="14089" x="4108450" y="2495550"/>
          <p14:tracePt t="14104" x="4076700" y="2470150"/>
          <p14:tracePt t="14120" x="4038600" y="2444750"/>
          <p14:tracePt t="14137" x="3987800" y="2419350"/>
          <p14:tracePt t="14155" x="3949700" y="2400300"/>
          <p14:tracePt t="14171" x="3898900" y="2381250"/>
          <p14:tracePt t="14189" x="3816350" y="2349500"/>
          <p14:tracePt t="14203" x="3784600" y="2343150"/>
          <p14:tracePt t="14223" x="3714750" y="2324100"/>
          <p14:tracePt t="14236" x="3683000" y="2317750"/>
          <p14:tracePt t="14253" x="3651250" y="2311400"/>
          <p14:tracePt t="14272" x="3625850" y="2305050"/>
          <p14:tracePt t="14289" x="3600450" y="2298700"/>
          <p14:tracePt t="14290" x="3587750" y="2292350"/>
          <p14:tracePt t="14303" x="3568700" y="2286000"/>
          <p14:tracePt t="14322" x="3530600" y="2279650"/>
          <p14:tracePt t="14339" x="3492500" y="2273300"/>
          <p14:tracePt t="14353" x="3454400" y="2273300"/>
          <p14:tracePt t="14371" x="3416300" y="2273300"/>
          <p14:tracePt t="14388" x="3371850" y="2273300"/>
          <p14:tracePt t="14390" x="3333750" y="2266950"/>
          <p14:tracePt t="14403" x="3302000" y="2266950"/>
          <p14:tracePt t="14423" x="3225800" y="2266950"/>
          <p14:tracePt t="14431" x="3200400" y="2266950"/>
          <p14:tracePt t="14439" x="3181350" y="2266950"/>
          <p14:tracePt t="14453" x="3124200" y="2266950"/>
          <p14:tracePt t="14472" x="3079750" y="2273300"/>
          <p14:tracePt t="14487" x="3028950" y="2279650"/>
          <p14:tracePt t="14503" x="2990850" y="2286000"/>
          <p14:tracePt t="14522" x="2952750" y="2298700"/>
          <p14:tracePt t="14523" x="2927350" y="2317750"/>
          <p14:tracePt t="14538" x="2889250" y="2324100"/>
          <p14:tracePt t="14554" x="2838450" y="2349500"/>
          <p14:tracePt t="14571" x="2813050" y="2368550"/>
          <p14:tracePt t="14588" x="2787650" y="2387600"/>
          <p14:tracePt t="14605" x="2774950" y="2393950"/>
          <p14:tracePt t="14620" x="2755900" y="2419350"/>
          <p14:tracePt t="14638" x="2736850" y="2444750"/>
          <p14:tracePt t="14656" x="2705100" y="2501900"/>
          <p14:tracePt t="14670" x="2686050" y="2546350"/>
          <p14:tracePt t="14688" x="2679700" y="2584450"/>
          <p14:tracePt t="14703" x="2679700" y="2616200"/>
          <p14:tracePt t="14720" x="2673350" y="2654300"/>
          <p14:tracePt t="14737" x="2667000" y="2692400"/>
          <p14:tracePt t="14753" x="2667000" y="2736850"/>
          <p14:tracePt t="14756" x="2667000" y="2762250"/>
          <p14:tracePt t="14772" x="2667000" y="2813050"/>
          <p14:tracePt t="14788" x="2667000" y="2851150"/>
          <p14:tracePt t="14804" x="2667000" y="2901950"/>
          <p14:tracePt t="14821" x="2673350" y="2959100"/>
          <p14:tracePt t="14838" x="2686050" y="3016250"/>
          <p14:tracePt t="14855" x="2705100" y="3092450"/>
          <p14:tracePt t="14862" x="2717800" y="3117850"/>
          <p14:tracePt t="14871" x="2730500" y="3143250"/>
          <p14:tracePt t="14887" x="2749550" y="3200400"/>
          <p14:tracePt t="14906" x="2787650" y="3276600"/>
          <p14:tracePt t="14921" x="2825750" y="3327400"/>
          <p14:tracePt t="14936" x="2857500" y="3378200"/>
          <p14:tracePt t="14953" x="2901950" y="3441700"/>
          <p14:tracePt t="14970" x="2940050" y="3473450"/>
          <p14:tracePt t="14986" x="2984500" y="3517900"/>
          <p14:tracePt t="15003" x="3016250" y="3543300"/>
          <p14:tracePt t="15021" x="3060700" y="3581400"/>
          <p14:tracePt t="15045" x="3067050" y="3587750"/>
          <p14:tracePt t="15053" x="3073400" y="3587750"/>
          <p14:tracePt t="15176" x="0" y="0"/>
        </p14:tracePtLst>
        <p14:tracePtLst>
          <p14:tracePt t="16273" x="6838950" y="2882900"/>
          <p14:tracePt t="16290" x="6832600" y="2882900"/>
          <p14:tracePt t="16320" x="6826250" y="2882900"/>
          <p14:tracePt t="16327" x="6819900" y="2882900"/>
          <p14:tracePt t="16337" x="6807200" y="2876550"/>
          <p14:tracePt t="16352" x="6800850" y="2870200"/>
          <p14:tracePt t="16369" x="6781800" y="2863850"/>
          <p14:tracePt t="16386" x="6756400" y="2857500"/>
          <p14:tracePt t="16402" x="6711950" y="2851150"/>
          <p14:tracePt t="16420" x="6623050" y="2832100"/>
          <p14:tracePt t="16436" x="6546850" y="2806700"/>
          <p14:tracePt t="16453" x="6464300" y="2787650"/>
          <p14:tracePt t="16469" x="6381750" y="2762250"/>
          <p14:tracePt t="16486" x="6330950" y="2755900"/>
          <p14:tracePt t="16503" x="6273800" y="2749550"/>
          <p14:tracePt t="16521" x="6216650" y="2743200"/>
          <p14:tracePt t="16523" x="6178550" y="2743200"/>
          <p14:tracePt t="16538" x="6108700" y="2743200"/>
          <p14:tracePt t="16553" x="6013450" y="2749550"/>
          <p14:tracePt t="16569" x="5892800" y="2787650"/>
          <p14:tracePt t="16586" x="5810250" y="2813050"/>
          <p14:tracePt t="16605" x="5746750" y="2838450"/>
          <p14:tracePt t="16607" x="5715000" y="2851150"/>
          <p14:tracePt t="16619" x="5689600" y="2863850"/>
          <p14:tracePt t="16636" x="5645150" y="2882900"/>
          <p14:tracePt t="16652" x="5607050" y="2914650"/>
          <p14:tracePt t="16669" x="5556250" y="2946400"/>
          <p14:tracePt t="16671" x="5537200" y="2971800"/>
          <p14:tracePt t="16686" x="5480050" y="3028950"/>
          <p14:tracePt t="16703" x="5435600" y="3060700"/>
          <p14:tracePt t="16719" x="5403850" y="3098800"/>
          <p14:tracePt t="16736" x="5384800" y="3130550"/>
          <p14:tracePt t="16752" x="5346700" y="3194050"/>
          <p14:tracePt t="16755" x="5340350" y="3225800"/>
          <p14:tracePt t="16769" x="5327650" y="3238500"/>
          <p14:tracePt t="16786" x="5295900" y="3302000"/>
          <p14:tracePt t="16802" x="5289550" y="3333750"/>
          <p14:tracePt t="16819" x="5289550" y="3384550"/>
          <p14:tracePt t="16836" x="5289550" y="3441700"/>
          <p14:tracePt t="16854" x="5289550" y="3492500"/>
          <p14:tracePt t="16871" x="5289550" y="3568700"/>
          <p14:tracePt t="16875" x="5289550" y="3594100"/>
          <p14:tracePt t="16885" x="5295900" y="3619500"/>
          <p14:tracePt t="16907" x="5321300" y="3663950"/>
          <p14:tracePt t="16919" x="5340350" y="3708400"/>
          <p14:tracePt t="16938" x="5365750" y="3746500"/>
          <p14:tracePt t="16952" x="5403850" y="3790950"/>
          <p14:tracePt t="16971" x="5441950" y="3829050"/>
          <p14:tracePt t="16972" x="5461000" y="3841750"/>
          <p14:tracePt t="16985" x="5473700" y="3848100"/>
          <p14:tracePt t="17002" x="5537200" y="3898900"/>
          <p14:tracePt t="17019" x="5626100" y="3943350"/>
          <p14:tracePt t="17035" x="5791200" y="4013200"/>
          <p14:tracePt t="17052" x="5899150" y="4032250"/>
          <p14:tracePt t="17070" x="5994400" y="4057650"/>
          <p14:tracePt t="17088" x="6153150" y="4076700"/>
          <p14:tracePt t="17103" x="6254750" y="4076700"/>
          <p14:tracePt t="17105" x="6318250" y="4076700"/>
          <p14:tracePt t="17119" x="6381750" y="4076700"/>
          <p14:tracePt t="17137" x="6553200" y="4076700"/>
          <p14:tracePt t="17154" x="6692900" y="4076700"/>
          <p14:tracePt t="17171" x="6775450" y="4057650"/>
          <p14:tracePt t="17175" x="6819900" y="4051300"/>
          <p14:tracePt t="17185" x="6883400" y="4032250"/>
          <p14:tracePt t="17203" x="6991350" y="4013200"/>
          <p14:tracePt t="17219" x="7124700" y="3975100"/>
          <p14:tracePt t="17236" x="7251700" y="3924300"/>
          <p14:tracePt t="17252" x="7327900" y="3879850"/>
          <p14:tracePt t="17269" x="7385050" y="3835400"/>
          <p14:tracePt t="17287" x="7429500" y="3790950"/>
          <p14:tracePt t="17302" x="7467600" y="3727450"/>
          <p14:tracePt t="17321" x="7512050" y="3638550"/>
          <p14:tracePt t="17338" x="7537450" y="3556000"/>
          <p14:tracePt t="17339" x="7543800" y="3498850"/>
          <p14:tracePt t="17355" x="7543800" y="3397250"/>
          <p14:tracePt t="17372" x="7543800" y="3289300"/>
          <p14:tracePt t="17387" x="7493000" y="3155950"/>
          <p14:tracePt t="17404" x="7442200" y="3054350"/>
          <p14:tracePt t="17419" x="7385050" y="2933700"/>
          <p14:tracePt t="17435" x="7327900" y="2844800"/>
          <p14:tracePt t="17452" x="7283450" y="2774950"/>
          <p14:tracePt t="17468" x="7213600" y="2705100"/>
          <p14:tracePt t="17471" x="7188200" y="2686050"/>
          <p14:tracePt t="17486" x="7099300" y="2609850"/>
          <p14:tracePt t="17502" x="7054850" y="2571750"/>
          <p14:tracePt t="17519" x="6978650" y="2540000"/>
          <p14:tracePt t="17537" x="6921500" y="2508250"/>
          <p14:tracePt t="17553" x="6819900" y="2476500"/>
          <p14:tracePt t="17570" x="6724650" y="2457450"/>
          <p14:tracePt t="17577" x="6705600" y="2451100"/>
          <p14:tracePt t="17578" x="6654800" y="2444750"/>
          <p14:tracePt t="17586" x="6616700" y="2432050"/>
          <p14:tracePt t="17604" x="6546850" y="2432050"/>
          <p14:tracePt t="17619" x="6457950" y="2432050"/>
          <p14:tracePt t="17637" x="6407150" y="2432050"/>
          <p14:tracePt t="17655" x="6330950" y="2438400"/>
          <p14:tracePt t="17656" x="6299200" y="2444750"/>
          <p14:tracePt t="17668" x="6261100" y="2451100"/>
          <p14:tracePt t="17685" x="6172200" y="2476500"/>
          <p14:tracePt t="17702" x="6134100" y="2489200"/>
          <p14:tracePt t="17718" x="6083300" y="2501900"/>
          <p14:tracePt t="17735" x="6057900" y="2520950"/>
          <p14:tracePt t="17752" x="6038850" y="2527300"/>
          <p14:tracePt t="17787" x="6032500" y="2527300"/>
          <p14:tracePt t="17866"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35261" y="98383"/>
            <a:ext cx="6944808" cy="520860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43068" y="5376653"/>
            <a:ext cx="6991109" cy="1546577"/>
          </a:xfrm>
          <a:prstGeom prst="rect">
            <a:avLst/>
          </a:prstGeom>
        </p:spPr>
        <p:txBody>
          <a:bodyPr wrap="square">
            <a:spAutoFit/>
          </a:bodyPr>
          <a:lstStyle/>
          <a:p>
            <a:r>
              <a:rPr lang="en-US" dirty="0"/>
              <a:t>Step 2 is where quantitative project-specific information is entered, such as levels, distance associated with level, transmission loss, number of piles per day, number of strikes per </a:t>
            </a:r>
            <a:r>
              <a:rPr lang="en-US" dirty="0" smtClean="0"/>
              <a:t>pile</a:t>
            </a:r>
            <a:r>
              <a:rPr lang="en-US" dirty="0" smtClean="0"/>
              <a:t>, </a:t>
            </a:r>
            <a:r>
              <a:rPr lang="en-US" dirty="0"/>
              <a:t>and attenuation assumed. Default values (italics, turquoise) are provided for distance associated with level and transmission loss. Please confirm these defaults are applicable. If not, they may be modified. Gray cells represent automatically calculated values based on user provided information (and cannot be changed in Step 2). The next slides go into more </a:t>
            </a:r>
            <a:r>
              <a:rPr lang="en-US" dirty="0" smtClean="0"/>
              <a:t>detail </a:t>
            </a:r>
            <a:r>
              <a:rPr lang="en-US" dirty="0"/>
              <a:t>on Step 2 inputs.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73541428"/>
      </p:ext>
    </p:extLst>
  </p:cSld>
  <p:clrMapOvr>
    <a:masterClrMapping/>
  </p:clrMapOvr>
  <mc:AlternateContent xmlns:mc="http://schemas.openxmlformats.org/markup-compatibility/2006">
    <mc:Choice xmlns:p14="http://schemas.microsoft.com/office/powerpoint/2010/main" Requires="p14">
      <p:transition p14:dur="0" advClick="0" advTm="42373"/>
    </mc:Choice>
    <mc:Fallback>
      <p:transition advClick="0" advTm="4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0657" x="4565650" y="1790700"/>
          <p14:tracePt t="20669" x="4559300" y="1784350"/>
          <p14:tracePt t="20685" x="4552950" y="1784350"/>
          <p14:tracePt t="20701" x="4552950" y="1778000"/>
          <p14:tracePt t="20716" x="4552950" y="1771650"/>
          <p14:tracePt t="20724" x="4546600" y="1771650"/>
          <p14:tracePt t="20733" x="4546600" y="1765300"/>
          <p14:tracePt t="20747" x="4540250" y="1765300"/>
          <p14:tracePt t="20764" x="4533900" y="1765300"/>
          <p14:tracePt t="20781" x="4527550" y="1746250"/>
          <p14:tracePt t="20798" x="4514850" y="1733550"/>
          <p14:tracePt t="20803" x="4508500" y="1720850"/>
          <p14:tracePt t="20817" x="4495800" y="1695450"/>
          <p14:tracePt t="20832" x="4476750" y="1682750"/>
          <p14:tracePt t="20847" x="4438650" y="1638300"/>
          <p14:tracePt t="20850" x="4419600" y="1625600"/>
          <p14:tracePt t="20866" x="4387850" y="1600200"/>
          <p14:tracePt t="20881" x="4368800" y="1587500"/>
          <p14:tracePt t="20897" x="4356100" y="1587500"/>
          <p14:tracePt t="20930" x="4349750" y="1587500"/>
          <p14:tracePt t="20947" x="4318000" y="1587500"/>
          <p14:tracePt t="20950" x="4292600" y="1587500"/>
          <p14:tracePt t="20965" x="4229100" y="1587500"/>
          <p14:tracePt t="20981" x="4146550" y="1600200"/>
          <p14:tracePt t="20989" x="4108450" y="1606550"/>
          <p14:tracePt t="20997" x="4051300" y="1612900"/>
          <p14:tracePt t="21014" x="3981450" y="1638300"/>
          <p14:tracePt t="21031" x="3930650" y="1657350"/>
          <p14:tracePt t="21047" x="3873500" y="1714500"/>
          <p14:tracePt t="21050" x="3860800" y="1739900"/>
          <p14:tracePt t="21064" x="3841750" y="1765300"/>
          <p14:tracePt t="21080" x="3803650" y="1885950"/>
          <p14:tracePt t="21097" x="3784600" y="1949450"/>
          <p14:tracePt t="21114" x="3765550" y="2038350"/>
          <p14:tracePt t="21130" x="3759200" y="2127250"/>
          <p14:tracePt t="21147" x="3759200" y="2254250"/>
          <p14:tracePt t="21151" x="3759200" y="2298700"/>
          <p14:tracePt t="21164" x="3759200" y="2349500"/>
          <p14:tracePt t="21180" x="3759200" y="2406650"/>
          <p14:tracePt t="21183" x="3759200" y="2425700"/>
          <p14:tracePt t="21198" x="3765550" y="2470150"/>
          <p14:tracePt t="21214" x="3771900" y="2489200"/>
          <p14:tracePt t="21231" x="3778250" y="2520950"/>
          <p14:tracePt t="21247" x="3816350" y="2571750"/>
          <p14:tracePt t="21253" x="3841750" y="2603500"/>
          <p14:tracePt t="21264" x="3879850" y="2641600"/>
          <p14:tracePt t="21280" x="3968750" y="2736850"/>
          <p14:tracePt t="21297" x="4064000" y="2819400"/>
          <p14:tracePt t="21314" x="4222750" y="2921000"/>
          <p14:tracePt t="21330" x="4318000" y="2952750"/>
          <p14:tracePt t="21347" x="4406900" y="2997200"/>
          <p14:tracePt t="21364" x="4502150" y="3028950"/>
          <p14:tracePt t="21380" x="4660900" y="3073400"/>
          <p14:tracePt t="21385" x="4730750" y="3086100"/>
          <p14:tracePt t="21397" x="4857750" y="3105150"/>
          <p14:tracePt t="21414" x="5035550" y="3117850"/>
          <p14:tracePt t="21416" x="5137150" y="3124200"/>
          <p14:tracePt t="21430" x="5302250" y="3136900"/>
          <p14:tracePt t="21447" x="5543550" y="3149600"/>
          <p14:tracePt t="21464" x="5746750" y="3149600"/>
          <p14:tracePt t="21480" x="5924550" y="3149600"/>
          <p14:tracePt t="21498" x="6203950" y="3130550"/>
          <p14:tracePt t="21513" x="6445250" y="3117850"/>
          <p14:tracePt t="21531" x="6610350" y="3117850"/>
          <p14:tracePt t="21535" x="6724650" y="3111500"/>
          <p14:tracePt t="21547" x="6775450" y="3111500"/>
          <p14:tracePt t="21564" x="7029450" y="3092450"/>
          <p14:tracePt t="21581" x="7200900" y="3073400"/>
          <p14:tracePt t="21597" x="7321550" y="3041650"/>
          <p14:tracePt t="21614" x="7454900" y="3016250"/>
          <p14:tracePt t="21630" x="7524750" y="2984500"/>
          <p14:tracePt t="21647" x="7575550" y="2952750"/>
          <p14:tracePt t="21650" x="7588250" y="2940050"/>
          <p14:tracePt t="21664" x="7613650" y="2914650"/>
          <p14:tracePt t="21680" x="7632700" y="2870200"/>
          <p14:tracePt t="21699" x="7639050" y="2844800"/>
          <p14:tracePt t="21714" x="7658100" y="2794000"/>
          <p14:tracePt t="21730" x="7658100" y="2755900"/>
          <p14:tracePt t="21747" x="7658100" y="2717800"/>
          <p14:tracePt t="21764" x="7658100" y="2679700"/>
          <p14:tracePt t="21780" x="7651750" y="2616200"/>
          <p14:tracePt t="21797" x="7620000" y="2565400"/>
          <p14:tracePt t="21814" x="7581900" y="2514600"/>
          <p14:tracePt t="21830" x="7518400" y="2432050"/>
          <p14:tracePt t="21847" x="7454900" y="2393950"/>
          <p14:tracePt t="21854" x="7410450" y="2368550"/>
          <p14:tracePt t="21863" x="7378700" y="2349500"/>
          <p14:tracePt t="21880" x="7194550" y="2292350"/>
          <p14:tracePt t="21883" x="7143750" y="2273300"/>
          <p14:tracePt t="21897" x="7023100" y="2241550"/>
          <p14:tracePt t="21914" x="6654800" y="2178050"/>
          <p14:tracePt t="21933" x="6426200" y="2146300"/>
          <p14:tracePt t="21949" x="6248400" y="2120900"/>
          <p14:tracePt t="21963" x="6064250" y="2101850"/>
          <p14:tracePt t="21980" x="5924550" y="2101850"/>
          <p14:tracePt t="21997" x="5772150" y="2101850"/>
          <p14:tracePt t="21998" x="5683250" y="2101850"/>
          <p14:tracePt t="22014" x="5556250" y="2101850"/>
          <p14:tracePt t="22030" x="5391150" y="2108200"/>
          <p14:tracePt t="22047" x="5257800" y="2120900"/>
          <p14:tracePt t="22063" x="5092700" y="2139950"/>
          <p14:tracePt t="22080" x="4965700" y="2146300"/>
          <p14:tracePt t="22085" x="4876800" y="2146300"/>
          <p14:tracePt t="22097" x="4851400" y="2146300"/>
          <p14:tracePt t="22114" x="4718050" y="2152650"/>
          <p14:tracePt t="22130" x="4673600" y="2165350"/>
          <p14:tracePt t="22147" x="4635500" y="2165350"/>
          <p14:tracePt t="22166" x="4616450" y="2171700"/>
          <p14:tracePt t="22180" x="4603750" y="2171700"/>
          <p14:tracePt t="22217" x="4603750" y="2178050"/>
          <p14:tracePt t="22249" x="4597400" y="2184400"/>
          <p14:tracePt t="22256" x="4591050" y="2190750"/>
          <p14:tracePt t="22256"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068" y="4868392"/>
            <a:ext cx="6875362" cy="1962076"/>
          </a:xfrm>
          <a:prstGeom prst="rect">
            <a:avLst/>
          </a:prstGeom>
        </p:spPr>
        <p:txBody>
          <a:bodyPr wrap="square">
            <a:spAutoFit/>
          </a:bodyPr>
          <a:lstStyle/>
          <a:p>
            <a:r>
              <a:rPr lang="en-US" dirty="0"/>
              <a:t>Let’s take a closer look at some of the specific cells in Step 2 (labeled by row letter). Row A represents the unattenuated levels in three various metrics (Peak, SEL</a:t>
            </a:r>
            <a:r>
              <a:rPr lang="en-US" baseline="-25000" dirty="0"/>
              <a:t>ss</a:t>
            </a:r>
            <a:r>
              <a:rPr lang="en-US" dirty="0"/>
              <a:t>, and RMS). Here a user may enter project-specific levels, if available or enter surrogate levels from the Proxy Level Tab. If values are copied from the Proxy Level Tab, paste them in Row A as a value (see red arrow). </a:t>
            </a:r>
            <a:r>
              <a:rPr lang="en-US" dirty="0" smtClean="0"/>
              <a:t>Row </a:t>
            </a:r>
            <a:r>
              <a:rPr lang="en-US" dirty="0"/>
              <a:t>B represents the distance associated with the previously entered levels. The default value is 10-m, but one should ensure this is correct. This value may be changed if the default is not correct. Row C represents transmission loss. The default value is 15 and is recommended if this value is unknown. If site-specific transmission loss is </a:t>
            </a:r>
            <a:r>
              <a:rPr lang="en-US" dirty="0" smtClean="0"/>
              <a:t>available, </a:t>
            </a:r>
            <a:r>
              <a:rPr lang="en-US" dirty="0"/>
              <a:t>it may be used here instead of the default. </a:t>
            </a:r>
          </a:p>
        </p:txBody>
      </p:sp>
      <p:pic>
        <p:nvPicPr>
          <p:cNvPr id="3" name="Picture 2"/>
          <p:cNvPicPr>
            <a:picLocks noChangeAspect="1"/>
          </p:cNvPicPr>
          <p:nvPr/>
        </p:nvPicPr>
        <p:blipFill>
          <a:blip r:embed="rId4"/>
          <a:stretch>
            <a:fillRect/>
          </a:stretch>
        </p:blipFill>
        <p:spPr>
          <a:xfrm>
            <a:off x="1786357" y="0"/>
            <a:ext cx="6217920" cy="4663440"/>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10287766"/>
      </p:ext>
    </p:extLst>
  </p:cSld>
  <p:clrMapOvr>
    <a:masterClrMapping/>
  </p:clrMapOvr>
  <mc:AlternateContent xmlns:mc="http://schemas.openxmlformats.org/markup-compatibility/2006">
    <mc:Choice xmlns:p14="http://schemas.microsoft.com/office/powerpoint/2010/main" Requires="p14">
      <p:transition p14:dur="0" advClick="0" advTm="55345"/>
    </mc:Choice>
    <mc:Fallback>
      <p:transition advClick="0" advTm="5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488" x="2235200" y="1828800"/>
          <p14:tracePt t="6520" x="2228850" y="1822450"/>
          <p14:tracePt t="6527" x="2228850" y="1816100"/>
          <p14:tracePt t="6536" x="2222500" y="1816100"/>
          <p14:tracePt t="6544" x="2216150" y="1803400"/>
          <p14:tracePt t="6561" x="2197100" y="1784350"/>
          <p14:tracePt t="6578" x="2190750" y="1765300"/>
          <p14:tracePt t="6595" x="2152650" y="1733550"/>
          <p14:tracePt t="6611" x="2101850" y="1676400"/>
          <p14:tracePt t="6613" x="2057400" y="1651000"/>
          <p14:tracePt t="6627" x="2025650" y="1619250"/>
          <p14:tracePt t="6644" x="1898650" y="1530350"/>
          <p14:tracePt t="6648" x="1828800" y="1504950"/>
          <p14:tracePt t="6661" x="1701800" y="1416050"/>
          <p14:tracePt t="6677" x="1549400" y="1333500"/>
          <p14:tracePt t="6694" x="1397000" y="1244600"/>
          <p14:tracePt t="6711" x="1276350" y="1187450"/>
          <p14:tracePt t="6730" x="1200150" y="1136650"/>
          <p14:tracePt t="6734" x="1168400" y="1117600"/>
          <p14:tracePt t="6744" x="1143000" y="1104900"/>
          <p14:tracePt t="6761" x="1104900" y="1073150"/>
          <p14:tracePt t="6777" x="1092200" y="1066800"/>
          <p14:tracePt t="6811" x="1079500" y="1060450"/>
          <p14:tracePt t="6827" x="1060450" y="1054100"/>
          <p14:tracePt t="6844" x="1035050" y="1047750"/>
          <p14:tracePt t="6860" x="1003300" y="1047750"/>
          <p14:tracePt t="6877" x="952500" y="1041400"/>
          <p14:tracePt t="6894" x="908050" y="1047750"/>
          <p14:tracePt t="6911" x="876300" y="1060450"/>
          <p14:tracePt t="6928" x="850900" y="1073150"/>
          <p14:tracePt t="6944" x="831850" y="1104900"/>
          <p14:tracePt t="6947" x="819150" y="1123950"/>
          <p14:tracePt t="6961" x="812800" y="1143000"/>
          <p14:tracePt t="6979" x="806450" y="1231900"/>
          <p14:tracePt t="6998" x="825500" y="1314450"/>
          <p14:tracePt t="7011" x="857250" y="1365250"/>
          <p14:tracePt t="7028" x="914400" y="1428750"/>
          <p14:tracePt t="7044" x="971550" y="1485900"/>
          <p14:tracePt t="7060" x="1016000" y="1517650"/>
          <p14:tracePt t="7077" x="1079500" y="1543050"/>
          <p14:tracePt t="7094" x="1130300" y="1562100"/>
          <p14:tracePt t="7095" x="1155700" y="1568450"/>
          <p14:tracePt t="7110" x="1231900" y="1600200"/>
          <p14:tracePt t="7127" x="1314450" y="1619250"/>
          <p14:tracePt t="7144" x="1422400" y="1644650"/>
          <p14:tracePt t="7161" x="1581150" y="1663700"/>
          <p14:tracePt t="7178" x="1720850" y="1670050"/>
          <p14:tracePt t="7194" x="1828800" y="1682750"/>
          <p14:tracePt t="7211" x="1905000" y="1689100"/>
          <p14:tracePt t="7216" x="1949450" y="1689100"/>
          <p14:tracePt t="7227" x="2000250" y="1689100"/>
          <p14:tracePt t="7244" x="2108200" y="1670050"/>
          <p14:tracePt t="7262" x="2222500" y="1651000"/>
          <p14:tracePt t="7278" x="2298700" y="1631950"/>
          <p14:tracePt t="7294" x="2368550" y="1612900"/>
          <p14:tracePt t="7311" x="2432050" y="1587500"/>
          <p14:tracePt t="7327" x="2482850" y="1555750"/>
          <p14:tracePt t="7344" x="2527300" y="1524000"/>
          <p14:tracePt t="7361" x="2552700" y="1485900"/>
          <p14:tracePt t="7377" x="2565400" y="1466850"/>
          <p14:tracePt t="7394" x="2565400" y="1441450"/>
          <p14:tracePt t="7399" x="2565400" y="1428750"/>
          <p14:tracePt t="7410" x="2565400" y="1416050"/>
          <p14:tracePt t="7427" x="2565400" y="1377950"/>
          <p14:tracePt t="7430" x="2565400" y="1365250"/>
          <p14:tracePt t="7444" x="2559050" y="1352550"/>
          <p14:tracePt t="7461" x="2514600" y="1282700"/>
          <p14:tracePt t="7477" x="2470150" y="1250950"/>
          <p14:tracePt t="7494" x="2406650" y="1200150"/>
          <p14:tracePt t="7511" x="2330450" y="1168400"/>
          <p14:tracePt t="7527" x="2254250" y="1123950"/>
          <p14:tracePt t="7544" x="2171700" y="1104900"/>
          <p14:tracePt t="7561" x="2076450" y="1098550"/>
          <p14:tracePt t="7577" x="1974850" y="1098550"/>
          <p14:tracePt t="7594" x="1917700" y="1098550"/>
          <p14:tracePt t="7611" x="1854200" y="1123950"/>
          <p14:tracePt t="7627" x="1790700" y="1155700"/>
          <p14:tracePt t="7644" x="1739900" y="1193800"/>
          <p14:tracePt t="7650" x="1727200" y="1206500"/>
          <p14:tracePt t="7661" x="1720850" y="1219200"/>
          <p14:tracePt t="7677" x="1714500" y="1225550"/>
          <p14:tracePt t="7694" x="1714500" y="1231900"/>
          <p14:tracePt t="7771" x="0" y="0"/>
        </p14:tracePtLst>
        <p14:tracePtLst>
          <p14:tracePt t="25802" x="6832600" y="1784350"/>
          <p14:tracePt t="25817" x="6826250" y="1778000"/>
          <p14:tracePt t="25829" x="6819900" y="1771650"/>
          <p14:tracePt t="25847" x="6819900" y="1765300"/>
          <p14:tracePt t="25862" x="6813550" y="1765300"/>
          <p14:tracePt t="25871" x="6813550" y="1758950"/>
          <p14:tracePt t="25888" x="6794500" y="1752600"/>
          <p14:tracePt t="25904" x="6775450" y="1746250"/>
          <p14:tracePt t="25907" x="6762750" y="1739900"/>
          <p14:tracePt t="25921" x="6743700" y="1733550"/>
          <p14:tracePt t="25939" x="6673850" y="1714500"/>
          <p14:tracePt t="25956" x="6610350" y="1701800"/>
          <p14:tracePt t="25971" x="6489700" y="1670050"/>
          <p14:tracePt t="25988" x="6394450" y="1657350"/>
          <p14:tracePt t="26004" x="6318250" y="1644650"/>
          <p14:tracePt t="26021" x="6229350" y="1638300"/>
          <p14:tracePt t="26038" x="6146800" y="1631950"/>
          <p14:tracePt t="26054" x="6089650" y="1631950"/>
          <p14:tracePt t="26071" x="6057900" y="1631950"/>
          <p14:tracePt t="26088" x="6019800" y="1638300"/>
          <p14:tracePt t="26104" x="5975350" y="1644650"/>
          <p14:tracePt t="26121" x="5943600" y="1663700"/>
          <p14:tracePt t="26138" x="5899150" y="1676400"/>
          <p14:tracePt t="26142" x="5886450" y="1689100"/>
          <p14:tracePt t="26155" x="5873750" y="1695450"/>
          <p14:tracePt t="26171" x="5797550" y="1746250"/>
          <p14:tracePt t="26189" x="5746750" y="1778000"/>
          <p14:tracePt t="26206" x="5702300" y="1816100"/>
          <p14:tracePt t="26221" x="5645150" y="1866900"/>
          <p14:tracePt t="26237" x="5588000" y="1936750"/>
          <p14:tracePt t="26254" x="5524500" y="2038350"/>
          <p14:tracePt t="26271" x="5499100" y="2114550"/>
          <p14:tracePt t="26288" x="5486400" y="2197100"/>
          <p14:tracePt t="26304" x="5480050" y="2260600"/>
          <p14:tracePt t="26322" x="5480050" y="2305050"/>
          <p14:tracePt t="26340" x="5480050" y="2349500"/>
          <p14:tracePt t="26346" x="5480050" y="2362200"/>
          <p14:tracePt t="26354" x="5492750" y="2381250"/>
          <p14:tracePt t="26373" x="5505450" y="2425700"/>
          <p14:tracePt t="26376" x="5518150" y="2444750"/>
          <p14:tracePt t="26388" x="5530850" y="2470150"/>
          <p14:tracePt t="26405" x="5581650" y="2533650"/>
          <p14:tracePt t="26421" x="5619750" y="2578100"/>
          <p14:tracePt t="26438" x="5657850" y="2628900"/>
          <p14:tracePt t="26456" x="5702300" y="2673350"/>
          <p14:tracePt t="26472" x="5746750" y="2711450"/>
          <p14:tracePt t="26490" x="5797550" y="2749550"/>
          <p14:tracePt t="26504" x="5861050" y="2781300"/>
          <p14:tracePt t="26522" x="5981700" y="2825750"/>
          <p14:tracePt t="26539" x="6064250" y="2851150"/>
          <p14:tracePt t="26554" x="6146800" y="2882900"/>
          <p14:tracePt t="26573" x="6242050" y="2889250"/>
          <p14:tracePt t="26579" x="6318250" y="2889250"/>
          <p14:tracePt t="26583" x="6369050" y="2889250"/>
          <p14:tracePt t="26604" x="6426200" y="2889250"/>
          <p14:tracePt t="26609" x="6464300" y="2889250"/>
          <p14:tracePt t="26621" x="6489700" y="2889250"/>
          <p14:tracePt t="26638" x="6553200" y="2870200"/>
          <p14:tracePt t="26654" x="6642100" y="2851150"/>
          <p14:tracePt t="26671" x="6699250" y="2825750"/>
          <p14:tracePt t="26687" x="6762750" y="2806700"/>
          <p14:tracePt t="26704" x="6819900" y="2781300"/>
          <p14:tracePt t="26722" x="6883400" y="2749550"/>
          <p14:tracePt t="26738" x="6940550" y="2730500"/>
          <p14:tracePt t="26739" x="6959600" y="2711450"/>
          <p14:tracePt t="26755" x="7004050" y="2686050"/>
          <p14:tracePt t="26771" x="7048500" y="2654300"/>
          <p14:tracePt t="26789" x="7080250" y="2616200"/>
          <p14:tracePt t="26804" x="7124700" y="2584450"/>
          <p14:tracePt t="26822" x="7143750" y="2546350"/>
          <p14:tracePt t="26837" x="7156450" y="2508250"/>
          <p14:tracePt t="26855" x="7175500" y="2438400"/>
          <p14:tracePt t="26872" x="7181850" y="2381250"/>
          <p14:tracePt t="26889" x="7181850" y="2330450"/>
          <p14:tracePt t="26904" x="7181850" y="2279650"/>
          <p14:tracePt t="26920" x="7181850" y="2228850"/>
          <p14:tracePt t="26938" x="7175500" y="2190750"/>
          <p14:tracePt t="26954" x="7169150" y="2165350"/>
          <p14:tracePt t="26972" x="7150100" y="2127250"/>
          <p14:tracePt t="26975" x="7150100" y="2114550"/>
          <p14:tracePt t="26987" x="7143750" y="2089150"/>
          <p14:tracePt t="27005" x="7118350" y="2025650"/>
          <p14:tracePt t="27021" x="7099300" y="2006600"/>
          <p14:tracePt t="27037" x="7080250" y="1974850"/>
          <p14:tracePt t="27054" x="7061200" y="1949450"/>
          <p14:tracePt t="27071" x="7042150" y="1924050"/>
          <p14:tracePt t="27074" x="7035800" y="1917700"/>
          <p14:tracePt t="27087" x="7023100" y="1905000"/>
          <p14:tracePt t="27105" x="6972300" y="1885950"/>
          <p14:tracePt t="27122" x="6921500" y="1866900"/>
          <p14:tracePt t="27137" x="6870700" y="1847850"/>
          <p14:tracePt t="27154" x="6807200" y="1828800"/>
          <p14:tracePt t="27170" x="6762750" y="1809750"/>
          <p14:tracePt t="27187" x="6743700" y="1803400"/>
          <p14:tracePt t="27204" x="6737350" y="1797050"/>
          <p14:tracePt t="27222" x="6731000" y="1797050"/>
          <p14:tracePt t="27299" x="0" y="0"/>
        </p14:tracePtLst>
        <p14:tracePtLst>
          <p14:tracePt t="28997" x="2476500" y="2533650"/>
          <p14:tracePt t="29057" x="2470150" y="2533650"/>
          <p14:tracePt t="29067" x="2457450" y="2527300"/>
          <p14:tracePt t="29073" x="2438400" y="2527300"/>
          <p14:tracePt t="29087" x="2400300" y="2520950"/>
          <p14:tracePt t="29105" x="2336800" y="2508250"/>
          <p14:tracePt t="29120" x="2286000" y="2495550"/>
          <p14:tracePt t="29137" x="2228850" y="2489200"/>
          <p14:tracePt t="29153" x="2184400" y="2489200"/>
          <p14:tracePt t="29170" x="2133600" y="2495550"/>
          <p14:tracePt t="29187" x="2095500" y="2514600"/>
          <p14:tracePt t="29192" x="2082800" y="2520950"/>
          <p14:tracePt t="29205" x="2044700" y="2540000"/>
          <p14:tracePt t="29223" x="2032000" y="2552700"/>
          <p14:tracePt t="29238" x="2012950" y="2559050"/>
          <p14:tracePt t="29254" x="2000250" y="2565400"/>
          <p14:tracePt t="29271" x="1974850" y="2584450"/>
          <p14:tracePt t="29287" x="1955800" y="2597150"/>
          <p14:tracePt t="29303" x="1930400" y="2628900"/>
          <p14:tracePt t="29305" x="1917700" y="2641600"/>
          <p14:tracePt t="29320" x="1911350" y="2667000"/>
          <p14:tracePt t="29337" x="1885950" y="2705100"/>
          <p14:tracePt t="29354" x="1879600" y="2724150"/>
          <p14:tracePt t="29370" x="1873250" y="2743200"/>
          <p14:tracePt t="29389" x="1860550" y="2774950"/>
          <p14:tracePt t="29392" x="1860550" y="2794000"/>
          <p14:tracePt t="29403" x="1854200" y="2813050"/>
          <p14:tracePt t="29420" x="1841500" y="2844800"/>
          <p14:tracePt t="29437" x="1841500" y="2870200"/>
          <p14:tracePt t="29453" x="1841500" y="2882900"/>
          <p14:tracePt t="29470" x="1841500" y="2889250"/>
          <p14:tracePt t="29510" x="1841500" y="2895600"/>
          <p14:tracePt t="29517" x="1847850" y="2901950"/>
          <p14:tracePt t="29523" x="1854200" y="2908300"/>
          <p14:tracePt t="29537" x="1860550" y="2914650"/>
          <p14:tracePt t="29553" x="1892300" y="2933700"/>
          <p14:tracePt t="29571" x="1930400" y="2952750"/>
          <p14:tracePt t="29586" x="1962150" y="2965450"/>
          <p14:tracePt t="29603" x="2012950" y="2978150"/>
          <p14:tracePt t="29620" x="2051050" y="2997200"/>
          <p14:tracePt t="29636" x="2101850" y="3009900"/>
          <p14:tracePt t="29653" x="2159000" y="3016250"/>
          <p14:tracePt t="29655" x="2184400" y="3016250"/>
          <p14:tracePt t="29671" x="2260600" y="3022600"/>
          <p14:tracePt t="29687" x="2336800" y="3022600"/>
          <p14:tracePt t="29703" x="2400300" y="3022600"/>
          <p14:tracePt t="29721" x="2444750" y="3022600"/>
          <p14:tracePt t="29738" x="2476500" y="3016250"/>
          <p14:tracePt t="29755" x="2489200" y="3003550"/>
          <p14:tracePt t="29771" x="2501900" y="2952750"/>
          <p14:tracePt t="29788" x="2514600" y="2908300"/>
          <p14:tracePt t="29803" x="2514600" y="2876550"/>
          <p14:tracePt t="29820" x="2514600" y="2851150"/>
          <p14:tracePt t="29836" x="2514600" y="2832100"/>
          <p14:tracePt t="29853" x="2514600" y="2806700"/>
          <p14:tracePt t="29870" x="2508250" y="2762250"/>
          <p14:tracePt t="29889" x="2470150" y="2698750"/>
          <p14:tracePt t="29903" x="2425700" y="2654300"/>
          <p14:tracePt t="29906" x="2406650" y="2635250"/>
          <p14:tracePt t="29920" x="2393950" y="2609850"/>
          <p14:tracePt t="29936" x="2362200" y="2578100"/>
          <p14:tracePt t="29955" x="2343150" y="2565400"/>
          <p14:tracePt t="29970" x="2330450" y="2565400"/>
          <p14:tracePt t="29988" x="2324100" y="2565400"/>
          <p14:tracePt t="30084" x="0" y="0"/>
        </p14:tracePtLst>
        <p14:tracePtLst>
          <p14:tracePt t="41971" x="2343150" y="2590800"/>
          <p14:tracePt t="42142" x="2336800" y="2590800"/>
          <p14:tracePt t="42149" x="2336800" y="2584450"/>
          <p14:tracePt t="42159" x="2317750" y="2578100"/>
          <p14:tracePt t="42165" x="2292350" y="2565400"/>
          <p14:tracePt t="42182" x="2254250" y="2559050"/>
          <p14:tracePt t="42199" x="2228850" y="2546350"/>
          <p14:tracePt t="42216" x="2178050" y="2540000"/>
          <p14:tracePt t="42219" x="2165350" y="2540000"/>
          <p14:tracePt t="42233" x="2139950" y="2540000"/>
          <p14:tracePt t="42250" x="2127250" y="2540000"/>
          <p14:tracePt t="42266" x="2108200" y="2540000"/>
          <p14:tracePt t="42282" x="2082800" y="2540000"/>
          <p14:tracePt t="42300" x="2057400" y="2571750"/>
          <p14:tracePt t="42317" x="2038350" y="2590800"/>
          <p14:tracePt t="42334" x="2012950" y="2609850"/>
          <p14:tracePt t="42335" x="2000250" y="2622550"/>
          <p14:tracePt t="42349" x="1987550" y="2641600"/>
          <p14:tracePt t="42365" x="1943100" y="2692400"/>
          <p14:tracePt t="42382" x="1924050" y="2724150"/>
          <p14:tracePt t="42399" x="1898650" y="2774950"/>
          <p14:tracePt t="42416" x="1879600" y="2813050"/>
          <p14:tracePt t="42432" x="1860550" y="2863850"/>
          <p14:tracePt t="42449" x="1835150" y="2901950"/>
          <p14:tracePt t="42452" x="1822450" y="2927350"/>
          <p14:tracePt t="42465" x="1809750" y="2940050"/>
          <p14:tracePt t="42482" x="1778000" y="2984500"/>
          <p14:tracePt t="42487" x="1758950" y="3003550"/>
          <p14:tracePt t="42499" x="1727200" y="3048000"/>
          <p14:tracePt t="42515" x="1701800" y="3098800"/>
          <p14:tracePt t="42532" x="1689100" y="3143250"/>
          <p14:tracePt t="42549" x="1682750" y="3187700"/>
          <p14:tracePt t="42566" x="1682750" y="3225800"/>
          <p14:tracePt t="42570" x="1682750" y="3238500"/>
          <p14:tracePt t="42582" x="1676400" y="3251200"/>
          <p14:tracePt t="42599" x="1676400" y="3276600"/>
          <p14:tracePt t="42615" x="1676400" y="3289300"/>
          <p14:tracePt t="42632" x="1682750" y="3314700"/>
          <p14:tracePt t="42649" x="1714500" y="3359150"/>
          <p14:tracePt t="42653" x="1733550" y="3378200"/>
          <p14:tracePt t="42665" x="1778000" y="3416300"/>
          <p14:tracePt t="42682" x="1822450" y="3454400"/>
          <p14:tracePt t="42699" x="1847850" y="3473450"/>
          <p14:tracePt t="42715" x="1879600" y="3492500"/>
          <p14:tracePt t="42719" x="1898650" y="3498850"/>
          <p14:tracePt t="42732" x="1924050" y="3511550"/>
          <p14:tracePt t="42750" x="1962150" y="3524250"/>
          <p14:tracePt t="42766" x="2006600" y="3530600"/>
          <p14:tracePt t="42782" x="2044700" y="3530600"/>
          <p14:tracePt t="42799" x="2089150" y="3530600"/>
          <p14:tracePt t="42815" x="2120900" y="3505200"/>
          <p14:tracePt t="42832" x="2146300" y="3486150"/>
          <p14:tracePt t="42833" x="2152650" y="3473450"/>
          <p14:tracePt t="42849" x="2171700" y="3460750"/>
          <p14:tracePt t="42865" x="2184400" y="3454400"/>
          <p14:tracePt t="42882" x="2197100" y="3448050"/>
          <p14:tracePt t="42899" x="2209800" y="3441700"/>
          <p14:tracePt t="42915" x="2222500" y="3422650"/>
          <p14:tracePt t="42933" x="2241550" y="3403600"/>
          <p14:tracePt t="42936" x="2247900" y="3397250"/>
          <p14:tracePt t="42949" x="2254250" y="3384550"/>
          <p14:tracePt t="42965" x="2260600" y="3371850"/>
          <p14:tracePt t="42982" x="2260600" y="3352800"/>
          <p14:tracePt t="42989" x="2260600" y="3340100"/>
          <p14:tracePt t="42999" x="2260600" y="3327400"/>
          <p14:tracePt t="43016" x="2260600" y="3295650"/>
          <p14:tracePt t="43032" x="2260600" y="3270250"/>
          <p14:tracePt t="43035" x="2260600" y="3257550"/>
          <p14:tracePt t="43049" x="2247900" y="3251200"/>
          <p14:tracePt t="43065" x="2228850" y="3225800"/>
          <p14:tracePt t="43068" x="2203450" y="3206750"/>
          <p14:tracePt t="43082" x="2152650" y="3181350"/>
          <p14:tracePt t="43098" x="2101850" y="3149600"/>
          <p14:tracePt t="43115" x="2038350" y="3117850"/>
          <p14:tracePt t="43132" x="1993900" y="3105150"/>
          <p14:tracePt t="43137" x="1981200" y="3098800"/>
          <p14:tracePt t="43149" x="1955800" y="3092450"/>
          <p14:tracePt t="43166" x="1911350" y="3086100"/>
          <p14:tracePt t="43172" x="1892300" y="3079750"/>
          <p14:tracePt t="43182" x="1885950" y="3079750"/>
          <p14:tracePt t="43199" x="1879600" y="3079750"/>
          <p14:tracePt t="43269"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20" y="4826675"/>
            <a:ext cx="7268901" cy="2031325"/>
          </a:xfrm>
          <a:prstGeom prst="rect">
            <a:avLst/>
          </a:prstGeom>
        </p:spPr>
        <p:txBody>
          <a:bodyPr wrap="square">
            <a:spAutoFit/>
          </a:bodyPr>
          <a:lstStyle/>
          <a:p>
            <a:r>
              <a:rPr lang="en-US" sz="1400" dirty="0"/>
              <a:t>Before you start, there are a few items of note, including that different Regions may have different requirements, please check with the appropriate Regional/HQ staff before using this tool. 1) This Tool was primarily designed for coastal pile driving activities, 2) Reading the Instruction Tab is recommended, and 3) Use of this Tool is optional. If you have more accurate means of estimating isopleths, please do so. Finally, this Tool provides a means to estimate distances associated with various NMFS thresholds. Mitigation and monitoring requirements associated with a MMPA or an ESA consultation or permit are independent management decisions made in the context of the proposed activity and comprehensive effects analysis, and are beyond the scope of this Tool. </a:t>
            </a:r>
          </a:p>
        </p:txBody>
      </p:sp>
      <p:pic>
        <p:nvPicPr>
          <p:cNvPr id="5" name="Picture 4"/>
          <p:cNvPicPr>
            <a:picLocks noChangeAspect="1"/>
          </p:cNvPicPr>
          <p:nvPr/>
        </p:nvPicPr>
        <p:blipFill>
          <a:blip r:embed="rId4"/>
          <a:stretch>
            <a:fillRect/>
          </a:stretch>
        </p:blipFill>
        <p:spPr>
          <a:xfrm>
            <a:off x="1302430" y="-1"/>
            <a:ext cx="6435566" cy="482667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9106658"/>
      </p:ext>
    </p:extLst>
  </p:cSld>
  <p:clrMapOvr>
    <a:masterClrMapping/>
  </p:clrMapOvr>
  <mc:AlternateContent xmlns:mc="http://schemas.openxmlformats.org/markup-compatibility/2006">
    <mc:Choice xmlns:p14="http://schemas.microsoft.com/office/powerpoint/2010/main" Requires="p14">
      <p:transition p14:dur="0" advClick="0" advTm="47204"/>
    </mc:Choice>
    <mc:Fallback>
      <p:transition advClick="0" advTm="47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56487" y="0"/>
            <a:ext cx="6404658" cy="480349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4961157"/>
            <a:ext cx="7292052" cy="1754326"/>
          </a:xfrm>
          <a:prstGeom prst="rect">
            <a:avLst/>
          </a:prstGeom>
        </p:spPr>
        <p:txBody>
          <a:bodyPr wrap="square">
            <a:spAutoFit/>
          </a:bodyPr>
          <a:lstStyle/>
          <a:p>
            <a:r>
              <a:rPr lang="en-US" dirty="0"/>
              <a:t>Two additional rows are in Step 2. Cell D represents the number of piles per day based on best estimate from previous experience. Cell F represents attenuation, if being used. If </a:t>
            </a:r>
            <a:r>
              <a:rPr lang="en-US" dirty="0" smtClean="0"/>
              <a:t>it is </a:t>
            </a:r>
            <a:r>
              <a:rPr lang="en-US" dirty="0"/>
              <a:t>unclear the appropriate decibel reduction associated with the attenuation method used, NMFS recommends a default of 5 dB. Please only enter positive numbers in this cell. If nothing is being used, please leave value as zero. Whatever attenuation is used will be reflected automatically in the attenuated levels (subtracted off levels entered on previous slide), as shown in the gray cells being illustrated by the red arrow. This will be illustrated further in the next slide. Finally, Cell E represents the number of strikes per pile based on best estimate from previous experience.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14423204"/>
      </p:ext>
    </p:extLst>
  </p:cSld>
  <p:clrMapOvr>
    <a:masterClrMapping/>
  </p:clrMapOvr>
  <mc:AlternateContent xmlns:mc="http://schemas.openxmlformats.org/markup-compatibility/2006">
    <mc:Choice xmlns:p14="http://schemas.microsoft.com/office/powerpoint/2010/main" Requires="p14">
      <p:transition p14:dur="0" advClick="0" advTm="57675"/>
    </mc:Choice>
    <mc:Fallback>
      <p:transition advClick="0" advTm="5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74" x="1492250" y="1200150"/>
          <p14:tracePt t="5880" x="1492250" y="1187450"/>
          <p14:tracePt t="5889" x="1492250" y="1174750"/>
          <p14:tracePt t="5905" x="1492250" y="1162050"/>
          <p14:tracePt t="5914" x="1492250" y="1155700"/>
          <p14:tracePt t="5931" x="1485900" y="1130300"/>
          <p14:tracePt t="5947" x="1485900" y="1098550"/>
          <p14:tracePt t="5964" x="1479550" y="1073150"/>
          <p14:tracePt t="5981" x="1479550" y="1041400"/>
          <p14:tracePt t="5998" x="1473200" y="1035050"/>
          <p14:tracePt t="6014" x="1473200" y="1009650"/>
          <p14:tracePt t="6031" x="1460500" y="984250"/>
          <p14:tracePt t="6047" x="1454150" y="952500"/>
          <p14:tracePt t="6051" x="1447800" y="927100"/>
          <p14:tracePt t="6064" x="1441450" y="914400"/>
          <p14:tracePt t="6081" x="1435100" y="901700"/>
          <p14:tracePt t="6099" x="1428750" y="882650"/>
          <p14:tracePt t="6191" x="1441450" y="882650"/>
          <p14:tracePt t="6199" x="1454150" y="882650"/>
          <p14:tracePt t="6206" x="1473200" y="882650"/>
          <p14:tracePt t="6215" x="1492250" y="882650"/>
          <p14:tracePt t="6231" x="1587500" y="882650"/>
          <p14:tracePt t="6247" x="1739900" y="914400"/>
          <p14:tracePt t="6264" x="1911350" y="933450"/>
          <p14:tracePt t="6281" x="2076450" y="965200"/>
          <p14:tracePt t="6284" x="2184400" y="971550"/>
          <p14:tracePt t="6297" x="2324100" y="996950"/>
          <p14:tracePt t="6315" x="2457450" y="1003300"/>
          <p14:tracePt t="6330" x="2635250" y="1003300"/>
          <p14:tracePt t="6347" x="2686050" y="996950"/>
          <p14:tracePt t="6364" x="2736850" y="990600"/>
          <p14:tracePt t="6381" x="2781300" y="984250"/>
          <p14:tracePt t="6397" x="2838450" y="984250"/>
          <p14:tracePt t="6414" x="2901950" y="977900"/>
          <p14:tracePt t="6431" x="2921000" y="971550"/>
          <p14:tracePt t="6447" x="2940050" y="971550"/>
          <p14:tracePt t="6450" x="2940050" y="965200"/>
          <p14:tracePt t="6519" x="2940050" y="971550"/>
          <p14:tracePt t="6527" x="2940050" y="990600"/>
          <p14:tracePt t="6534" x="2940050" y="1009650"/>
          <p14:tracePt t="6547" x="2940050" y="1047750"/>
          <p14:tracePt t="6564" x="2978150" y="1231900"/>
          <p14:tracePt t="6580" x="3035300" y="1384300"/>
          <p14:tracePt t="6597" x="3092450" y="1492250"/>
          <p14:tracePt t="6614" x="3162300" y="1574800"/>
          <p14:tracePt t="6631" x="3295650" y="1695450"/>
          <p14:tracePt t="6647" x="3435350" y="1784350"/>
          <p14:tracePt t="6652" x="3505200" y="1822450"/>
          <p14:tracePt t="6664" x="3594100" y="1866900"/>
          <p14:tracePt t="6680" x="3822700" y="1924050"/>
          <p14:tracePt t="6697" x="3924300" y="1936750"/>
          <p14:tracePt t="6714" x="4019550" y="1943100"/>
          <p14:tracePt t="6731" x="4146550" y="1943100"/>
          <p14:tracePt t="6747" x="4235450" y="1943100"/>
          <p14:tracePt t="6750" x="4311650" y="1917700"/>
          <p14:tracePt t="6766" x="4368800" y="1905000"/>
          <p14:tracePt t="6770" x="4394200" y="1892300"/>
          <p14:tracePt t="6780" x="4438650" y="1866900"/>
          <p14:tracePt t="6797" x="4552950" y="1822450"/>
          <p14:tracePt t="6799" x="4584700" y="1803400"/>
          <p14:tracePt t="6813" x="4660900" y="1765300"/>
          <p14:tracePt t="6831" x="4737100" y="1720850"/>
          <p14:tracePt t="6836" x="4768850" y="1708150"/>
          <p14:tracePt t="6847" x="4813300" y="1676400"/>
          <p14:tracePt t="6864" x="4857750" y="1644650"/>
          <p14:tracePt t="6881" x="4883150" y="1612900"/>
          <p14:tracePt t="6888" x="4889500" y="1600200"/>
          <p14:tracePt t="6897" x="4902200" y="1587500"/>
          <p14:tracePt t="6914" x="4946650" y="1543050"/>
          <p14:tracePt t="6931" x="4959350" y="1492250"/>
          <p14:tracePt t="6947" x="4965700" y="1447800"/>
          <p14:tracePt t="6964" x="4972050" y="1416050"/>
          <p14:tracePt t="6980" x="4978400" y="1377950"/>
          <p14:tracePt t="6984" x="4978400" y="1346200"/>
          <p14:tracePt t="6997" x="4978400" y="1327150"/>
          <p14:tracePt t="7014" x="4978400" y="1282700"/>
          <p14:tracePt t="7031" x="4933950" y="1212850"/>
          <p14:tracePt t="7039" x="4921250" y="1187450"/>
          <p14:tracePt t="7047" x="4908550" y="1174750"/>
          <p14:tracePt t="7064" x="4864100" y="1143000"/>
          <p14:tracePt t="7080" x="4781550" y="1085850"/>
          <p14:tracePt t="7097" x="4679950" y="1028700"/>
          <p14:tracePt t="7100" x="4648200" y="1009650"/>
          <p14:tracePt t="7114" x="4591050" y="990600"/>
          <p14:tracePt t="7130" x="4527550" y="958850"/>
          <p14:tracePt t="7133" x="4445000" y="933450"/>
          <p14:tracePt t="7147" x="4387850" y="914400"/>
          <p14:tracePt t="7164" x="4222750" y="882650"/>
          <p14:tracePt t="7180" x="4114800" y="863600"/>
          <p14:tracePt t="7197" x="3987800" y="850900"/>
          <p14:tracePt t="7213" x="3879850" y="844550"/>
          <p14:tracePt t="7230" x="3822700" y="844550"/>
          <p14:tracePt t="7247" x="3746500" y="844550"/>
          <p14:tracePt t="7264" x="3619500" y="889000"/>
          <p14:tracePt t="7280" x="3568700" y="901700"/>
          <p14:tracePt t="7297" x="3549650" y="908050"/>
          <p14:tracePt t="7314" x="3536950" y="914400"/>
          <p14:tracePt t="7330" x="3530600" y="920750"/>
          <p14:tracePt t="7347" x="3524250" y="927100"/>
          <p14:tracePt t="7364" x="3517900" y="927100"/>
          <p14:tracePt t="7380" x="3505200" y="933450"/>
          <p14:tracePt t="7397" x="3505200" y="939800"/>
          <p14:tracePt t="7415" x="3505200" y="946150"/>
          <p14:tracePt t="7431" x="0" y="0"/>
        </p14:tracePtLst>
        <p14:tracePtLst>
          <p14:tracePt t="12898" x="6743700" y="1187450"/>
          <p14:tracePt t="13044" x="6743700" y="1181100"/>
          <p14:tracePt t="13060" x="6743700" y="1174750"/>
          <p14:tracePt t="13068" x="6737350" y="1168400"/>
          <p14:tracePt t="13078" x="6731000" y="1162050"/>
          <p14:tracePt t="13095" x="6711950" y="1149350"/>
          <p14:tracePt t="13112" x="6692900" y="1143000"/>
          <p14:tracePt t="13119" x="6686550" y="1143000"/>
          <p14:tracePt t="13122" x="6680200" y="1136650"/>
          <p14:tracePt t="13147" x="6667500" y="1130300"/>
          <p14:tracePt t="13163" x="6648450" y="1117600"/>
          <p14:tracePt t="13178" x="6604000" y="1104900"/>
          <p14:tracePt t="13195" x="6553200" y="1092200"/>
          <p14:tracePt t="13212" x="6502400" y="1073150"/>
          <p14:tracePt t="13228" x="6457950" y="1073150"/>
          <p14:tracePt t="13245" x="6407150" y="1066800"/>
          <p14:tracePt t="13247" x="6388100" y="1066800"/>
          <p14:tracePt t="13262" x="6343650" y="1066800"/>
          <p14:tracePt t="13278" x="6305550" y="1079500"/>
          <p14:tracePt t="13295" x="6254750" y="1098550"/>
          <p14:tracePt t="13312" x="6210300" y="1136650"/>
          <p14:tracePt t="13317" x="6184900" y="1155700"/>
          <p14:tracePt t="13328" x="6165850" y="1181100"/>
          <p14:tracePt t="13346" x="6127750" y="1219200"/>
          <p14:tracePt t="13362" x="6102350" y="1257300"/>
          <p14:tracePt t="13378" x="6076950" y="1308100"/>
          <p14:tracePt t="13395" x="6064250" y="1397000"/>
          <p14:tracePt t="13412" x="6057900" y="1498600"/>
          <p14:tracePt t="13428" x="6057900" y="1568450"/>
          <p14:tracePt t="13445" x="6057900" y="1638300"/>
          <p14:tracePt t="13449" x="6070600" y="1657350"/>
          <p14:tracePt t="13462" x="6076950" y="1676400"/>
          <p14:tracePt t="13478" x="6089650" y="1714500"/>
          <p14:tracePt t="13480" x="6102350" y="1720850"/>
          <p14:tracePt t="13495" x="6121400" y="1733550"/>
          <p14:tracePt t="13512" x="6172200" y="1765300"/>
          <p14:tracePt t="13528" x="6248400" y="1790700"/>
          <p14:tracePt t="13545" x="6330950" y="1816100"/>
          <p14:tracePt t="13562" x="6438900" y="1841500"/>
          <p14:tracePt t="13578" x="6534150" y="1860550"/>
          <p14:tracePt t="13595" x="6642100" y="1879600"/>
          <p14:tracePt t="13602" x="6680200" y="1885950"/>
          <p14:tracePt t="13612" x="6750050" y="1905000"/>
          <p14:tracePt t="13628" x="6870700" y="1924050"/>
          <p14:tracePt t="13645" x="6978650" y="1936750"/>
          <p14:tracePt t="13662" x="7169150" y="1962150"/>
          <p14:tracePt t="13678" x="7277100" y="1962150"/>
          <p14:tracePt t="13684" x="7315200" y="1962150"/>
          <p14:tracePt t="13695" x="7366000" y="1955800"/>
          <p14:tracePt t="13711" x="7448550" y="1936750"/>
          <p14:tracePt t="13731" x="7512050" y="1905000"/>
          <p14:tracePt t="13745" x="7550150" y="1866900"/>
          <p14:tracePt t="13765" x="7569200" y="1835150"/>
          <p14:tracePt t="13768" x="7575550" y="1809750"/>
          <p14:tracePt t="13778" x="7581900" y="1784350"/>
          <p14:tracePt t="13794" x="7594600" y="1727200"/>
          <p14:tracePt t="13811" x="7594600" y="1676400"/>
          <p14:tracePt t="13828" x="7588250" y="1625600"/>
          <p14:tracePt t="13845" x="7581900" y="1574800"/>
          <p14:tracePt t="13863" x="7531100" y="1504950"/>
          <p14:tracePt t="13878" x="7461250" y="1422400"/>
          <p14:tracePt t="13884" x="7416800" y="1377950"/>
          <p14:tracePt t="13895" x="7334250" y="1301750"/>
          <p14:tracePt t="13911" x="7226300" y="1225550"/>
          <p14:tracePt t="13928" x="7124700" y="1162050"/>
          <p14:tracePt t="13945" x="7023100" y="1104900"/>
          <p14:tracePt t="13950" x="6997700" y="1098550"/>
          <p14:tracePt t="13961" x="6940550" y="1073150"/>
          <p14:tracePt t="13978" x="6858000" y="1047750"/>
          <p14:tracePt t="13994" x="6838950" y="1047750"/>
          <p14:tracePt t="14058" x="6838950" y="1041400"/>
          <p14:tracePt t="14095" x="0" y="0"/>
        </p14:tracePtLst>
        <p14:tracePtLst>
          <p14:tracePt t="42552" x="6985000" y="3746500"/>
          <p14:tracePt t="42558" x="6978650" y="3733800"/>
          <p14:tracePt t="42568" x="6953250" y="3727450"/>
          <p14:tracePt t="42585" x="6915150" y="3695700"/>
          <p14:tracePt t="42601" x="6870700" y="3676650"/>
          <p14:tracePt t="42618" x="6794500" y="3632200"/>
          <p14:tracePt t="42635" x="6750050" y="3613150"/>
          <p14:tracePt t="42636" x="6699250" y="3587750"/>
          <p14:tracePt t="42652" x="6604000" y="3549650"/>
          <p14:tracePt t="42668" x="6527800" y="3517900"/>
          <p14:tracePt t="42685" x="6419850" y="3479800"/>
          <p14:tracePt t="42701" x="6324600" y="3460750"/>
          <p14:tracePt t="42719" x="6254750" y="3441700"/>
          <p14:tracePt t="42722" x="6210300" y="3441700"/>
          <p14:tracePt t="42737" x="6146800" y="3429000"/>
          <p14:tracePt t="42752" x="6013450" y="3403600"/>
          <p14:tracePt t="42770" x="5854700" y="3397250"/>
          <p14:tracePt t="42785" x="5753100" y="3390900"/>
          <p14:tracePt t="42802" x="5588000" y="3378200"/>
          <p14:tracePt t="42818" x="5467350" y="3378200"/>
          <p14:tracePt t="42835" x="5378450" y="3378200"/>
          <p14:tracePt t="42851" x="5264150" y="3378200"/>
          <p14:tracePt t="42868" x="5111750" y="3384550"/>
          <p14:tracePt t="42885" x="4864100" y="3397250"/>
          <p14:tracePt t="42901" x="4737100" y="3409950"/>
          <p14:tracePt t="42918" x="4578350" y="3409950"/>
          <p14:tracePt t="42935" x="4476750" y="3416300"/>
          <p14:tracePt t="42952" x="4356100" y="3429000"/>
          <p14:tracePt t="42969" x="4254500" y="3448050"/>
          <p14:tracePt t="42972" x="4197350" y="3454400"/>
          <p14:tracePt t="42987" x="4089400" y="3473450"/>
          <p14:tracePt t="43003" x="3994150" y="3479800"/>
          <p14:tracePt t="43018" x="3886200" y="3498850"/>
          <p14:tracePt t="43035" x="3797300" y="3524250"/>
          <p14:tracePt t="43052" x="3714750" y="3556000"/>
          <p14:tracePt t="43068" x="3657600" y="3594100"/>
          <p14:tracePt t="43085" x="3613150" y="3632200"/>
          <p14:tracePt t="43102" x="3543300" y="3708400"/>
          <p14:tracePt t="43118" x="3492500" y="3765550"/>
          <p14:tracePt t="43135" x="3467100" y="3816350"/>
          <p14:tracePt t="43152" x="3429000" y="3937000"/>
          <p14:tracePt t="43169" x="3429000" y="4013200"/>
          <p14:tracePt t="43172" x="3429000" y="4064000"/>
          <p14:tracePt t="43185" x="3429000" y="4108450"/>
          <p14:tracePt t="43201" x="3454400" y="4165600"/>
          <p14:tracePt t="43219" x="3479800" y="4222750"/>
          <p14:tracePt t="43235" x="3524250" y="4267200"/>
          <p14:tracePt t="43251" x="3613150" y="4337050"/>
          <p14:tracePt t="43269" x="3714750" y="4394200"/>
          <p14:tracePt t="43285" x="3879850" y="4464050"/>
          <p14:tracePt t="43301" x="4051300" y="4533900"/>
          <p14:tracePt t="43318" x="4235450" y="4597400"/>
          <p14:tracePt t="43334" x="4419600" y="4654550"/>
          <p14:tracePt t="43351" x="4591050" y="4699000"/>
          <p14:tracePt t="43368" x="4819650" y="4724400"/>
          <p14:tracePt t="43385" x="4972050" y="4724400"/>
          <p14:tracePt t="43402" x="5130800" y="4724400"/>
          <p14:tracePt t="43418" x="5308600" y="4705350"/>
          <p14:tracePt t="43435" x="5480050" y="4679950"/>
          <p14:tracePt t="43451" x="5683250" y="4660900"/>
          <p14:tracePt t="43468" x="5962650" y="4629150"/>
          <p14:tracePt t="43488" x="6083300" y="4616450"/>
          <p14:tracePt t="43502" x="6235700" y="4603750"/>
          <p14:tracePt t="43518" x="6324600" y="4597400"/>
          <p14:tracePt t="43535" x="6496050" y="4578350"/>
          <p14:tracePt t="43551" x="6699250" y="4559300"/>
          <p14:tracePt t="43568" x="6864350" y="4546600"/>
          <p14:tracePt t="43585" x="7035800" y="4514850"/>
          <p14:tracePt t="43601" x="7283450" y="4470400"/>
          <p14:tracePt t="43620" x="7385050" y="4425950"/>
          <p14:tracePt t="43635" x="7473950" y="4368800"/>
          <p14:tracePt t="43651" x="7537450" y="4337050"/>
          <p14:tracePt t="43668" x="7632700" y="4273550"/>
          <p14:tracePt t="43673" x="7677150" y="4254500"/>
          <p14:tracePt t="43679" x="7696200" y="4241800"/>
          <p14:tracePt t="43691" x="7740650" y="4216400"/>
          <p14:tracePt t="43701" x="7772400" y="4203700"/>
          <p14:tracePt t="43718" x="7848600" y="4140200"/>
          <p14:tracePt t="43734" x="7874000" y="4108450"/>
          <p14:tracePt t="43752" x="7905750" y="4057650"/>
          <p14:tracePt t="43768" x="7918450" y="4006850"/>
          <p14:tracePt t="43785" x="7918450" y="3949700"/>
          <p14:tracePt t="43801" x="7924800" y="3898900"/>
          <p14:tracePt t="43802" x="7924800" y="3886200"/>
          <p14:tracePt t="43819" x="7924800" y="3829050"/>
          <p14:tracePt t="43835" x="7912100" y="3778250"/>
          <p14:tracePt t="43851" x="7880350" y="3727450"/>
          <p14:tracePt t="43868" x="7861300" y="3683000"/>
          <p14:tracePt t="43885" x="7791450" y="3613150"/>
          <p14:tracePt t="43901" x="7721600" y="3530600"/>
          <p14:tracePt t="43918" x="7639050" y="3479800"/>
          <p14:tracePt t="43935" x="7416800" y="3333750"/>
          <p14:tracePt t="43952" x="7315200" y="3282950"/>
          <p14:tracePt t="43969" x="7181850" y="3225800"/>
          <p14:tracePt t="43987" x="7118350" y="3200400"/>
          <p14:tracePt t="44001" x="7067550" y="3168650"/>
          <p14:tracePt t="44018" x="7023100" y="3155950"/>
          <p14:tracePt t="44034" x="6997700" y="3143250"/>
          <p14:tracePt t="44051" x="6985000" y="3143250"/>
          <p14:tracePt t="44068" x="6978650" y="3136900"/>
          <p14:tracePt t="44177" x="0" y="0"/>
        </p14:tracePtLst>
        <p14:tracePtLst>
          <p14:tracePt t="51188" x="6045200" y="2139950"/>
          <p14:tracePt t="51192" x="6051550" y="2139950"/>
          <p14:tracePt t="51209" x="6057900" y="2139950"/>
          <p14:tracePt t="51226" x="6064250" y="2139950"/>
          <p14:tracePt t="51233" x="6070600" y="2139950"/>
          <p14:tracePt t="51257" x="6076950" y="2133600"/>
          <p14:tracePt t="51335" x="6083300" y="2127250"/>
          <p14:tracePt t="51348" x="6089650" y="2127250"/>
          <p14:tracePt t="51356" x="6089650" y="2120900"/>
          <p14:tracePt t="51381" x="6089650" y="2114550"/>
          <p14:tracePt t="51405" x="6089650" y="2108200"/>
          <p14:tracePt t="51412" x="6089650" y="2101850"/>
          <p14:tracePt t="51418" x="6070600" y="2089150"/>
          <p14:tracePt t="51432" x="6032500" y="2070100"/>
          <p14:tracePt t="51449" x="5969000" y="2038350"/>
          <p14:tracePt t="51450" x="5937250" y="2025650"/>
          <p14:tracePt t="51465" x="5905500" y="2012950"/>
          <p14:tracePt t="51482" x="5791200" y="1962150"/>
          <p14:tracePt t="51499" x="5715000" y="1936750"/>
          <p14:tracePt t="51516" x="5651500" y="1911350"/>
          <p14:tracePt t="51532" x="5556250" y="1873250"/>
          <p14:tracePt t="51537" x="5511800" y="1841500"/>
          <p14:tracePt t="51550" x="5441950" y="1809750"/>
          <p14:tracePt t="51565" x="5384800" y="1784350"/>
          <p14:tracePt t="51582" x="5251450" y="1733550"/>
          <p14:tracePt t="51599" x="5156200" y="1682750"/>
          <p14:tracePt t="51615" x="5029200" y="1638300"/>
          <p14:tracePt t="51632" x="4883150" y="1581150"/>
          <p14:tracePt t="51648" x="4737100" y="1530350"/>
          <p14:tracePt t="51665" x="4629150" y="1504950"/>
          <p14:tracePt t="51682" x="4489450" y="1479550"/>
          <p14:tracePt t="51699" x="4419600" y="1473200"/>
          <p14:tracePt t="51715" x="4362450" y="1460500"/>
          <p14:tracePt t="51732" x="4286250" y="1454150"/>
          <p14:tracePt t="51748" x="4178300" y="1447800"/>
          <p14:tracePt t="51765" x="4038600" y="1447800"/>
          <p14:tracePt t="51782" x="3924300" y="1447800"/>
          <p14:tracePt t="51798" x="3803650" y="1447800"/>
          <p14:tracePt t="51815" x="3714750" y="1447800"/>
          <p14:tracePt t="51832" x="3594100" y="1447800"/>
          <p14:tracePt t="51848" x="3473450" y="1479550"/>
          <p14:tracePt t="51865" x="3378200" y="1524000"/>
          <p14:tracePt t="51882" x="3302000" y="1574800"/>
          <p14:tracePt t="51899" x="3263900" y="1606550"/>
          <p14:tracePt t="51909" x="3244850" y="1651000"/>
          <p14:tracePt t="51916" x="3238500" y="1670050"/>
          <p14:tracePt t="51933" x="3225800" y="1714500"/>
          <p14:tracePt t="51949" x="3225800" y="1746250"/>
          <p14:tracePt t="51965" x="3225800" y="1771650"/>
          <p14:tracePt t="51983" x="3244850" y="1803400"/>
          <p14:tracePt t="51986" x="3251200" y="1809750"/>
          <p14:tracePt t="51998" x="3257550" y="1822450"/>
          <p14:tracePt t="52015" x="3314700" y="1879600"/>
          <p14:tracePt t="52018" x="3365500" y="1917700"/>
          <p14:tracePt t="52032" x="3467100" y="1981200"/>
          <p14:tracePt t="52049" x="3575050" y="2044700"/>
          <p14:tracePt t="52065" x="3676650" y="2101850"/>
          <p14:tracePt t="52082" x="3841750" y="2171700"/>
          <p14:tracePt t="52098" x="3937000" y="2209800"/>
          <p14:tracePt t="52115" x="4159250" y="2260600"/>
          <p14:tracePt t="52123" x="4248150" y="2266950"/>
          <p14:tracePt t="52132" x="4311650" y="2279650"/>
          <p14:tracePt t="52148" x="4476750" y="2286000"/>
          <p14:tracePt t="52152" x="4578350" y="2286000"/>
          <p14:tracePt t="52165" x="4622800" y="2286000"/>
          <p14:tracePt t="52182" x="4794250" y="2260600"/>
          <p14:tracePt t="52198" x="4838700" y="2235200"/>
          <p14:tracePt t="52215" x="4870450" y="2197100"/>
          <p14:tracePt t="52233" x="4902200" y="2152650"/>
          <p14:tracePt t="52249" x="4914900" y="2120900"/>
          <p14:tracePt t="52268" x="4927600" y="2063750"/>
          <p14:tracePt t="52282" x="4927600" y="2044700"/>
          <p14:tracePt t="52298" x="4927600" y="2000250"/>
          <p14:tracePt t="52315" x="4927600" y="1968500"/>
          <p14:tracePt t="52331" x="4921250" y="1917700"/>
          <p14:tracePt t="52348" x="4870450" y="1841500"/>
          <p14:tracePt t="52365" x="4819650" y="1784350"/>
          <p14:tracePt t="52383" x="4762500" y="1727200"/>
          <p14:tracePt t="52399" x="4718050" y="1695450"/>
          <p14:tracePt t="52407" x="4699000" y="1682750"/>
          <p14:tracePt t="52415" x="4686300" y="1670050"/>
          <p14:tracePt t="52431" x="4641850" y="1651000"/>
          <p14:tracePt t="52448" x="4616450" y="1644650"/>
          <p14:tracePt t="52465" x="4597400" y="1631950"/>
          <p14:tracePt t="52499" x="4591050" y="1631950"/>
          <p14:tracePt t="52515" x="4591050" y="1625600"/>
          <p14:tracePt t="52532" x="4572000" y="1625600"/>
          <p14:tracePt t="52548" x="4546600" y="1619250"/>
          <p14:tracePt t="52552"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43960" y="0"/>
            <a:ext cx="6827519" cy="512064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56259" y="5491806"/>
            <a:ext cx="7043194" cy="1131079"/>
          </a:xfrm>
          <a:prstGeom prst="rect">
            <a:avLst/>
          </a:prstGeom>
        </p:spPr>
        <p:txBody>
          <a:bodyPr wrap="square">
            <a:spAutoFit/>
          </a:bodyPr>
          <a:lstStyle/>
          <a:p>
            <a:r>
              <a:rPr lang="en-US" dirty="0"/>
              <a:t>This illustrates all the green cells in Step 2. In this example, </a:t>
            </a:r>
            <a:r>
              <a:rPr lang="en-US" dirty="0" smtClean="0"/>
              <a:t>a </a:t>
            </a:r>
            <a:r>
              <a:rPr lang="en-US" dirty="0"/>
              <a:t>bubble curtain is being used but attenuation is unknown. Thus, the NMFS suggested default value of 5 dB is being used (red circle; always enter a positive number). This attenuation is automatically subtracted from the unattenuated values entered previously, as illustrated in the gray cells. These attenuated values are used for calculating resulting isopleths, which will be illustrated next.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77573098"/>
      </p:ext>
    </p:extLst>
  </p:cSld>
  <p:clrMapOvr>
    <a:masterClrMapping/>
  </p:clrMapOvr>
  <mc:AlternateContent xmlns:mc="http://schemas.openxmlformats.org/markup-compatibility/2006">
    <mc:Choice xmlns:p14="http://schemas.microsoft.com/office/powerpoint/2010/main" Requires="p14">
      <p:transition p14:dur="0" advClick="0" advTm="35895"/>
    </mc:Choice>
    <mc:Fallback>
      <p:transition advClick="0" advTm="3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558" x="7569200" y="3016250"/>
          <p14:tracePt t="16563" x="7569200" y="3009900"/>
          <p14:tracePt t="16571" x="7556500" y="3003550"/>
          <p14:tracePt t="16582" x="7550150" y="3003550"/>
          <p14:tracePt t="16599" x="7531100" y="2990850"/>
          <p14:tracePt t="16616" x="7518400" y="2978150"/>
          <p14:tracePt t="16617" x="7512050" y="2971800"/>
          <p14:tracePt t="16633" x="7493000" y="2965450"/>
          <p14:tracePt t="16649" x="7473950" y="2952750"/>
          <p14:tracePt t="16666" x="7448550" y="2940050"/>
          <p14:tracePt t="16682" x="7410450" y="2933700"/>
          <p14:tracePt t="16699" x="7359650" y="2921000"/>
          <p14:tracePt t="16717" x="7270750" y="2908300"/>
          <p14:tracePt t="16733" x="7200900" y="2889250"/>
          <p14:tracePt t="16750" x="7150100" y="2889250"/>
          <p14:tracePt t="16766" x="7092950" y="2889250"/>
          <p14:tracePt t="16783" x="7042150" y="2889250"/>
          <p14:tracePt t="16800" x="7004050" y="2889250"/>
          <p14:tracePt t="16818" x="6940550" y="2908300"/>
          <p14:tracePt t="16819" x="6921500" y="2914650"/>
          <p14:tracePt t="16833" x="6902450" y="2927350"/>
          <p14:tracePt t="16851" x="6826250" y="2959100"/>
          <p14:tracePt t="16866" x="6775450" y="2984500"/>
          <p14:tracePt t="16883" x="6724650" y="3009900"/>
          <p14:tracePt t="16899" x="6673850" y="3028950"/>
          <p14:tracePt t="16916" x="6623050" y="3067050"/>
          <p14:tracePt t="16932" x="6578600" y="3105150"/>
          <p14:tracePt t="16949" x="6540500" y="3143250"/>
          <p14:tracePt t="16951" x="6521450" y="3155950"/>
          <p14:tracePt t="16967" x="6502400" y="3187700"/>
          <p14:tracePt t="16983" x="6477000" y="3225800"/>
          <p14:tracePt t="17001" x="6457950" y="3257550"/>
          <p14:tracePt t="17017" x="6445250" y="3282950"/>
          <p14:tracePt t="17034" x="6438900" y="3327400"/>
          <p14:tracePt t="17052" x="6438900" y="3359150"/>
          <p14:tracePt t="17056" x="6432550" y="3378200"/>
          <p14:tracePt t="17065" x="6432550" y="3397250"/>
          <p14:tracePt t="17082" x="6432550" y="3422650"/>
          <p14:tracePt t="17084" x="6432550" y="3435350"/>
          <p14:tracePt t="17100" x="6445250" y="3467100"/>
          <p14:tracePt t="17116" x="6464300" y="3498850"/>
          <p14:tracePt t="17132" x="6483350" y="3530600"/>
          <p14:tracePt t="17149" x="6515100" y="3568700"/>
          <p14:tracePt t="17166" x="6546850" y="3600450"/>
          <p14:tracePt t="17183" x="6591300" y="3638550"/>
          <p14:tracePt t="17189" x="6623050" y="3651250"/>
          <p14:tracePt t="17199" x="6667500" y="3683000"/>
          <p14:tracePt t="17218" x="6743700" y="3714750"/>
          <p14:tracePt t="17233" x="6819900" y="3746500"/>
          <p14:tracePt t="17250" x="6889750" y="3771900"/>
          <p14:tracePt t="17265" x="7023100" y="3822700"/>
          <p14:tracePt t="17287" x="7175500" y="3854450"/>
          <p14:tracePt t="17299" x="7200900" y="3854450"/>
          <p14:tracePt t="17316" x="7264400" y="3873500"/>
          <p14:tracePt t="17332" x="7372350" y="3879850"/>
          <p14:tracePt t="17349" x="7435850" y="3879850"/>
          <p14:tracePt t="17366" x="7473950" y="3873500"/>
          <p14:tracePt t="17382" x="7512050" y="3854450"/>
          <p14:tracePt t="17399" x="7543800" y="3835400"/>
          <p14:tracePt t="17416" x="7575550" y="3810000"/>
          <p14:tracePt t="17419" x="7594600" y="3797300"/>
          <p14:tracePt t="17433" x="7632700" y="3778250"/>
          <p14:tracePt t="17449" x="7664450" y="3746500"/>
          <p14:tracePt t="17467" x="7715250" y="3714750"/>
          <p14:tracePt t="17482" x="7740650" y="3676650"/>
          <p14:tracePt t="17499" x="7778750" y="3632200"/>
          <p14:tracePt t="17515" x="7810500" y="3581400"/>
          <p14:tracePt t="17533" x="7823200" y="3524250"/>
          <p14:tracePt t="17549" x="7829550" y="3435350"/>
          <p14:tracePt t="17565" x="7829550" y="3384550"/>
          <p14:tracePt t="17582" x="7829550" y="3352800"/>
          <p14:tracePt t="17599" x="7829550" y="3295650"/>
          <p14:tracePt t="17616" x="7816850" y="3244850"/>
          <p14:tracePt t="17620" x="7810500" y="3225800"/>
          <p14:tracePt t="17632" x="7791450" y="3206750"/>
          <p14:tracePt t="17649" x="7778750" y="3181350"/>
          <p14:tracePt t="17666" x="7759700" y="3155950"/>
          <p14:tracePt t="17682" x="7721600" y="3124200"/>
          <p14:tracePt t="17699" x="7689850" y="3098800"/>
          <p14:tracePt t="17715" x="7651750" y="3067050"/>
          <p14:tracePt t="17732" x="7594600" y="3041650"/>
          <p14:tracePt t="17749" x="7505700" y="2997200"/>
          <p14:tracePt t="17752" x="7461250" y="2978150"/>
          <p14:tracePt t="17766" x="7404100" y="2959100"/>
          <p14:tracePt t="17783" x="7289800" y="2927350"/>
          <p14:tracePt t="17800" x="7245350" y="2921000"/>
          <p14:tracePt t="17818" x="7188200" y="2914650"/>
          <p14:tracePt t="17823" x="7162800" y="2914650"/>
          <p14:tracePt t="17832" x="7143750" y="2914650"/>
          <p14:tracePt t="17851" x="7105650" y="2914650"/>
          <p14:tracePt t="17866" x="7061200" y="2914650"/>
          <p14:tracePt t="17884" x="7029450" y="2921000"/>
          <p14:tracePt t="17886" x="7023100" y="2927350"/>
          <p14:tracePt t="17899" x="7004050" y="2927350"/>
          <p14:tracePt t="17915" x="7004050" y="2933700"/>
          <p14:tracePt t="17932" x="6997700" y="2933700"/>
          <p14:tracePt t="18056" x="6991350" y="2933700"/>
          <p14:tracePt t="18069" x="6991350" y="2940050"/>
          <p14:tracePt t="18083" x="6985000" y="2946400"/>
          <p14:tracePt t="18100" x="6972300" y="2959100"/>
          <p14:tracePt t="18116" x="6972300" y="2965450"/>
          <p14:tracePt t="18121" x="6965950" y="2971800"/>
          <p14:tracePt t="18134" x="6959600" y="2971800"/>
          <p14:tracePt t="18150" x="6953250" y="2978150"/>
          <p14:tracePt t="18244" x="6946900" y="2984500"/>
          <p14:tracePt t="18258" x="6946900" y="2990850"/>
          <p14:tracePt t="18266" x="6940550" y="2990850"/>
          <p14:tracePt t="18275" x="6940550" y="2997200"/>
          <p14:tracePt t="18285" x="6934200" y="2997200"/>
          <p14:tracePt t="18299" x="6934200" y="3003550"/>
          <p14:tracePt t="18320" x="6927850" y="3003550"/>
          <p14:tracePt t="18336" x="6927850" y="3009900"/>
          <p14:tracePt t="18359" x="6921500" y="3009900"/>
          <p14:tracePt t="18368" x="6921500" y="3016250"/>
          <p14:tracePt t="18382" x="6915150" y="3016250"/>
          <p14:tracePt t="18398" x="6908800" y="3022600"/>
          <p14:tracePt t="18416" x="6908800" y="3028950"/>
          <p14:tracePt t="18943" x="6902450" y="3035300"/>
          <p14:tracePt t="18951" x="6896100" y="3048000"/>
          <p14:tracePt t="18958" x="6889750" y="3048000"/>
          <p14:tracePt t="18969" x="6889750" y="3054350"/>
          <p14:tracePt t="18982" x="6889750" y="3073400"/>
          <p14:tracePt t="19000" x="6883400" y="3092450"/>
          <p14:tracePt t="19017" x="6877050" y="3111500"/>
          <p14:tracePt t="19032" x="6870700" y="3124200"/>
          <p14:tracePt t="19048" x="6870700" y="3143250"/>
          <p14:tracePt t="19065" x="6870700" y="3162300"/>
          <p14:tracePt t="19082" x="6870700" y="3168650"/>
          <p14:tracePt t="19098" x="6870700" y="3200400"/>
          <p14:tracePt t="19115" x="6870700" y="3225800"/>
          <p14:tracePt t="19131" x="6870700" y="3238500"/>
          <p14:tracePt t="19148" x="6870700" y="3251200"/>
          <p14:tracePt t="19165" x="6870700" y="3263900"/>
          <p14:tracePt t="19167" x="6870700" y="3270250"/>
          <p14:tracePt t="19184" x="6870700" y="3276600"/>
          <p14:tracePt t="19199" x="6870700" y="3289300"/>
          <p14:tracePt t="19216" x="6877050" y="3302000"/>
          <p14:tracePt t="19233" x="6877050" y="3314700"/>
          <p14:tracePt t="19249" x="6883400" y="3321050"/>
          <p14:tracePt t="19265" x="6889750" y="3333750"/>
          <p14:tracePt t="19281" x="6908800" y="3352800"/>
          <p14:tracePt t="19298" x="6921500" y="3378200"/>
          <p14:tracePt t="19300" x="6927850" y="3378200"/>
          <p14:tracePt t="19315" x="6946900" y="3397250"/>
          <p14:tracePt t="19332" x="6965950" y="3416300"/>
          <p14:tracePt t="19348" x="6972300" y="3422650"/>
          <p14:tracePt t="19365" x="6991350" y="3435350"/>
          <p14:tracePt t="19381" x="7010400" y="3454400"/>
          <p14:tracePt t="19398" x="7042150" y="3473450"/>
          <p14:tracePt t="19401" x="7042150" y="3479800"/>
          <p14:tracePt t="19415" x="7061200" y="3492500"/>
          <p14:tracePt t="19432" x="7099300" y="3511550"/>
          <p14:tracePt t="19436" x="7124700" y="3524250"/>
          <p14:tracePt t="19448" x="7162800" y="3543300"/>
          <p14:tracePt t="19465" x="7200900" y="3556000"/>
          <p14:tracePt t="19482" x="7251700" y="3568700"/>
          <p14:tracePt t="19499" x="7283450" y="3568700"/>
          <p14:tracePt t="19515" x="7334250" y="3575050"/>
          <p14:tracePt t="19532" x="7378700" y="3575050"/>
          <p14:tracePt t="19534" x="7397750" y="3575050"/>
          <p14:tracePt t="19548" x="7435850" y="3575050"/>
          <p14:tracePt t="19565" x="7518400" y="3536950"/>
          <p14:tracePt t="19581" x="7562850" y="3511550"/>
          <p14:tracePt t="19598" x="7594600" y="3479800"/>
          <p14:tracePt t="19615" x="7632700" y="3448050"/>
          <p14:tracePt t="19632" x="7651750" y="3422650"/>
          <p14:tracePt t="19638" x="7658100" y="3409950"/>
          <p14:tracePt t="19648" x="7664450" y="3397250"/>
          <p14:tracePt t="19666" x="7696200" y="3333750"/>
          <p14:tracePt t="19682" x="7708900" y="3289300"/>
          <p14:tracePt t="19698" x="7715250" y="3238500"/>
          <p14:tracePt t="19715" x="7715250" y="3194050"/>
          <p14:tracePt t="19732" x="7715250" y="3168650"/>
          <p14:tracePt t="19750" x="7708900" y="3130550"/>
          <p14:tracePt t="19752" x="7708900" y="3124200"/>
          <p14:tracePt t="19766" x="7702550" y="3105150"/>
          <p14:tracePt t="19783" x="7683500" y="3079750"/>
          <p14:tracePt t="19799" x="7664450" y="3060700"/>
          <p14:tracePt t="19816" x="7639050" y="3035300"/>
          <p14:tracePt t="19832" x="7594600" y="3016250"/>
          <p14:tracePt t="19849" x="7524750" y="3003550"/>
          <p14:tracePt t="19865" x="7442200" y="2984500"/>
          <p14:tracePt t="19868" x="7404100" y="2984500"/>
          <p14:tracePt t="19881" x="7359650" y="2971800"/>
          <p14:tracePt t="19898" x="7296150" y="2971800"/>
          <p14:tracePt t="19901" x="7270750" y="2971800"/>
          <p14:tracePt t="19915" x="7232650" y="2971800"/>
          <p14:tracePt t="19932" x="7213600" y="2971800"/>
          <p14:tracePt t="19949" x="7200900" y="2971800"/>
          <p14:tracePt t="19965" x="7188200" y="2971800"/>
          <p14:tracePt t="20139" x="0" y="0"/>
        </p14:tracePtLst>
        <p14:tracePtLst>
          <p14:tracePt t="27839" x="5683250" y="1524000"/>
          <p14:tracePt t="27960" x="5683250" y="1517650"/>
          <p14:tracePt t="27968" x="5676900" y="1517650"/>
          <p14:tracePt t="27979" x="5670550" y="1511300"/>
          <p14:tracePt t="27995" x="5657850" y="1492250"/>
          <p14:tracePt t="28012" x="5632450" y="1473200"/>
          <p14:tracePt t="28015" x="5613400" y="1466850"/>
          <p14:tracePt t="28029" x="5575300" y="1447800"/>
          <p14:tracePt t="28046" x="5499100" y="1416050"/>
          <p14:tracePt t="28062" x="5416550" y="1390650"/>
          <p14:tracePt t="28079" x="5295900" y="1358900"/>
          <p14:tracePt t="28095" x="5200650" y="1339850"/>
          <p14:tracePt t="28112" x="5105400" y="1327150"/>
          <p14:tracePt t="28118" x="5054600" y="1314450"/>
          <p14:tracePt t="28129" x="4972050" y="1308100"/>
          <p14:tracePt t="28145" x="4914900" y="1301750"/>
          <p14:tracePt t="28162" x="4838700" y="1295400"/>
          <p14:tracePt t="28178" x="4787900" y="1295400"/>
          <p14:tracePt t="28198" x="4730750" y="1295400"/>
          <p14:tracePt t="28198" x="4705350" y="1295400"/>
          <p14:tracePt t="28212" x="4673600" y="1295400"/>
          <p14:tracePt t="28229" x="4610100" y="1295400"/>
          <p14:tracePt t="28245" x="4527550" y="1301750"/>
          <p14:tracePt t="28262" x="4419600" y="1301750"/>
          <p14:tracePt t="28279" x="4349750" y="1308100"/>
          <p14:tracePt t="28295" x="4279900" y="1327150"/>
          <p14:tracePt t="28312" x="4210050" y="1339850"/>
          <p14:tracePt t="28328" x="4121150" y="1377950"/>
          <p14:tracePt t="28346" x="4044950" y="1409700"/>
          <p14:tracePt t="28349" x="4000500" y="1435100"/>
          <p14:tracePt t="28362" x="3981450" y="1441450"/>
          <p14:tracePt t="28379" x="3905250" y="1504950"/>
          <p14:tracePt t="28395" x="3829050" y="1562100"/>
          <p14:tracePt t="28412" x="3771900" y="1612900"/>
          <p14:tracePt t="28428" x="3714750" y="1670050"/>
          <p14:tracePt t="28445" x="3651250" y="1714500"/>
          <p14:tracePt t="28462" x="3600450" y="1771650"/>
          <p14:tracePt t="28479" x="3536950" y="1847850"/>
          <p14:tracePt t="28495" x="3498850" y="1892300"/>
          <p14:tracePt t="28512" x="3454400" y="1968500"/>
          <p14:tracePt t="28528" x="3435350" y="2025650"/>
          <p14:tracePt t="28545" x="3416300" y="2089150"/>
          <p14:tracePt t="28562" x="3409950" y="2133600"/>
          <p14:tracePt t="28566" x="3409950" y="2159000"/>
          <p14:tracePt t="28578" x="3409950" y="2184400"/>
          <p14:tracePt t="28595" x="3409950" y="2228850"/>
          <p14:tracePt t="28612" x="3409950" y="2273300"/>
          <p14:tracePt t="28628" x="3441700" y="2311400"/>
          <p14:tracePt t="28646" x="3467100" y="2349500"/>
          <p14:tracePt t="28664" x="3530600" y="2406650"/>
          <p14:tracePt t="28679" x="3613150" y="2457450"/>
          <p14:tracePt t="28695" x="3683000" y="2495550"/>
          <p14:tracePt t="28698" x="3740150" y="2527300"/>
          <p14:tracePt t="28712" x="3771900" y="2540000"/>
          <p14:tracePt t="28729" x="3937000" y="2616200"/>
          <p14:tracePt t="28736" x="3968750" y="2628900"/>
          <p14:tracePt t="28745" x="4013200" y="2647950"/>
          <p14:tracePt t="28762" x="4121150" y="2686050"/>
          <p14:tracePt t="28768" x="4165600" y="2692400"/>
          <p14:tracePt t="28779" x="4216400" y="2711450"/>
          <p14:tracePt t="28795" x="4337050" y="2736850"/>
          <p14:tracePt t="28812" x="4572000" y="2768600"/>
          <p14:tracePt t="28815" x="4660900" y="2794000"/>
          <p14:tracePt t="28829" x="4864100" y="2813050"/>
          <p14:tracePt t="28845" x="4978400" y="2813050"/>
          <p14:tracePt t="28862" x="5099050" y="2819400"/>
          <p14:tracePt t="28878" x="5251450" y="2819400"/>
          <p14:tracePt t="28895" x="5372100" y="2819400"/>
          <p14:tracePt t="28912" x="5537200" y="2819400"/>
          <p14:tracePt t="28930" x="5753100" y="2806700"/>
          <p14:tracePt t="28932" x="5842000" y="2806700"/>
          <p14:tracePt t="28945" x="5892800" y="2806700"/>
          <p14:tracePt t="28962" x="6051550" y="2787650"/>
          <p14:tracePt t="28979" x="6115050" y="2787650"/>
          <p14:tracePt t="28995" x="6216650" y="2781300"/>
          <p14:tracePt t="29004" x="6254750" y="2768600"/>
          <p14:tracePt t="29012" x="6286500" y="2768600"/>
          <p14:tracePt t="29028" x="6375400" y="2762250"/>
          <p14:tracePt t="29031" x="6438900" y="2755900"/>
          <p14:tracePt t="29045" x="6527800" y="2755900"/>
          <p14:tracePt t="29062" x="6654800" y="2755900"/>
          <p14:tracePt t="29064" x="6711950" y="2755900"/>
          <p14:tracePt t="29078" x="6775450" y="2755900"/>
          <p14:tracePt t="29095" x="6991350" y="2755900"/>
          <p14:tracePt t="29112" x="7092950" y="2743200"/>
          <p14:tracePt t="29129" x="7258050" y="2743200"/>
          <p14:tracePt t="29145" x="7391400" y="2743200"/>
          <p14:tracePt t="29152" x="7442200" y="2736850"/>
          <p14:tracePt t="29161" x="7556500" y="2724150"/>
          <p14:tracePt t="29179" x="7727950" y="2705100"/>
          <p14:tracePt t="29195" x="7835900" y="2692400"/>
          <p14:tracePt t="29212" x="7912100" y="2667000"/>
          <p14:tracePt t="29228" x="7962900" y="2641600"/>
          <p14:tracePt t="29245" x="7988300" y="2622550"/>
          <p14:tracePt t="29261" x="8026400" y="2609850"/>
          <p14:tracePt t="29278" x="8077200" y="2584450"/>
          <p14:tracePt t="29295" x="8121650" y="2565400"/>
          <p14:tracePt t="29298" x="8134350" y="2552700"/>
          <p14:tracePt t="29311" x="8153400" y="2533650"/>
          <p14:tracePt t="29328" x="8178800" y="2495550"/>
          <p14:tracePt t="29345" x="8191500" y="2470150"/>
          <p14:tracePt t="29362" x="8204200" y="2432050"/>
          <p14:tracePt t="29378" x="8204200" y="2400300"/>
          <p14:tracePt t="29397" x="8204200" y="2355850"/>
          <p14:tracePt t="29398" x="8204200" y="2336800"/>
          <p14:tracePt t="29411" x="8204200" y="2317750"/>
          <p14:tracePt t="29428" x="8204200" y="2286000"/>
          <p14:tracePt t="29429" x="8197850" y="2260600"/>
          <p14:tracePt t="29445" x="8185150" y="2235200"/>
          <p14:tracePt t="29461" x="8147050" y="2203450"/>
          <p14:tracePt t="29478" x="8108950" y="2159000"/>
          <p14:tracePt t="29495" x="8032750" y="2095500"/>
          <p14:tracePt t="29512" x="7969250" y="2057400"/>
          <p14:tracePt t="29529" x="7848600" y="1993900"/>
          <p14:tracePt t="29545" x="7747000" y="1949450"/>
          <p14:tracePt t="29562" x="7626350" y="1905000"/>
          <p14:tracePt t="29578" x="7531100" y="1879600"/>
          <p14:tracePt t="29595" x="7448550" y="1841500"/>
          <p14:tracePt t="29616" x="7366000" y="1816100"/>
          <p14:tracePt t="29619" x="7340600" y="1809750"/>
          <p14:tracePt t="29628" x="7270750" y="1803400"/>
          <p14:tracePt t="29645" x="7112000" y="1758950"/>
          <p14:tracePt t="29661" x="7023100" y="1733550"/>
          <p14:tracePt t="29678" x="6927850" y="1714500"/>
          <p14:tracePt t="29695" x="6845300" y="1701800"/>
          <p14:tracePt t="29711" x="6731000" y="1682750"/>
          <p14:tracePt t="29728" x="6623050" y="1670050"/>
          <p14:tracePt t="29731" x="6572250" y="1663700"/>
          <p14:tracePt t="29745" x="6521450" y="1663700"/>
          <p14:tracePt t="29748" x="6451600" y="1651000"/>
          <p14:tracePt t="29762" x="6362700" y="1644650"/>
          <p14:tracePt t="29779" x="6134100" y="1625600"/>
          <p14:tracePt t="29795" x="6000750" y="1606550"/>
          <p14:tracePt t="29801" x="5962650" y="1606550"/>
          <p14:tracePt t="29811" x="5930900" y="1600200"/>
          <p14:tracePt t="29830" x="5892800" y="1600200"/>
          <p14:tracePt t="29834" x="5880100" y="1600200"/>
          <p14:tracePt t="29845" x="5867400" y="1593850"/>
          <p14:tracePt t="29861" x="5848350" y="1593850"/>
          <p14:tracePt t="29878" x="5835650" y="1587500"/>
          <p14:tracePt t="29880" x="5822950" y="1587500"/>
          <p14:tracePt t="29903" x="5810250" y="1587500"/>
          <p14:tracePt t="29912" x="5803900" y="1587500"/>
          <p14:tracePt t="29928" x="5797550" y="1587500"/>
          <p14:tracePt t="30028"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9676"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79675" y="6022457"/>
            <a:ext cx="5972537" cy="307777"/>
          </a:xfrm>
          <a:prstGeom prst="rect">
            <a:avLst/>
          </a:prstGeom>
        </p:spPr>
        <p:txBody>
          <a:bodyPr wrap="square">
            <a:spAutoFit/>
          </a:bodyPr>
          <a:lstStyle/>
          <a:p>
            <a:r>
              <a:rPr lang="en-US" sz="1400" dirty="0"/>
              <a:t>This slide illustrates all the values entered in Step 2 for our specific example. </a:t>
            </a:r>
          </a:p>
        </p:txBody>
      </p:sp>
    </p:spTree>
    <p:extLst>
      <p:ext uri="{BB962C8B-B14F-4D97-AF65-F5344CB8AC3E}">
        <p14:creationId xmlns:p14="http://schemas.microsoft.com/office/powerpoint/2010/main" val="839672515"/>
      </p:ext>
    </p:extLst>
  </p:cSld>
  <p:clrMapOvr>
    <a:masterClrMapping/>
  </p:clrMapOvr>
  <mc:AlternateContent xmlns:mc="http://schemas.openxmlformats.org/markup-compatibility/2006">
    <mc:Choice xmlns:p14="http://schemas.microsoft.com/office/powerpoint/2010/main" Requires="p14">
      <p:transition p14:dur="0" advClick="0" advTm="6395"/>
    </mc:Choice>
    <mc:Fallback>
      <p:transition advClick="0" advTm="639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30146"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30145" y="5825984"/>
            <a:ext cx="6065135" cy="523220"/>
          </a:xfrm>
          <a:prstGeom prst="rect">
            <a:avLst/>
          </a:prstGeom>
        </p:spPr>
        <p:txBody>
          <a:bodyPr wrap="square">
            <a:spAutoFit/>
          </a:bodyPr>
          <a:lstStyle/>
          <a:p>
            <a:pPr lvl="0">
              <a:defRPr/>
            </a:pPr>
            <a:r>
              <a:rPr lang="en-US" sz="1400" dirty="0"/>
              <a:t>After quantitative project-specific information is entered in Step 2 of the Calculator, resultant isopleths (bright blue cells) are produced </a:t>
            </a:r>
            <a:r>
              <a:rPr lang="en-US" sz="1400" dirty="0" smtClean="0"/>
              <a:t>by </a:t>
            </a:r>
            <a:r>
              <a:rPr lang="en-US" sz="1400" dirty="0"/>
              <a:t>taxa.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9322512"/>
      </p:ext>
    </p:extLst>
  </p:cSld>
  <p:clrMapOvr>
    <a:masterClrMapping/>
  </p:clrMapOvr>
  <mc:AlternateContent xmlns:mc="http://schemas.openxmlformats.org/markup-compatibility/2006">
    <mc:Choice xmlns:p14="http://schemas.microsoft.com/office/powerpoint/2010/main" Requires="p14">
      <p:transition p14:dur="0" advClick="0" advTm="12607"/>
    </mc:Choice>
    <mc:Fallback>
      <p:transition advClick="0"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0857" y="5813351"/>
            <a:ext cx="6014976" cy="730969"/>
          </a:xfrm>
          <a:prstGeom prst="rect">
            <a:avLst/>
          </a:prstGeom>
        </p:spPr>
        <p:txBody>
          <a:bodyPr wrap="square">
            <a:spAutoFit/>
          </a:bodyPr>
          <a:lstStyle/>
          <a:p>
            <a:pPr lvl="0">
              <a:defRPr/>
            </a:pPr>
            <a:r>
              <a:rPr lang="en-US" sz="1400" dirty="0"/>
              <a:t>This slide illustrates the Resultant Isopleths (bright blue cells) for fishes and sea turtles based on the various taxa-specific acoustic thresholds. </a:t>
            </a:r>
          </a:p>
          <a:p>
            <a:endParaRPr lang="en-US" dirty="0"/>
          </a:p>
        </p:txBody>
      </p:sp>
      <p:pic>
        <p:nvPicPr>
          <p:cNvPr id="3" name="Picture 2"/>
          <p:cNvPicPr>
            <a:picLocks noChangeAspect="1"/>
          </p:cNvPicPr>
          <p:nvPr/>
        </p:nvPicPr>
        <p:blipFill>
          <a:blip r:embed="rId4"/>
          <a:stretch>
            <a:fillRect/>
          </a:stretch>
        </p:blipFill>
        <p:spPr>
          <a:xfrm>
            <a:off x="1010857" y="0"/>
            <a:ext cx="7315199" cy="5486400"/>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25828418"/>
      </p:ext>
    </p:extLst>
  </p:cSld>
  <p:clrMapOvr>
    <a:masterClrMapping/>
  </p:clrMapOvr>
  <mc:AlternateContent xmlns:mc="http://schemas.openxmlformats.org/markup-compatibility/2006">
    <mc:Choice xmlns:p14="http://schemas.microsoft.com/office/powerpoint/2010/main" Requires="p14">
      <p:transition p14:dur="0" advClick="0" advTm="14209"/>
    </mc:Choice>
    <mc:Fallback>
      <p:transition advClick="0"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76444"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76444" y="5814410"/>
            <a:ext cx="5619508" cy="738664"/>
          </a:xfrm>
          <a:prstGeom prst="rect">
            <a:avLst/>
          </a:prstGeom>
        </p:spPr>
        <p:txBody>
          <a:bodyPr wrap="square">
            <a:spAutoFit/>
          </a:bodyPr>
          <a:lstStyle/>
          <a:p>
            <a:pPr lvl="0">
              <a:defRPr/>
            </a:pPr>
            <a:r>
              <a:rPr lang="en-US" sz="1400" dirty="0"/>
              <a:t>This slide illustrates the Resultant Isopleths (bright blue cells) for marine mammals based on the various hearing group-specific acoustic thresholds.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5191656"/>
      </p:ext>
    </p:extLst>
  </p:cSld>
  <p:clrMapOvr>
    <a:masterClrMapping/>
  </p:clrMapOvr>
  <mc:AlternateContent xmlns:mc="http://schemas.openxmlformats.org/markup-compatibility/2006">
    <mc:Choice xmlns:p14="http://schemas.microsoft.com/office/powerpoint/2010/main" Requires="p14">
      <p:transition p14:dur="0" advClick="0" advTm="12416"/>
    </mc:Choice>
    <mc:Fallback>
      <p:transition advClick="0" advTm="1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34318"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134317" y="5825488"/>
            <a:ext cx="5752619" cy="523220"/>
          </a:xfrm>
          <a:prstGeom prst="rect">
            <a:avLst/>
          </a:prstGeom>
        </p:spPr>
        <p:txBody>
          <a:bodyPr wrap="square">
            <a:spAutoFit/>
          </a:bodyPr>
          <a:lstStyle/>
          <a:p>
            <a:pPr lvl="0">
              <a:defRPr/>
            </a:pPr>
            <a:r>
              <a:rPr lang="en-US" sz="1400" dirty="0">
                <a:solidFill>
                  <a:prstClr val="black"/>
                </a:solidFill>
                <a:latin typeface="Calibri" panose="020F0502020204030204"/>
              </a:rPr>
              <a:t>Let’s demonstrate the Impact pile driving Report Tab. This Tab </a:t>
            </a:r>
            <a:r>
              <a:rPr lang="en-US" sz="1400" dirty="0" smtClean="0">
                <a:solidFill>
                  <a:prstClr val="black"/>
                </a:solidFill>
                <a:latin typeface="Calibri" panose="020F0502020204030204"/>
              </a:rPr>
              <a:t>can </a:t>
            </a:r>
            <a:r>
              <a:rPr lang="en-US" sz="1400" dirty="0">
                <a:solidFill>
                  <a:prstClr val="black"/>
                </a:solidFill>
                <a:latin typeface="Calibri" panose="020F0502020204030204"/>
              </a:rPr>
              <a:t>be accessed using the toolbar found at the bottom of the Tool.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69157978"/>
      </p:ext>
    </p:extLst>
  </p:cSld>
  <p:clrMapOvr>
    <a:masterClrMapping/>
  </p:clrMapOvr>
  <mc:AlternateContent xmlns:mc="http://schemas.openxmlformats.org/markup-compatibility/2006">
    <mc:Choice xmlns:p14="http://schemas.microsoft.com/office/powerpoint/2010/main" Requires="p14">
      <p:transition p14:dur="0" advClick="0" advTm="9737"/>
    </mc:Choice>
    <mc:Fallback>
      <p:transition advClick="0" advTm="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034" x="6159500" y="4146550"/>
          <p14:tracePt t="7116" x="6153150" y="4146550"/>
          <p14:tracePt t="7124" x="6140450" y="4146550"/>
          <p14:tracePt t="7132" x="6127750" y="4133850"/>
          <p14:tracePt t="7148" x="6102350" y="4108450"/>
          <p14:tracePt t="7163" x="6076950" y="4089400"/>
          <p14:tracePt t="7180" x="6032500" y="4064000"/>
          <p14:tracePt t="7196" x="5994400" y="4051300"/>
          <p14:tracePt t="7213" x="5943600" y="4025900"/>
          <p14:tracePt t="7217" x="5918200" y="4019550"/>
          <p14:tracePt t="7229" x="5899150" y="4019550"/>
          <p14:tracePt t="7247" x="5880100" y="4013200"/>
          <p14:tracePt t="7250" x="5873750" y="4013200"/>
          <p14:tracePt t="7507" x="5873750" y="4032250"/>
          <p14:tracePt t="7515" x="5873750" y="4051300"/>
          <p14:tracePt t="7525" x="5873750" y="4070350"/>
          <p14:tracePt t="7533" x="5873750" y="4102100"/>
          <p14:tracePt t="7546" x="5873750" y="4140200"/>
          <p14:tracePt t="7563" x="5892800" y="4210050"/>
          <p14:tracePt t="7580" x="5924550" y="4298950"/>
          <p14:tracePt t="7596" x="5969000" y="4362450"/>
          <p14:tracePt t="7613" x="6007100" y="4406900"/>
          <p14:tracePt t="7616" x="6032500" y="4451350"/>
          <p14:tracePt t="7629" x="6134100" y="4527550"/>
          <p14:tracePt t="7646" x="6273800" y="4622800"/>
          <p14:tracePt t="7653" x="6318250" y="4641850"/>
          <p14:tracePt t="7663" x="6413500" y="4705350"/>
          <p14:tracePt t="7680" x="6559550" y="4762500"/>
          <p14:tracePt t="7686" x="6673850" y="4806950"/>
          <p14:tracePt t="7696" x="6731000" y="4826000"/>
          <p14:tracePt t="7716" x="6915150" y="4851400"/>
          <p14:tracePt t="7729" x="6959600" y="4864100"/>
          <p14:tracePt t="7748" x="7086600" y="4864100"/>
          <p14:tracePt t="7763" x="7200900" y="4864100"/>
          <p14:tracePt t="7779" x="7296150" y="4851400"/>
          <p14:tracePt t="7796" x="7385050" y="4851400"/>
          <p14:tracePt t="7813" x="7518400" y="4838700"/>
          <p14:tracePt t="7829" x="7670800" y="4838700"/>
          <p14:tracePt t="7846" x="7823200" y="4832350"/>
          <p14:tracePt t="7847" x="7886700" y="4826000"/>
          <p14:tracePt t="7863" x="8001000" y="4794250"/>
          <p14:tracePt t="7879" x="8083550" y="4768850"/>
          <p14:tracePt t="7896" x="8147050" y="4737100"/>
          <p14:tracePt t="7913" x="8172450" y="4718050"/>
          <p14:tracePt t="7930" x="8216900" y="4660900"/>
          <p14:tracePt t="7947" x="8267700" y="4591050"/>
          <p14:tracePt t="7962" x="8286750" y="4552950"/>
          <p14:tracePt t="7979" x="8305800" y="4438650"/>
          <p14:tracePt t="7996" x="8305800" y="4406900"/>
          <p14:tracePt t="8013" x="8305800" y="4349750"/>
          <p14:tracePt t="8029" x="8293100" y="4298950"/>
          <p14:tracePt t="8046" x="8267700" y="4248150"/>
          <p14:tracePt t="8063" x="8216900" y="4171950"/>
          <p14:tracePt t="8066" x="8204200" y="4152900"/>
          <p14:tracePt t="8079" x="8185150" y="4121150"/>
          <p14:tracePt t="8096" x="8108950" y="4051300"/>
          <p14:tracePt t="8114" x="7981950" y="3949700"/>
          <p14:tracePt t="8129" x="7854950" y="3879850"/>
          <p14:tracePt t="8146" x="7715250" y="3803650"/>
          <p14:tracePt t="8163" x="7594600" y="3746500"/>
          <p14:tracePt t="8179" x="7467600" y="3683000"/>
          <p14:tracePt t="8196" x="7296150" y="3638550"/>
          <p14:tracePt t="8213" x="7073900" y="3556000"/>
          <p14:tracePt t="8229" x="6927850" y="3517900"/>
          <p14:tracePt t="8246" x="6756400" y="3486150"/>
          <p14:tracePt t="8263" x="6604000" y="3479800"/>
          <p14:tracePt t="8268" x="6540500" y="3479800"/>
          <p14:tracePt t="8279" x="6521450" y="3479800"/>
          <p14:tracePt t="8296" x="6407150" y="3479800"/>
          <p14:tracePt t="8313" x="6305550" y="3517900"/>
          <p14:tracePt t="8319" x="6267450" y="3524250"/>
          <p14:tracePt t="8329" x="6203950" y="3556000"/>
          <p14:tracePt t="8346" x="6159500" y="3581400"/>
          <p14:tracePt t="8363" x="6102350" y="3625850"/>
          <p14:tracePt t="8379" x="6064250" y="3651250"/>
          <p14:tracePt t="8396" x="6026150" y="3683000"/>
          <p14:tracePt t="8412" x="6000750" y="3708400"/>
          <p14:tracePt t="8429" x="5981700" y="3740150"/>
          <p14:tracePt t="8434" x="5975350" y="3765550"/>
          <p14:tracePt t="8446" x="5962650" y="3784600"/>
          <p14:tracePt t="8463" x="5949950" y="3835400"/>
          <p14:tracePt t="8479" x="5937250" y="3867150"/>
          <p14:tracePt t="8496" x="5930900" y="3905250"/>
          <p14:tracePt t="8513" x="5930900" y="3943350"/>
          <p14:tracePt t="8529" x="5930900" y="4000500"/>
          <p14:tracePt t="8546" x="5937250" y="4057650"/>
          <p14:tracePt t="8551" x="5937250" y="4076700"/>
          <p14:tracePt t="8563" x="5949950" y="4114800"/>
          <p14:tracePt t="8579" x="5969000" y="4146550"/>
          <p14:tracePt t="8596" x="6007100" y="4197350"/>
          <p14:tracePt t="8613" x="6051550" y="4254500"/>
          <p14:tracePt t="8629" x="6108700" y="4298950"/>
          <p14:tracePt t="8646" x="6197600" y="4343400"/>
          <p14:tracePt t="8663" x="6305550" y="4381500"/>
          <p14:tracePt t="8665" x="6337300" y="4400550"/>
          <p14:tracePt t="8679" x="6470650" y="4438650"/>
          <p14:tracePt t="8696" x="6565900" y="4451350"/>
          <p14:tracePt t="8713" x="6661150" y="4470400"/>
          <p14:tracePt t="8729" x="6731000" y="4495800"/>
          <p14:tracePt t="8746" x="6813550" y="4514850"/>
          <p14:tracePt t="8764" x="6877050" y="4533900"/>
          <p14:tracePt t="8767" x="6908800" y="4546600"/>
          <p14:tracePt t="8779" x="6934200" y="4546600"/>
          <p14:tracePt t="8796" x="6978650" y="4552950"/>
          <p14:tracePt t="8812" x="6997700" y="4559300"/>
          <p14:tracePt t="8983"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60699"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60698" y="5757429"/>
            <a:ext cx="6088283" cy="954107"/>
          </a:xfrm>
          <a:prstGeom prst="rect">
            <a:avLst/>
          </a:prstGeom>
        </p:spPr>
        <p:txBody>
          <a:bodyPr wrap="square">
            <a:spAutoFit/>
          </a:bodyPr>
          <a:lstStyle/>
          <a:p>
            <a:r>
              <a:rPr lang="en-US" sz="1400" dirty="0"/>
              <a:t>The Report Tab summarizes the inputs and outputs provided in the Calculator Tab. </a:t>
            </a:r>
            <a:r>
              <a:rPr lang="en-US" sz="1400" dirty="0" smtClean="0"/>
              <a:t>The </a:t>
            </a:r>
            <a:r>
              <a:rPr lang="en-US" sz="1400" dirty="0"/>
              <a:t>information in this Tab is designed to fit in a single sheet (landscape view). If other information or notes get cut-off from the what was provided in the Calculator Tab, please provide this information elsewhere.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88537933"/>
      </p:ext>
    </p:extLst>
  </p:cSld>
  <p:clrMapOvr>
    <a:masterClrMapping/>
  </p:clrMapOvr>
  <mc:AlternateContent xmlns:mc="http://schemas.openxmlformats.org/markup-compatibility/2006">
    <mc:Choice xmlns:p14="http://schemas.microsoft.com/office/powerpoint/2010/main" Requires="p14">
      <p:transition p14:dur="0" advClick="0" advTm="20631"/>
    </mc:Choice>
    <mc:Fallback>
      <p:transition advClick="0" advTm="20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37548" y="-1"/>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37547" y="5756570"/>
            <a:ext cx="5752619" cy="523220"/>
          </a:xfrm>
          <a:prstGeom prst="rect">
            <a:avLst/>
          </a:prstGeom>
        </p:spPr>
        <p:txBody>
          <a:bodyPr wrap="square">
            <a:spAutoFit/>
          </a:bodyPr>
          <a:lstStyle/>
          <a:p>
            <a:r>
              <a:rPr lang="en-US" sz="1400" dirty="0"/>
              <a:t>Now, I will begin our second example: Vibratory pile driving (36” steel pipe pile, 3 piles per day, and time to drive a pile is 30 minutes)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19480016"/>
      </p:ext>
    </p:extLst>
  </p:cSld>
  <p:clrMapOvr>
    <a:masterClrMapping/>
  </p:clrMapOvr>
  <mc:AlternateContent xmlns:mc="http://schemas.openxmlformats.org/markup-compatibility/2006">
    <mc:Choice xmlns:p14="http://schemas.microsoft.com/office/powerpoint/2010/main" Requires="p14">
      <p:transition p14:dur="0" advClick="0" advTm="12592"/>
    </mc:Choice>
    <mc:Fallback>
      <p:transition advClick="0" advTm="1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76444" y="0"/>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76443" y="5721812"/>
            <a:ext cx="5845217" cy="523220"/>
          </a:xfrm>
          <a:prstGeom prst="rect">
            <a:avLst/>
          </a:prstGeom>
        </p:spPr>
        <p:txBody>
          <a:bodyPr wrap="square">
            <a:spAutoFit/>
          </a:bodyPr>
          <a:lstStyle/>
          <a:p>
            <a:pPr lvl="0">
              <a:defRPr/>
            </a:pPr>
            <a:r>
              <a:rPr lang="en-US" sz="1400" dirty="0"/>
              <a:t>Let’s demonstrate the Proxy Sound Level Tab for vibratory pile driving. This </a:t>
            </a:r>
            <a:r>
              <a:rPr lang="en-US" sz="1400" dirty="0" smtClean="0"/>
              <a:t>Tab </a:t>
            </a:r>
            <a:r>
              <a:rPr lang="en-US" sz="1400" dirty="0"/>
              <a:t>can be accessed using the toolbar found at the bottom of the Tool.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99820556"/>
      </p:ext>
    </p:extLst>
  </p:cSld>
  <p:clrMapOvr>
    <a:masterClrMapping/>
  </p:clrMapOvr>
  <mc:AlternateContent xmlns:mc="http://schemas.openxmlformats.org/markup-compatibility/2006">
    <mc:Choice xmlns:p14="http://schemas.microsoft.com/office/powerpoint/2010/main" Requires="p14">
      <p:transition p14:dur="0" advClick="0" advTm="11680"/>
    </mc:Choice>
    <mc:Fallback>
      <p:transition advClick="0" advTm="1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693" x="6985000" y="4457700"/>
          <p14:tracePt t="8763" x="6978650" y="4457700"/>
          <p14:tracePt t="8768" x="6978650" y="4451350"/>
          <p14:tracePt t="8801" x="6972300" y="4445000"/>
          <p14:tracePt t="8826" x="6965950" y="4438650"/>
          <p14:tracePt t="8830" x="6959600" y="4432300"/>
          <p14:tracePt t="8839" x="6953250" y="4425950"/>
          <p14:tracePt t="8854" x="6927850" y="4406900"/>
          <p14:tracePt t="8871" x="6915150" y="4387850"/>
          <p14:tracePt t="8878" x="6908800" y="4387850"/>
          <p14:tracePt t="8887" x="6896100" y="4381500"/>
          <p14:tracePt t="8904" x="6858000" y="4356100"/>
          <p14:tracePt t="8920" x="6832600" y="4343400"/>
          <p14:tracePt t="8937" x="6775450" y="4311650"/>
          <p14:tracePt t="8948" x="6724650" y="4286250"/>
          <p14:tracePt t="8956" x="6680200" y="4267200"/>
          <p14:tracePt t="8970" x="6623050" y="4254500"/>
          <p14:tracePt t="8987" x="6445250" y="4184650"/>
          <p14:tracePt t="9003" x="6362700" y="4152900"/>
          <p14:tracePt t="9020" x="6216650" y="4114800"/>
          <p14:tracePt t="9037" x="6108700" y="4076700"/>
          <p14:tracePt t="9054" x="5981700" y="4038600"/>
          <p14:tracePt t="9058" x="5930900" y="4019550"/>
          <p14:tracePt t="9070" x="5861050" y="4000500"/>
          <p14:tracePt t="9087" x="5702300" y="3943350"/>
          <p14:tracePt t="9089" x="5632450" y="3924300"/>
          <p14:tracePt t="9104" x="5416550" y="3860800"/>
          <p14:tracePt t="9120" x="5283200" y="3829050"/>
          <p14:tracePt t="9137" x="5124450" y="3784600"/>
          <p14:tracePt t="9154" x="4978400" y="3752850"/>
          <p14:tracePt t="9170" x="4819650" y="3714750"/>
          <p14:tracePt t="9189" x="4572000" y="3651250"/>
          <p14:tracePt t="9204" x="4400550" y="3632200"/>
          <p14:tracePt t="9223" x="4235450" y="3613150"/>
          <p14:tracePt t="9237" x="4000500" y="3581400"/>
          <p14:tracePt t="9253" x="3835400" y="3575050"/>
          <p14:tracePt t="9270" x="3670300" y="3549650"/>
          <p14:tracePt t="9287" x="3492500" y="3549650"/>
          <p14:tracePt t="9290" x="3429000" y="3549650"/>
          <p14:tracePt t="9303" x="3327400" y="3556000"/>
          <p14:tracePt t="9320" x="3092450" y="3587750"/>
          <p14:tracePt t="9337" x="2863850" y="3619500"/>
          <p14:tracePt t="9353" x="2603500" y="3651250"/>
          <p14:tracePt t="9370" x="2451100" y="3676650"/>
          <p14:tracePt t="9389" x="2241550" y="3740150"/>
          <p14:tracePt t="9403" x="2127250" y="3784600"/>
          <p14:tracePt t="9420" x="1993900" y="3867150"/>
          <p14:tracePt t="9437" x="1885950" y="3937000"/>
          <p14:tracePt t="9454" x="1758950" y="4057650"/>
          <p14:tracePt t="9470" x="1663700" y="4165600"/>
          <p14:tracePt t="9487" x="1606550" y="4229100"/>
          <p14:tracePt t="9503" x="1562100" y="4330700"/>
          <p14:tracePt t="9520" x="1524000" y="4419600"/>
          <p14:tracePt t="9537" x="1517650" y="4489450"/>
          <p14:tracePt t="9555" x="1511300" y="4546600"/>
          <p14:tracePt t="9562" x="1511300" y="4552950"/>
          <p14:tracePt t="9570" x="1517650" y="4565650"/>
          <p14:tracePt t="9587" x="1549400" y="4603750"/>
          <p14:tracePt t="9603" x="1638300" y="4667250"/>
          <p14:tracePt t="9623" x="1746250" y="4718050"/>
          <p14:tracePt t="9624" x="1835150" y="4762500"/>
          <p14:tracePt t="9636" x="1930400" y="4794250"/>
          <p14:tracePt t="9653" x="2101850" y="4857750"/>
          <p14:tracePt t="9670" x="2432050" y="4965700"/>
          <p14:tracePt t="9687" x="2603500" y="5003800"/>
          <p14:tracePt t="9703" x="2736850" y="5022850"/>
          <p14:tracePt t="9720" x="2927350" y="5035550"/>
          <p14:tracePt t="9737" x="3168650" y="5041900"/>
          <p14:tracePt t="9754" x="3403600" y="5041900"/>
          <p14:tracePt t="9761" x="3460750" y="5041900"/>
          <p14:tracePt t="9770" x="3587750" y="5029200"/>
          <p14:tracePt t="9786" x="3708400" y="5003800"/>
          <p14:tracePt t="9789" x="3771900" y="4972050"/>
          <p14:tracePt t="9803" x="3860800" y="4908550"/>
          <p14:tracePt t="9820" x="3930650" y="4851400"/>
          <p14:tracePt t="9837" x="4000500" y="4800600"/>
          <p14:tracePt t="9853" x="4064000" y="4749800"/>
          <p14:tracePt t="9870" x="4152900" y="4686300"/>
          <p14:tracePt t="9886" x="4216400" y="4648200"/>
          <p14:tracePt t="9888" x="4254500" y="4610100"/>
          <p14:tracePt t="9903" x="4298950" y="4578350"/>
          <p14:tracePt t="9920" x="4387850" y="4495800"/>
          <p14:tracePt t="9938" x="4451350" y="4419600"/>
          <p14:tracePt t="9953" x="4508500" y="4368800"/>
          <p14:tracePt t="9958" x="4533900" y="4330700"/>
          <p14:tracePt t="9970" x="4578350" y="4298950"/>
          <p14:tracePt t="9987" x="4616450" y="4241800"/>
          <p14:tracePt t="10003" x="4654550" y="4197350"/>
          <p14:tracePt t="10007" x="4679950" y="4152900"/>
          <p14:tracePt t="10020" x="4711700" y="4076700"/>
          <p14:tracePt t="10036" x="4737100" y="4019550"/>
          <p14:tracePt t="10053" x="4749800" y="3975100"/>
          <p14:tracePt t="10070" x="4762500" y="3924300"/>
          <p14:tracePt t="10086" x="4762500" y="3867150"/>
          <p14:tracePt t="10105" x="4762500" y="3816350"/>
          <p14:tracePt t="10107" x="4762500" y="3784600"/>
          <p14:tracePt t="10120" x="4762500" y="3765550"/>
          <p14:tracePt t="10137" x="4762500" y="3727450"/>
          <p14:tracePt t="10144" x="4762500" y="3714750"/>
          <p14:tracePt t="10153" x="4743450" y="3676650"/>
          <p14:tracePt t="10170" x="4724400" y="3644900"/>
          <p14:tracePt t="10186" x="4686300" y="3613150"/>
          <p14:tracePt t="10203" x="4641850" y="3581400"/>
          <p14:tracePt t="10220" x="4572000" y="3549650"/>
          <p14:tracePt t="10228" x="4514850" y="3517900"/>
          <p14:tracePt t="10236" x="4445000" y="3492500"/>
          <p14:tracePt t="10253" x="4286250" y="3429000"/>
          <p14:tracePt t="10257" x="4210050" y="3409950"/>
          <p14:tracePt t="10270" x="3987800" y="3346450"/>
          <p14:tracePt t="10286" x="3727450" y="3289300"/>
          <p14:tracePt t="10304" x="3473450" y="3257550"/>
          <p14:tracePt t="10320" x="3289300" y="3225800"/>
          <p14:tracePt t="10327" x="3175000" y="3219450"/>
          <p14:tracePt t="10336" x="3048000" y="3194050"/>
          <p14:tracePt t="10353" x="2870200" y="3187700"/>
          <p14:tracePt t="10370" x="2540000" y="3162300"/>
          <p14:tracePt t="10386" x="2374900" y="3162300"/>
          <p14:tracePt t="10403" x="2279650" y="3162300"/>
          <p14:tracePt t="10420" x="2159000" y="3168650"/>
          <p14:tracePt t="10437" x="2089150" y="3181350"/>
          <p14:tracePt t="10447" x="2038350" y="3194050"/>
          <p14:tracePt t="10454" x="1993900" y="3200400"/>
          <p14:tracePt t="10470" x="1911350" y="3225800"/>
          <p14:tracePt t="10486" x="1847850" y="3244850"/>
          <p14:tracePt t="10488" x="1803400" y="3263900"/>
          <p14:tracePt t="10503" x="1765300" y="3276600"/>
          <p14:tracePt t="10520" x="1739900" y="3289300"/>
          <p14:tracePt t="10536" x="1714500" y="3302000"/>
          <p14:tracePt t="10553" x="1695450" y="3321050"/>
          <p14:tracePt t="10572" x="1682750" y="3340100"/>
          <p14:tracePt t="10586" x="1682750" y="3346450"/>
          <p14:tracePt t="10603" x="1676400" y="3352800"/>
          <p14:tracePt t="10620" x="1676400" y="3359150"/>
          <p14:tracePt t="10659" x="1676400" y="3365500"/>
          <p14:tracePt t="10675" x="1676400" y="3371850"/>
          <p14:tracePt t="10691" x="1676400" y="3378200"/>
          <p14:tracePt t="10698" x="1682750" y="3378200"/>
          <p14:tracePt t="10698"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63524" y="0"/>
            <a:ext cx="5879937" cy="440995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4480426"/>
            <a:ext cx="7280476" cy="2377574"/>
          </a:xfrm>
          <a:prstGeom prst="rect">
            <a:avLst/>
          </a:prstGeom>
        </p:spPr>
        <p:txBody>
          <a:bodyPr wrap="square">
            <a:spAutoFit/>
          </a:bodyPr>
          <a:lstStyle/>
          <a:p>
            <a:r>
              <a:rPr lang="en-US" dirty="0"/>
              <a:t>There are some basic pieces of information needed to use this Tool. First, one must know what type of pile driving activity they are doing, either impact or vibratory. Proxy sound levels are also needed, but if unknown, NMFS provides help by the Tool having a Tab with surrogate levels. Note: Most proxy levels are specified at 10 m from the pile. If this distance is different from 10 m, this needs to be changed in the Calculator Tab. Transmission loss is needed, but NMFS provides help via a default value of 15 (practical spreading), if unknown. This default may be changed if transmission loss data are available. One must know the number of piles per day and either strikes per pile for impact pile driving or duration (minutes) to drive a pile using vibratory pile driving. NMFS suggests using a best estimate based on previous experience. If a bubble curtain or other attenuation device is being used, NMFS provides help via recommending a -5 dB default, unless better information is available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48307986"/>
      </p:ext>
    </p:extLst>
  </p:cSld>
  <p:clrMapOvr>
    <a:masterClrMapping/>
  </p:clrMapOvr>
  <mc:AlternateContent xmlns:mc="http://schemas.openxmlformats.org/markup-compatibility/2006">
    <mc:Choice xmlns:p14="http://schemas.microsoft.com/office/powerpoint/2010/main" Requires="p14">
      <p:transition p14:dur="0" advClick="0" advTm="65403"/>
    </mc:Choice>
    <mc:Fallback>
      <p:transition advClick="0" advTm="6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62582" y="93804"/>
            <a:ext cx="6094390" cy="457079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9959" y="4766304"/>
            <a:ext cx="7158941" cy="1962076"/>
          </a:xfrm>
          <a:prstGeom prst="rect">
            <a:avLst/>
          </a:prstGeom>
        </p:spPr>
        <p:txBody>
          <a:bodyPr wrap="square">
            <a:spAutoFit/>
          </a:bodyPr>
          <a:lstStyle/>
          <a:p>
            <a:r>
              <a:rPr lang="en-US" dirty="0"/>
              <a:t>Note the various assumptions listed at the top of this Tab. This Tab is sortable by various pile features (size, material, etc.). Note complete row of information provided for each pile, including water depth, location, reference, and comments. Please pick the proxy that is most applicable to your activity. If the exact pile size or material is not listed, consult NMFS or use next largest size. Copy the information from this Tab and then paste directly in the corresponding Calculator Tab (paste as a Value, 123). Note: If measurement distance from pile is not 10 m, then this value will need to be updated in Calculator Tab. If you have specific information on sound levels for your pile size/material, then it is not necessary to rely on a proxy.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24209282"/>
      </p:ext>
    </p:extLst>
  </p:cSld>
  <p:clrMapOvr>
    <a:masterClrMapping/>
  </p:clrMapOvr>
  <mc:AlternateContent xmlns:mc="http://schemas.openxmlformats.org/markup-compatibility/2006">
    <mc:Choice xmlns:p14="http://schemas.microsoft.com/office/powerpoint/2010/main" Requires="p14">
      <p:transition p14:dur="0" advClick="0" advTm="44539"/>
    </mc:Choice>
    <mc:Fallback>
      <p:transition advClick="0" advTm="4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14398" y="0"/>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16015" y="5791558"/>
            <a:ext cx="5978324" cy="730969"/>
          </a:xfrm>
          <a:prstGeom prst="rect">
            <a:avLst/>
          </a:prstGeom>
        </p:spPr>
        <p:txBody>
          <a:bodyPr wrap="square">
            <a:spAutoFit/>
          </a:bodyPr>
          <a:lstStyle/>
          <a:p>
            <a:pPr lvl="0">
              <a:defRPr/>
            </a:pPr>
            <a:r>
              <a:rPr lang="en-US" sz="1400" dirty="0"/>
              <a:t>To use the Proxy Sound Level Tab, it makes sense to sort data by appropriate pile size (hot pink arrow) and pile material (turquoise arrow).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05634710"/>
      </p:ext>
    </p:extLst>
  </p:cSld>
  <p:clrMapOvr>
    <a:masterClrMapping/>
  </p:clrMapOvr>
  <mc:AlternateContent xmlns:mc="http://schemas.openxmlformats.org/markup-compatibility/2006">
    <mc:Choice xmlns:p14="http://schemas.microsoft.com/office/powerpoint/2010/main" Requires="p14">
      <p:transition p14:dur="0" advClick="0" advTm="16009"/>
    </mc:Choice>
    <mc:Fallback>
      <p:transition advClick="0" advTm="1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365" x="4572000" y="3429000"/>
          <p14:tracePt t="8528" x="4559300" y="3429000"/>
          <p14:tracePt t="8541" x="4540250" y="3429000"/>
          <p14:tracePt t="8550" x="4514850" y="3429000"/>
          <p14:tracePt t="8560" x="4508500" y="3429000"/>
          <p14:tracePt t="8572" x="4483100" y="3429000"/>
          <p14:tracePt t="8585" x="4445000" y="3429000"/>
          <p14:tracePt t="8601" x="4400550" y="3435350"/>
          <p14:tracePt t="8605" x="4381500" y="3435350"/>
          <p14:tracePt t="8617" x="4362450" y="3435350"/>
          <p14:tracePt t="8635" x="4286250" y="3435350"/>
          <p14:tracePt t="8652" x="4241800" y="3435350"/>
          <p14:tracePt t="8667" x="4210050" y="3429000"/>
          <p14:tracePt t="8684" x="4178300" y="3416300"/>
          <p14:tracePt t="8701" x="4133850" y="3384550"/>
          <p14:tracePt t="8717" x="4089400" y="3359150"/>
          <p14:tracePt t="8734" x="4044950" y="3321050"/>
          <p14:tracePt t="8751" x="3949700" y="3257550"/>
          <p14:tracePt t="8768" x="3873500" y="3219450"/>
          <p14:tracePt t="8785" x="3797300" y="3175000"/>
          <p14:tracePt t="8801" x="3689350" y="3130550"/>
          <p14:tracePt t="8817" x="3549650" y="3067050"/>
          <p14:tracePt t="8835" x="3441700" y="3022600"/>
          <p14:tracePt t="8839" x="3384550" y="3003550"/>
          <p14:tracePt t="8851" x="3340100" y="2990850"/>
          <p14:tracePt t="8868" x="3244850" y="2959100"/>
          <p14:tracePt t="8884" x="3111500" y="2921000"/>
          <p14:tracePt t="8885" x="3060700" y="2914650"/>
          <p14:tracePt t="8901" x="2965450" y="2895600"/>
          <p14:tracePt t="8917" x="2882900" y="2882900"/>
          <p14:tracePt t="8934" x="2762250" y="2863850"/>
          <p14:tracePt t="8951" x="2667000" y="2857500"/>
          <p14:tracePt t="8968" x="2565400" y="2857500"/>
          <p14:tracePt t="8970" x="2501900" y="2857500"/>
          <p14:tracePt t="8984" x="2451100" y="2857500"/>
          <p14:tracePt t="9001" x="2286000" y="2857500"/>
          <p14:tracePt t="9017" x="2165350" y="2857500"/>
          <p14:tracePt t="9034" x="2076450" y="2857500"/>
          <p14:tracePt t="9051" x="2012950" y="2857500"/>
          <p14:tracePt t="9068" x="1949450" y="2857500"/>
          <p14:tracePt t="9086" x="1879600" y="2870200"/>
          <p14:tracePt t="9088" x="1841500" y="2876550"/>
          <p14:tracePt t="9101" x="1758950" y="2895600"/>
          <p14:tracePt t="9117" x="1708150" y="2901950"/>
          <p14:tracePt t="9134" x="1657350" y="2908300"/>
          <p14:tracePt t="9151" x="1606550" y="2927350"/>
          <p14:tracePt t="9167" x="1549400" y="2940050"/>
          <p14:tracePt t="9184" x="1498600" y="2952750"/>
          <p14:tracePt t="9201" x="1435100" y="2965450"/>
          <p14:tracePt t="9204" x="1416050" y="2978150"/>
          <p14:tracePt t="9218" x="1384300" y="2990850"/>
          <p14:tracePt t="9234" x="1352550" y="3003550"/>
          <p14:tracePt t="9236" x="1339850" y="3016250"/>
          <p14:tracePt t="9251" x="1314450" y="3035300"/>
          <p14:tracePt t="9270" x="1289050" y="3054350"/>
          <p14:tracePt t="9273" x="1270000" y="3073400"/>
          <p14:tracePt t="9301" x="1250950" y="3086100"/>
          <p14:tracePt t="9317" x="1244600" y="3105150"/>
          <p14:tracePt t="9334" x="1231900" y="3117850"/>
          <p14:tracePt t="9350" x="1212850" y="3143250"/>
          <p14:tracePt t="9367" x="1206500" y="3162300"/>
          <p14:tracePt t="9384" x="1200150" y="3181350"/>
          <p14:tracePt t="9401" x="1193800" y="3187700"/>
          <p14:tracePt t="9418" x="1193800" y="3194050"/>
          <p14:tracePt t="9492" x="1200150" y="3194050"/>
          <p14:tracePt t="9500" x="1219200" y="3194050"/>
          <p14:tracePt t="9507" x="1257300" y="3194050"/>
          <p14:tracePt t="9517" x="1276350" y="3194050"/>
          <p14:tracePt t="9534" x="1371600" y="3175000"/>
          <p14:tracePt t="9550" x="1492250" y="3136900"/>
          <p14:tracePt t="9553" x="1562100" y="3111500"/>
          <p14:tracePt t="9567" x="1651000" y="3079750"/>
          <p14:tracePt t="9584" x="1816100" y="3009900"/>
          <p14:tracePt t="9585" x="1917700" y="2965450"/>
          <p14:tracePt t="9601" x="2019300" y="2908300"/>
          <p14:tracePt t="9618" x="2159000" y="2832100"/>
          <p14:tracePt t="9623" x="2228850" y="2781300"/>
          <p14:tracePt t="9634" x="2273300" y="2755900"/>
          <p14:tracePt t="9651" x="2387600" y="2667000"/>
          <p14:tracePt t="9656" x="2432050" y="2647950"/>
          <p14:tracePt t="9667" x="2501900" y="2603500"/>
          <p14:tracePt t="9684" x="2590800" y="2546350"/>
          <p14:tracePt t="9702" x="2762250" y="2432050"/>
          <p14:tracePt t="9718" x="2806700" y="2400300"/>
          <p14:tracePt t="9735" x="2851150" y="2362200"/>
          <p14:tracePt t="9750" x="2889250" y="2324100"/>
          <p14:tracePt t="9767" x="2921000" y="2286000"/>
          <p14:tracePt t="9784" x="2959100" y="2254250"/>
          <p14:tracePt t="9801" x="2978150" y="2228850"/>
          <p14:tracePt t="9818" x="2978150" y="2216150"/>
          <p14:tracePt t="9826" x="2984500" y="2216150"/>
          <p14:tracePt t="9850" x="2990850" y="2209800"/>
          <p14:tracePt t="11445" x="2997200" y="2209800"/>
          <p14:tracePt t="11452" x="3003550" y="2209800"/>
          <p14:tracePt t="11459" x="3009900" y="2209800"/>
          <p14:tracePt t="11468" x="3016250" y="2209800"/>
          <p14:tracePt t="11490" x="3022600" y="2209800"/>
          <p14:tracePt t="11510" x="3028950" y="2209800"/>
          <p14:tracePt t="11517" x="3035300" y="2209800"/>
          <p14:tracePt t="11533" x="3041650" y="2209800"/>
          <p14:tracePt t="11550" x="3054350" y="2209800"/>
          <p14:tracePt t="11567" x="3067050" y="2209800"/>
          <p14:tracePt t="11583" x="3092450" y="2209800"/>
          <p14:tracePt t="11600" x="3124200" y="2209800"/>
          <p14:tracePt t="11616" x="3200400" y="2209800"/>
          <p14:tracePt t="11633" x="3282950" y="2216150"/>
          <p14:tracePt t="11650" x="3359150" y="2216150"/>
          <p14:tracePt t="11666" x="3441700" y="2216150"/>
          <p14:tracePt t="11669" x="3498850" y="2216150"/>
          <p14:tracePt t="11683" x="3524250" y="2216150"/>
          <p14:tracePt t="11705" x="3600450" y="2216150"/>
          <p14:tracePt t="11708" x="3625850" y="2216150"/>
          <p14:tracePt t="11716" x="3644900" y="2216150"/>
          <p14:tracePt t="11733" x="3695700" y="2209800"/>
          <p14:tracePt t="11750" x="3752850" y="2197100"/>
          <p14:tracePt t="11766" x="3822700" y="2184400"/>
          <p14:tracePt t="11783" x="3905250" y="2171700"/>
          <p14:tracePt t="11800" x="4025900" y="2152650"/>
          <p14:tracePt t="11801" x="4051300" y="2146300"/>
          <p14:tracePt t="11816" x="4121150" y="2133600"/>
          <p14:tracePt t="11833" x="4210050" y="2120900"/>
          <p14:tracePt t="11850" x="4241800" y="2114550"/>
          <p14:tracePt t="11867" x="4254500" y="2108200"/>
          <p14:tracePt t="11885" x="4267200" y="2101850"/>
          <p14:tracePt t="11900" x="4273550" y="2095500"/>
          <p14:tracePt t="11916" x="4286250" y="2089150"/>
          <p14:tracePt t="12122" x="4279900" y="2089150"/>
          <p14:tracePt t="12129" x="4260850" y="2089150"/>
          <p14:tracePt t="12136" x="4241800" y="2089150"/>
          <p14:tracePt t="12150" x="4210050" y="2095500"/>
          <p14:tracePt t="12167" x="4127500" y="2120900"/>
          <p14:tracePt t="12183" x="4032250" y="2152650"/>
          <p14:tracePt t="12200" x="3956050" y="2184400"/>
          <p14:tracePt t="12217" x="3886200" y="2216150"/>
          <p14:tracePt t="12233" x="3784600" y="2273300"/>
          <p14:tracePt t="12250" x="3683000" y="2336800"/>
          <p14:tracePt t="12267" x="3568700" y="2425700"/>
          <p14:tracePt t="12283" x="3505200" y="2476500"/>
          <p14:tracePt t="12300" x="3435350" y="2520950"/>
          <p14:tracePt t="12316" x="3371850" y="2565400"/>
          <p14:tracePt t="12333" x="3321050" y="2603500"/>
          <p14:tracePt t="12349" x="3225800" y="2673350"/>
          <p14:tracePt t="12366" x="3136900" y="2736850"/>
          <p14:tracePt t="12383" x="3060700" y="2787650"/>
          <p14:tracePt t="12399" x="2971800" y="2851150"/>
          <p14:tracePt t="12416" x="2895600" y="2901950"/>
          <p14:tracePt t="12433" x="2832100" y="2946400"/>
          <p14:tracePt t="12450" x="2755900" y="2984500"/>
          <p14:tracePt t="12467" x="2698750" y="3022600"/>
          <p14:tracePt t="12471" x="2679700" y="3041650"/>
          <p14:tracePt t="12483" x="2660650" y="3054350"/>
          <p14:tracePt t="12500" x="2616200" y="3073400"/>
          <p14:tracePt t="12501" x="2603500" y="3079750"/>
          <p14:tracePt t="12518" x="2578100" y="3098800"/>
          <p14:tracePt t="12533" x="2540000" y="3117850"/>
          <p14:tracePt t="12550" x="2527300" y="3124200"/>
          <p14:tracePt t="12566" x="2514600" y="3136900"/>
          <p14:tracePt t="12583" x="2508250" y="3143250"/>
          <p14:tracePt t="12693" x="2514600" y="3143250"/>
          <p14:tracePt t="12697" x="2533650" y="3130550"/>
          <p14:tracePt t="12704" x="2578100" y="3111500"/>
          <p14:tracePt t="12716" x="2635250" y="3086100"/>
          <p14:tracePt t="12733" x="2781300" y="3035300"/>
          <p14:tracePt t="12750" x="2927350" y="2978150"/>
          <p14:tracePt t="12767" x="3124200" y="2882900"/>
          <p14:tracePt t="12783" x="3244850" y="2813050"/>
          <p14:tracePt t="12801" x="3340100" y="2730500"/>
          <p14:tracePt t="12817" x="3429000" y="2667000"/>
          <p14:tracePt t="12833" x="3543300" y="2590800"/>
          <p14:tracePt t="12849" x="3644900" y="2533650"/>
          <p14:tracePt t="12867" x="3841750" y="2406650"/>
          <p14:tracePt t="12884" x="3943350" y="2349500"/>
          <p14:tracePt t="12900" x="4057650" y="2286000"/>
          <p14:tracePt t="12916" x="4216400" y="2203450"/>
          <p14:tracePt t="12933" x="4387850" y="2133600"/>
          <p14:tracePt t="12950" x="4559300" y="2070100"/>
          <p14:tracePt t="12956" x="4616450" y="2044700"/>
          <p14:tracePt t="12966" x="4673600" y="2019300"/>
          <p14:tracePt t="12983" x="4768850" y="1962150"/>
          <p14:tracePt t="12999" x="4800600" y="1943100"/>
          <p14:tracePt t="13018" x="4826000" y="1924050"/>
          <p14:tracePt t="13033" x="4876800" y="1898650"/>
          <p14:tracePt t="13050" x="4895850" y="1885950"/>
          <p14:tracePt t="13054" x="4908550" y="1879600"/>
          <p14:tracePt t="13078" x="4914900" y="1879600"/>
          <p14:tracePt t="13086" x="4921250" y="1873250"/>
          <p14:tracePt t="13099" x="4927600" y="1866900"/>
          <p14:tracePt t="13116" x="4946650" y="1860550"/>
          <p14:tracePt t="13133" x="4959350" y="1847850"/>
          <p14:tracePt t="13150" x="4978400" y="1841500"/>
          <p14:tracePt t="13166" x="4984750" y="1835150"/>
          <p14:tracePt t="13184" x="4991100" y="1835150"/>
          <p14:tracePt t="13200" x="4997450" y="1835150"/>
          <p14:tracePt t="13218" x="5010150" y="1828800"/>
          <p14:tracePt t="13237" x="5010150" y="1822450"/>
          <p14:tracePt t="13281" x="5016500" y="1822450"/>
          <p14:tracePt t="13560"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60699" y="-1"/>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27590" y="5726921"/>
            <a:ext cx="6256116" cy="954107"/>
          </a:xfrm>
          <a:prstGeom prst="rect">
            <a:avLst/>
          </a:prstGeom>
        </p:spPr>
        <p:txBody>
          <a:bodyPr wrap="square">
            <a:spAutoFit/>
          </a:bodyPr>
          <a:lstStyle/>
          <a:p>
            <a:r>
              <a:rPr lang="en-US" sz="1400" dirty="0"/>
              <a:t>Here is a closer look at sorting columns, specifically Column A for pile size and Column B for pile material. In this example, we are interested in available data for 36” steel pipe piles. Since this is </a:t>
            </a:r>
            <a:r>
              <a:rPr lang="en-US" sz="1400" dirty="0" smtClean="0"/>
              <a:t>a more </a:t>
            </a:r>
            <a:r>
              <a:rPr lang="en-US" sz="1400" dirty="0"/>
              <a:t>a generic assessment, we will choose steel pipe “typical” vs. “loudest.”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2762797"/>
      </p:ext>
    </p:extLst>
  </p:cSld>
  <p:clrMapOvr>
    <a:masterClrMapping/>
  </p:clrMapOvr>
  <mc:AlternateContent xmlns:mc="http://schemas.openxmlformats.org/markup-compatibility/2006">
    <mc:Choice xmlns:p14="http://schemas.microsoft.com/office/powerpoint/2010/main" Requires="p14">
      <p:transition p14:dur="0" advClick="0" advTm="27246"/>
    </mc:Choice>
    <mc:Fallback>
      <p:transition advClick="0" advTm="2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379" x="3829050" y="1085850"/>
          <p14:tracePt t="6474" x="3829050" y="1079500"/>
          <p14:tracePt t="6486" x="3829050" y="1073150"/>
          <p14:tracePt t="6503" x="3829050" y="1054100"/>
          <p14:tracePt t="6520" x="3810000" y="1016000"/>
          <p14:tracePt t="6536" x="3790950" y="984250"/>
          <p14:tracePt t="6553" x="3746500" y="946150"/>
          <p14:tracePt t="6570" x="3708400" y="920750"/>
          <p14:tracePt t="6586" x="3581400" y="850900"/>
          <p14:tracePt t="6590" x="3536950" y="831850"/>
          <p14:tracePt t="6603" x="3473450" y="806450"/>
          <p14:tracePt t="6619" x="3359150" y="768350"/>
          <p14:tracePt t="6622" x="3295650" y="736600"/>
          <p14:tracePt t="6636" x="3200400" y="717550"/>
          <p14:tracePt t="6653" x="2952750" y="647700"/>
          <p14:tracePt t="6669" x="2781300" y="622300"/>
          <p14:tracePt t="6686" x="2647950" y="590550"/>
          <p14:tracePt t="6705" x="2508250" y="571500"/>
          <p14:tracePt t="6707" x="2476500" y="565150"/>
          <p14:tracePt t="6720" x="2387600" y="558800"/>
          <p14:tracePt t="6736" x="2305050" y="558800"/>
          <p14:tracePt t="6739" x="2228850" y="558800"/>
          <p14:tracePt t="6753" x="2101850" y="558800"/>
          <p14:tracePt t="6769" x="1993900" y="558800"/>
          <p14:tracePt t="6786" x="1930400" y="558800"/>
          <p14:tracePt t="6803" x="1873250" y="558800"/>
          <p14:tracePt t="6810" x="1854200" y="558800"/>
          <p14:tracePt t="6819" x="1828800" y="565150"/>
          <p14:tracePt t="6836" x="1778000" y="584200"/>
          <p14:tracePt t="6853" x="1695450" y="641350"/>
          <p14:tracePt t="6869" x="1651000" y="673100"/>
          <p14:tracePt t="6886" x="1593850" y="730250"/>
          <p14:tracePt t="6903" x="1562100" y="774700"/>
          <p14:tracePt t="6921" x="1517650" y="863600"/>
          <p14:tracePt t="6939" x="1485900" y="971550"/>
          <p14:tracePt t="6952" x="1479550" y="1028700"/>
          <p14:tracePt t="6970" x="1479550" y="1085850"/>
          <p14:tracePt t="6974" x="1479550" y="1123950"/>
          <p14:tracePt t="6986" x="1479550" y="1174750"/>
          <p14:tracePt t="7003" x="1479550" y="1263650"/>
          <p14:tracePt t="7019" x="1498600" y="1327150"/>
          <p14:tracePt t="7036" x="1530350" y="1358900"/>
          <p14:tracePt t="7052" x="1555750" y="1390650"/>
          <p14:tracePt t="7069" x="1587500" y="1409700"/>
          <p14:tracePt t="7074" x="1612900" y="1422400"/>
          <p14:tracePt t="7086" x="1638300" y="1435100"/>
          <p14:tracePt t="7103" x="1746250" y="1466850"/>
          <p14:tracePt t="7119" x="1847850" y="1485900"/>
          <p14:tracePt t="7136" x="1943100" y="1504950"/>
          <p14:tracePt t="7152" x="2070100" y="1524000"/>
          <p14:tracePt t="7171" x="2165350" y="1543050"/>
          <p14:tracePt t="7186" x="2254250" y="1543050"/>
          <p14:tracePt t="7202" x="2393950" y="1549400"/>
          <p14:tracePt t="7204" x="2432050" y="1549400"/>
          <p14:tracePt t="7219" x="2578100" y="1562100"/>
          <p14:tracePt t="7236" x="2673350" y="1568450"/>
          <p14:tracePt t="7253" x="2832100" y="1568450"/>
          <p14:tracePt t="7269" x="2984500" y="1568450"/>
          <p14:tracePt t="7286" x="3086100" y="1568450"/>
          <p14:tracePt t="7302" x="3213100" y="1568450"/>
          <p14:tracePt t="7307" x="3244850" y="1555750"/>
          <p14:tracePt t="7319" x="3289300" y="1543050"/>
          <p14:tracePt t="7336" x="3340100" y="1524000"/>
          <p14:tracePt t="7352" x="3409950" y="1479550"/>
          <p14:tracePt t="7372" x="3435350" y="1447800"/>
          <p14:tracePt t="7386" x="3454400" y="1422400"/>
          <p14:tracePt t="7403" x="3460750" y="1397000"/>
          <p14:tracePt t="7419" x="3460750" y="1365250"/>
          <p14:tracePt t="7436" x="3460750" y="1346200"/>
          <p14:tracePt t="7453" x="3460750" y="1327150"/>
          <p14:tracePt t="7469" x="3460750" y="1314450"/>
          <p14:tracePt t="7486" x="3454400" y="1301750"/>
          <p14:tracePt t="7503" x="3454400" y="1295400"/>
          <p14:tracePt t="7519" x="3448050" y="1295400"/>
          <p14:tracePt t="7536" x="3448050" y="1282700"/>
          <p14:tracePt t="7552" x="3441700" y="1282700"/>
          <p14:tracePt t="7623" x="3441700" y="1276350"/>
          <p14:tracePt t="7631" x="0" y="0"/>
        </p14:tracePtLst>
        <p14:tracePtLst>
          <p14:tracePt t="8276" x="5422900" y="958850"/>
          <p14:tracePt t="8277" x="5397500" y="952500"/>
          <p14:tracePt t="8285" x="5365750" y="946150"/>
          <p14:tracePt t="8302" x="5295900" y="927100"/>
          <p14:tracePt t="8319" x="5219700" y="914400"/>
          <p14:tracePt t="8336" x="5111750" y="895350"/>
          <p14:tracePt t="8352" x="4953000" y="876300"/>
          <p14:tracePt t="8371" x="4819650" y="857250"/>
          <p14:tracePt t="8387" x="4718050" y="850900"/>
          <p14:tracePt t="8403" x="4635500" y="838200"/>
          <p14:tracePt t="8420" x="4552950" y="831850"/>
          <p14:tracePt t="8437" x="4451350" y="831850"/>
          <p14:tracePt t="8455" x="4343400" y="838200"/>
          <p14:tracePt t="8458" x="4305300" y="838200"/>
          <p14:tracePt t="8469" x="4254500" y="844550"/>
          <p14:tracePt t="8471" x="4197350" y="850900"/>
          <p14:tracePt t="8486" x="4146550" y="869950"/>
          <p14:tracePt t="8488" x="4102100" y="882650"/>
          <p14:tracePt t="8502" x="4070350" y="895350"/>
          <p14:tracePt t="8519" x="4006850" y="946150"/>
          <p14:tracePt t="8535" x="3981450" y="984250"/>
          <p14:tracePt t="8553" x="3956050" y="1035050"/>
          <p14:tracePt t="8561" x="3943350" y="1066800"/>
          <p14:tracePt t="8569" x="3937000" y="1092200"/>
          <p14:tracePt t="8589" x="3924300" y="1174750"/>
          <p14:tracePt t="8602" x="3924300" y="1244600"/>
          <p14:tracePt t="8606" x="3924300" y="1282700"/>
          <p14:tracePt t="8621" x="3937000" y="1352550"/>
          <p14:tracePt t="8635" x="3968750" y="1416050"/>
          <p14:tracePt t="8652" x="4044950" y="1504950"/>
          <p14:tracePt t="8670" x="4108450" y="1562100"/>
          <p14:tracePt t="8690" x="4248150" y="1663700"/>
          <p14:tracePt t="8702" x="4292600" y="1701800"/>
          <p14:tracePt t="8720" x="4406900" y="1765300"/>
          <p14:tracePt t="8723" x="4451350" y="1790700"/>
          <p14:tracePt t="8735" x="4635500" y="1873250"/>
          <p14:tracePt t="8752" x="4806950" y="1924050"/>
          <p14:tracePt t="8769" x="4978400" y="1968500"/>
          <p14:tracePt t="8785" x="5219700" y="2006600"/>
          <p14:tracePt t="8802" x="5397500" y="2032000"/>
          <p14:tracePt t="8819" x="5651500" y="2076450"/>
          <p14:tracePt t="8822" x="5702300" y="2076450"/>
          <p14:tracePt t="8837" x="5905500" y="2095500"/>
          <p14:tracePt t="8852" x="5956300" y="2095500"/>
          <p14:tracePt t="8871" x="6235700" y="2095500"/>
          <p14:tracePt t="8886" x="6438900" y="2095500"/>
          <p14:tracePt t="8902" x="6604000" y="2089150"/>
          <p14:tracePt t="8921" x="6775450" y="2070100"/>
          <p14:tracePt t="8936" x="6953250" y="2051050"/>
          <p14:tracePt t="8953" x="7137400" y="2000250"/>
          <p14:tracePt t="8969" x="7232650" y="1974850"/>
          <p14:tracePt t="8985" x="7302500" y="1936750"/>
          <p14:tracePt t="9002" x="7340600" y="1898650"/>
          <p14:tracePt t="9019" x="7372350" y="1854200"/>
          <p14:tracePt t="9035" x="7423150" y="1790700"/>
          <p14:tracePt t="9052" x="7461250" y="1739900"/>
          <p14:tracePt t="9069" x="7480300" y="1689100"/>
          <p14:tracePt t="9090" x="7512050" y="1606550"/>
          <p14:tracePt t="9102" x="7518400" y="1562100"/>
          <p14:tracePt t="9121" x="7518400" y="1524000"/>
          <p14:tracePt t="9137" x="7518400" y="1479550"/>
          <p14:tracePt t="9157" x="7493000" y="1428750"/>
          <p14:tracePt t="9169" x="7473950" y="1403350"/>
          <p14:tracePt t="9186" x="7429500" y="1358900"/>
          <p14:tracePt t="9187" x="7397750" y="1333500"/>
          <p14:tracePt t="9203" x="7296150" y="1282700"/>
          <p14:tracePt t="9218" x="7188200" y="1225550"/>
          <p14:tracePt t="9236" x="7016750" y="1174750"/>
          <p14:tracePt t="9254" x="6781800" y="1123950"/>
          <p14:tracePt t="9269" x="6597650" y="1073150"/>
          <p14:tracePt t="9285" x="6394450" y="1028700"/>
          <p14:tracePt t="9302" x="6248400" y="990600"/>
          <p14:tracePt t="9319" x="6121400" y="971550"/>
          <p14:tracePt t="9337" x="6089650" y="965200"/>
          <p14:tracePt t="9352" x="6070600" y="965200"/>
          <p14:tracePt t="9437" x="0" y="0"/>
        </p14:tracePtLst>
        <p14:tracePtLst>
          <p14:tracePt t="13725" x="2838450" y="3873500"/>
          <p14:tracePt t="13785" x="2825750" y="3873500"/>
          <p14:tracePt t="13793" x="2819400" y="3873500"/>
          <p14:tracePt t="13800" x="2806700" y="3873500"/>
          <p14:tracePt t="13817" x="2762250" y="3854450"/>
          <p14:tracePt t="13834" x="2705100" y="3822700"/>
          <p14:tracePt t="13850" x="2578100" y="3784600"/>
          <p14:tracePt t="13868" x="2495550" y="3759200"/>
          <p14:tracePt t="13870" x="2457450" y="3746500"/>
          <p14:tracePt t="13884" x="2400300" y="3740150"/>
          <p14:tracePt t="13900" x="2286000" y="3733800"/>
          <p14:tracePt t="13917" x="2114550" y="3721100"/>
          <p14:tracePt t="13933" x="2051050" y="3721100"/>
          <p14:tracePt t="13950" x="1987550" y="3721100"/>
          <p14:tracePt t="13967" x="1930400" y="3733800"/>
          <p14:tracePt t="13984" x="1879600" y="3752850"/>
          <p14:tracePt t="14001" x="1847850" y="3765550"/>
          <p14:tracePt t="14017" x="1784350" y="3797300"/>
          <p14:tracePt t="14033" x="1746250" y="3822700"/>
          <p14:tracePt t="14050" x="1714500" y="3867150"/>
          <p14:tracePt t="14068" x="1663700" y="3924300"/>
          <p14:tracePt t="14083" x="1625600" y="3975100"/>
          <p14:tracePt t="14100" x="1593850" y="4038600"/>
          <p14:tracePt t="14121" x="1555750" y="4121150"/>
          <p14:tracePt t="14135" x="1530350" y="4203700"/>
          <p14:tracePt t="14152" x="1517650" y="4273550"/>
          <p14:tracePt t="14169" x="1517650" y="4343400"/>
          <p14:tracePt t="14185" x="1517650" y="4400550"/>
          <p14:tracePt t="14200" x="1530350" y="4451350"/>
          <p14:tracePt t="14218" x="1555750" y="4489450"/>
          <p14:tracePt t="14220" x="1574800" y="4514850"/>
          <p14:tracePt t="14234" x="1600200" y="4533900"/>
          <p14:tracePt t="14252" x="1746250" y="4635500"/>
          <p14:tracePt t="14267" x="1892300" y="4705350"/>
          <p14:tracePt t="14284" x="2038350" y="4756150"/>
          <p14:tracePt t="14300" x="2197100" y="4775200"/>
          <p14:tracePt t="14318" x="2374900" y="4794250"/>
          <p14:tracePt t="14321" x="2463800" y="4806950"/>
          <p14:tracePt t="14333" x="2520950" y="4806950"/>
          <p14:tracePt t="14350" x="2660650" y="4806950"/>
          <p14:tracePt t="14368" x="2743200" y="4768850"/>
          <p14:tracePt t="14383" x="2813050" y="4711700"/>
          <p14:tracePt t="14401" x="2838450" y="4660900"/>
          <p14:tracePt t="14418" x="2863850" y="4616450"/>
          <p14:tracePt t="14435" x="2870200" y="4578350"/>
          <p14:tracePt t="14451" x="2876550" y="4533900"/>
          <p14:tracePt t="14453" x="2876550" y="4508500"/>
          <p14:tracePt t="14467" x="2876550" y="4470400"/>
          <p14:tracePt t="14483" x="2870200" y="4406900"/>
          <p14:tracePt t="14485" x="2851150" y="4362450"/>
          <p14:tracePt t="14500" x="2832100" y="4337050"/>
          <p14:tracePt t="14518" x="2774950" y="4260850"/>
          <p14:tracePt t="14533" x="2743200" y="4222750"/>
          <p14:tracePt t="14551" x="2724150" y="4197350"/>
          <p14:tracePt t="14567" x="2717800" y="4184650"/>
          <p14:tracePt t="14583" x="2711450" y="4178300"/>
          <p14:tracePt t="14664" x="0" y="0"/>
        </p14:tracePtLst>
        <p14:tracePtLst>
          <p14:tracePt t="15385" x="5994400" y="3727450"/>
          <p14:tracePt t="15387" x="5981700" y="3721100"/>
          <p14:tracePt t="15401" x="5956300" y="3708400"/>
          <p14:tracePt t="15418" x="5854700" y="3663950"/>
          <p14:tracePt t="15434" x="5791200" y="3644900"/>
          <p14:tracePt t="15450" x="5746750" y="3632200"/>
          <p14:tracePt t="15468" x="5695950" y="3619500"/>
          <p14:tracePt t="15483" x="5651500" y="3613150"/>
          <p14:tracePt t="15488" x="5600700" y="3606800"/>
          <p14:tracePt t="15500" x="5556250" y="3600450"/>
          <p14:tracePt t="15516" x="5480050" y="3600450"/>
          <p14:tracePt t="15533" x="5384800" y="3587750"/>
          <p14:tracePt t="15550" x="5219700" y="3587750"/>
          <p14:tracePt t="15566" x="4997450" y="3619500"/>
          <p14:tracePt t="15583" x="4851400" y="3657600"/>
          <p14:tracePt t="15600" x="4743450" y="3689350"/>
          <p14:tracePt t="15616" x="4686300" y="3695700"/>
          <p14:tracePt t="15636" x="4565650" y="3746500"/>
          <p14:tracePt t="15650" x="4533900" y="3759200"/>
          <p14:tracePt t="15668" x="4451350" y="3816350"/>
          <p14:tracePt t="15685" x="4368800" y="3873500"/>
          <p14:tracePt t="15700" x="4324350" y="3943350"/>
          <p14:tracePt t="15716" x="4292600" y="3987800"/>
          <p14:tracePt t="15733" x="4260850" y="4057650"/>
          <p14:tracePt t="15749" x="4241800" y="4121150"/>
          <p14:tracePt t="15768" x="4235450" y="4203700"/>
          <p14:tracePt t="15783" x="4235450" y="4254500"/>
          <p14:tracePt t="15800" x="4235450" y="4298950"/>
          <p14:tracePt t="15816" x="4260850" y="4330700"/>
          <p14:tracePt t="15833" x="4286250" y="4368800"/>
          <p14:tracePt t="15850" x="4324350" y="4400550"/>
          <p14:tracePt t="15869" x="4375150" y="4438650"/>
          <p14:tracePt t="15870" x="4406900" y="4464050"/>
          <p14:tracePt t="15885" x="4521200" y="4527550"/>
          <p14:tracePt t="15900" x="4648200" y="4597400"/>
          <p14:tracePt t="15919" x="4756150" y="4635500"/>
          <p14:tracePt t="15935" x="4914900" y="4660900"/>
          <p14:tracePt t="15950" x="5143500" y="4718050"/>
          <p14:tracePt t="15968" x="5302250" y="4737100"/>
          <p14:tracePt t="15983" x="5467350" y="4756150"/>
          <p14:tracePt t="15986" x="5518150" y="4756150"/>
          <p14:tracePt t="16001" x="5613400" y="4756150"/>
          <p14:tracePt t="16016" x="5651500" y="4756150"/>
          <p14:tracePt t="16033" x="5727700" y="4756150"/>
          <p14:tracePt t="16050" x="5772150" y="4737100"/>
          <p14:tracePt t="16066" x="5816600" y="4711700"/>
          <p14:tracePt t="16083" x="5848350" y="4686300"/>
          <p14:tracePt t="16099" x="5892800" y="4654550"/>
          <p14:tracePt t="16116" x="5937250" y="4610100"/>
          <p14:tracePt t="16133" x="6007100" y="4540250"/>
          <p14:tracePt t="16150" x="6064250" y="4476750"/>
          <p14:tracePt t="16168" x="6127750" y="4406900"/>
          <p14:tracePt t="16183" x="6172200" y="4349750"/>
          <p14:tracePt t="16199" x="6191250" y="4318000"/>
          <p14:tracePt t="16216" x="6216650" y="4279900"/>
          <p14:tracePt t="16233" x="6229350" y="4254500"/>
          <p14:tracePt t="16249" x="6254750" y="4210050"/>
          <p14:tracePt t="16266" x="6267450" y="4191000"/>
          <p14:tracePt t="16283" x="6273800" y="4171950"/>
          <p14:tracePt t="16300" x="6280150" y="4165600"/>
          <p14:tracePt t="16316" x="6280150" y="4159250"/>
          <p14:tracePt t="16333" x="6280150" y="4146550"/>
          <p14:tracePt t="16350" x="6280150" y="4140200"/>
          <p14:tracePt t="16366" x="6280150" y="4133850"/>
          <p14:tracePt t="16383" x="6286500" y="4127500"/>
          <p14:tracePt t="16413" x="6286500" y="4121150"/>
          <p14:tracePt t="16431" x="6286500" y="4114800"/>
          <p14:tracePt t="16438" x="6286500" y="4108450"/>
          <p14:tracePt t="16449" x="6292850" y="4102100"/>
          <p14:tracePt t="16466" x="6292850" y="4095750"/>
          <p14:tracePt t="16491" x="6292850" y="4089400"/>
          <p14:tracePt t="16561" x="0" y="0"/>
        </p14:tracePtLst>
        <p14:tracePtLst>
          <p14:tracePt t="23878" x="6159500" y="4394200"/>
          <p14:tracePt t="24006" x="6146800" y="4394200"/>
          <p14:tracePt t="24013" x="6134100" y="4387850"/>
          <p14:tracePt t="24021" x="6115050" y="4387850"/>
          <p14:tracePt t="24030" x="6096000" y="4381500"/>
          <p14:tracePt t="24050" x="6045200" y="4375150"/>
          <p14:tracePt t="24063" x="5988050" y="4375150"/>
          <p14:tracePt t="24080" x="5918200" y="4368800"/>
          <p14:tracePt t="24101" x="5822950" y="4368800"/>
          <p14:tracePt t="24113" x="5797550" y="4368800"/>
          <p14:tracePt t="24130" x="5715000" y="4368800"/>
          <p14:tracePt t="24147" x="5683250" y="4362450"/>
          <p14:tracePt t="24164" x="5651500" y="4349750"/>
          <p14:tracePt t="24169" x="5638800" y="4349750"/>
          <p14:tracePt t="24180" x="5632450" y="4343400"/>
          <p14:tracePt t="24197" x="5626100" y="4337050"/>
          <p14:tracePt t="24214" x="5619750" y="4330700"/>
          <p14:tracePt t="24231" x="5613400" y="4311650"/>
          <p14:tracePt t="24247" x="5607050" y="4298950"/>
          <p14:tracePt t="24263" x="5594350" y="4273550"/>
          <p14:tracePt t="24280" x="5594350" y="4254500"/>
          <p14:tracePt t="24297" x="5588000" y="4235450"/>
          <p14:tracePt t="24313" x="5581650" y="4210050"/>
          <p14:tracePt t="24330" x="5575300" y="4184650"/>
          <p14:tracePt t="24347" x="5537200" y="4140200"/>
          <p14:tracePt t="24363" x="5505450" y="4108450"/>
          <p14:tracePt t="24380" x="5467350" y="4089400"/>
          <p14:tracePt t="24397" x="5416550" y="4070350"/>
          <p14:tracePt t="24414" x="5378450" y="4064000"/>
          <p14:tracePt t="24431" x="5353050" y="4064000"/>
          <p14:tracePt t="24437" x="5340350" y="4064000"/>
          <p14:tracePt t="24447" x="5334000" y="4064000"/>
          <p14:tracePt t="24463" x="5327650" y="4064000"/>
          <p14:tracePt t="24480" x="5321300" y="4064000"/>
          <p14:tracePt t="24497" x="5314950" y="4070350"/>
          <p14:tracePt t="24520" x="5314950" y="4083050"/>
          <p14:tracePt t="24530" x="5314950" y="4089400"/>
          <p14:tracePt t="24547" x="5314950" y="4102100"/>
          <p14:tracePt t="24580" x="5321300" y="4114800"/>
          <p14:tracePt t="24597" x="5359400" y="4133850"/>
          <p14:tracePt t="24613" x="5384800" y="4146550"/>
          <p14:tracePt t="24630" x="5429250" y="4165600"/>
          <p14:tracePt t="24647" x="5454650" y="4184650"/>
          <p14:tracePt t="24663" x="5486400" y="4197350"/>
          <p14:tracePt t="24681" x="5524500" y="4203700"/>
          <p14:tracePt t="24697" x="5575300" y="4229100"/>
          <p14:tracePt t="24713" x="5632450" y="4235450"/>
          <p14:tracePt t="24730" x="5689600" y="4241800"/>
          <p14:tracePt t="24747" x="5759450" y="4254500"/>
          <p14:tracePt t="24763" x="5810250" y="4254500"/>
          <p14:tracePt t="24780" x="5842000" y="4254500"/>
          <p14:tracePt t="24796" x="5899150" y="4254500"/>
          <p14:tracePt t="24813" x="5943600" y="4254500"/>
          <p14:tracePt t="24830" x="6013450" y="4254500"/>
          <p14:tracePt t="24846" x="6057900" y="4241800"/>
          <p14:tracePt t="24864" x="6089650" y="4235450"/>
          <p14:tracePt t="24880" x="6115050" y="4229100"/>
          <p14:tracePt t="24897" x="6140450" y="4216400"/>
          <p14:tracePt t="24913" x="6159500" y="4203700"/>
          <p14:tracePt t="24930" x="6184900" y="4191000"/>
          <p14:tracePt t="24933" x="6191250" y="4191000"/>
          <p14:tracePt t="24949" x="6197600" y="4178300"/>
          <p14:tracePt t="24963" x="6203950" y="4159250"/>
          <p14:tracePt t="24980" x="6210300" y="4140200"/>
          <p14:tracePt t="24996" x="6216650" y="4127500"/>
          <p14:tracePt t="25013" x="6216650" y="4114800"/>
          <p14:tracePt t="25030" x="6216650" y="4102100"/>
          <p14:tracePt t="25047" x="6216650" y="4089400"/>
          <p14:tracePt t="25063" x="6216650" y="4076700"/>
          <p14:tracePt t="25080" x="6203950" y="4064000"/>
          <p14:tracePt t="25097" x="6184900" y="4044950"/>
          <p14:tracePt t="25114" x="6153150" y="4025900"/>
          <p14:tracePt t="25130" x="6108700" y="4006850"/>
          <p14:tracePt t="25137" x="6089650" y="3987800"/>
          <p14:tracePt t="25146" x="6076950" y="3981450"/>
          <p14:tracePt t="25163" x="6045200" y="3968750"/>
          <p14:tracePt t="25184" x="5969000" y="3937000"/>
          <p14:tracePt t="25196" x="5918200" y="3917950"/>
          <p14:tracePt t="25213" x="5880100" y="3905250"/>
          <p14:tracePt t="25230" x="5829300" y="3892550"/>
          <p14:tracePt t="25246" x="5784850" y="3879850"/>
          <p14:tracePt t="25263" x="5746750" y="3873500"/>
          <p14:tracePt t="25280" x="5702300" y="3860800"/>
          <p14:tracePt t="25296" x="5651500" y="3860800"/>
          <p14:tracePt t="25313" x="5607050" y="3860800"/>
          <p14:tracePt t="25330" x="5575300" y="3867150"/>
          <p14:tracePt t="25347" x="5549900" y="3873500"/>
          <p14:tracePt t="25363" x="5537200" y="3879850"/>
          <p14:tracePt t="25380" x="5530850" y="3879850"/>
          <p14:tracePt t="25509"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72273" y="-1"/>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54643" y="5712022"/>
            <a:ext cx="6800127" cy="1377300"/>
          </a:xfrm>
          <a:prstGeom prst="rect">
            <a:avLst/>
          </a:prstGeom>
        </p:spPr>
        <p:txBody>
          <a:bodyPr wrap="square">
            <a:spAutoFit/>
          </a:bodyPr>
          <a:lstStyle/>
          <a:p>
            <a:pPr lvl="0">
              <a:defRPr/>
            </a:pPr>
            <a:r>
              <a:rPr lang="en-US" sz="1400" dirty="0"/>
              <a:t>Once data are sorted (by pile size and material), one potential choices for proxy levels is provided (see red box). Since this is the only choice, it used as the appropriate proxy level. Once chosen, copy values in only the RMS metric for this proxy (Peak is provided but not needed, which is why this column has gray text). Note: Pay attention to the measurement distance from the pile if it is anything other than 10 m.</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46788560"/>
      </p:ext>
    </p:extLst>
  </p:cSld>
  <p:clrMapOvr>
    <a:masterClrMapping/>
  </p:clrMapOvr>
  <mc:AlternateContent xmlns:mc="http://schemas.openxmlformats.org/markup-compatibility/2006">
    <mc:Choice xmlns:p14="http://schemas.microsoft.com/office/powerpoint/2010/main" Requires="p14">
      <p:transition p14:dur="0" advClick="0" advTm="38831"/>
    </mc:Choice>
    <mc:Fallback>
      <p:transition advClick="0" advTm="38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076" x="6705600" y="4445000"/>
          <p14:tracePt t="9237" x="6711950" y="4445000"/>
          <p14:tracePt t="9253" x="6718300" y="4445000"/>
          <p14:tracePt t="9262" x="6724650" y="4438650"/>
          <p14:tracePt t="9279" x="6743700" y="4425950"/>
          <p14:tracePt t="9296" x="6756400" y="4413250"/>
          <p14:tracePt t="9312" x="6788150" y="4400550"/>
          <p14:tracePt t="9329" x="6800850" y="4387850"/>
          <p14:tracePt t="9346" x="6870700" y="4330700"/>
          <p14:tracePt t="9362" x="6934200" y="4254500"/>
          <p14:tracePt t="9379" x="7010400" y="4152900"/>
          <p14:tracePt t="9395" x="7092950" y="4000500"/>
          <p14:tracePt t="9412" x="7162800" y="3829050"/>
          <p14:tracePt t="9429" x="7219950" y="3676650"/>
          <p14:tracePt t="9434" x="7251700" y="3587750"/>
          <p14:tracePt t="9448" x="7302500" y="3390900"/>
          <p14:tracePt t="9462" x="7327900" y="3225800"/>
          <p14:tracePt t="9479" x="7334250" y="3086100"/>
          <p14:tracePt t="9496" x="7334250" y="2870200"/>
          <p14:tracePt t="9513" x="7334250" y="2736850"/>
          <p14:tracePt t="9529" x="7289800" y="2559050"/>
          <p14:tracePt t="9546" x="7251700" y="2400300"/>
          <p14:tracePt t="9562" x="7213600" y="2273300"/>
          <p14:tracePt t="9579" x="7150100" y="2095500"/>
          <p14:tracePt t="9595" x="7105650" y="1974850"/>
          <p14:tracePt t="9613" x="7048500" y="1847850"/>
          <p14:tracePt t="9629" x="6991350" y="1758950"/>
          <p14:tracePt t="9634" x="6965950" y="1727200"/>
          <p14:tracePt t="9645" x="6940550" y="1695450"/>
          <p14:tracePt t="9663" x="6902450" y="1606550"/>
          <p14:tracePt t="9669" x="6877050" y="1587500"/>
          <p14:tracePt t="9680" x="6832600" y="1543050"/>
          <p14:tracePt t="9696" x="6775450" y="1485900"/>
          <p14:tracePt t="9712" x="6686550" y="1428750"/>
          <p14:tracePt t="9729" x="6578600" y="1377950"/>
          <p14:tracePt t="9745" x="6470650" y="1327150"/>
          <p14:tracePt t="9763" x="6394450" y="1301750"/>
          <p14:tracePt t="9780" x="6197600" y="1244600"/>
          <p14:tracePt t="9796" x="6076950" y="1225550"/>
          <p14:tracePt t="9812" x="5975350" y="1219200"/>
          <p14:tracePt t="9829" x="5854700" y="1219200"/>
          <p14:tracePt t="9846" x="5702300" y="1238250"/>
          <p14:tracePt t="9853" x="5619750" y="1263650"/>
          <p14:tracePt t="9862" x="5556250" y="1282700"/>
          <p14:tracePt t="9879" x="5454650" y="1327150"/>
          <p14:tracePt t="9895" x="5340350" y="1435100"/>
          <p14:tracePt t="9899" x="5321300" y="1454150"/>
          <p14:tracePt t="9913" x="5257800" y="1574800"/>
          <p14:tracePt t="9929" x="5251450" y="1644650"/>
          <p14:tracePt t="9945" x="5245100" y="1714500"/>
          <p14:tracePt t="9962" x="5245100" y="1803400"/>
          <p14:tracePt t="9979" x="5283200" y="1892300"/>
          <p14:tracePt t="9996" x="5314950" y="1949450"/>
          <p14:tracePt t="10012" x="5372100" y="2025650"/>
          <p14:tracePt t="10029" x="5416550" y="2057400"/>
          <p14:tracePt t="10047" x="5511800" y="2127250"/>
          <p14:tracePt t="10063" x="5613400" y="2165350"/>
          <p14:tracePt t="10079" x="5734050" y="2216150"/>
          <p14:tracePt t="10095" x="5867400" y="2254250"/>
          <p14:tracePt t="10112" x="5988050" y="2273300"/>
          <p14:tracePt t="10133" x="6134100" y="2298700"/>
          <p14:tracePt t="10146" x="6210300" y="2298700"/>
          <p14:tracePt t="10162" x="6292850" y="2298700"/>
          <p14:tracePt t="10179" x="6362700" y="2286000"/>
          <p14:tracePt t="10195" x="6419850" y="2273300"/>
          <p14:tracePt t="10212" x="6483350" y="2247900"/>
          <p14:tracePt t="10220" x="6515100" y="2235200"/>
          <p14:tracePt t="10229" x="6540500" y="2216150"/>
          <p14:tracePt t="10245" x="6604000" y="2197100"/>
          <p14:tracePt t="10248" x="6648450" y="2171700"/>
          <p14:tracePt t="10262" x="6699250" y="2139950"/>
          <p14:tracePt t="10279" x="6769100" y="2089150"/>
          <p14:tracePt t="10296" x="6813550" y="2044700"/>
          <p14:tracePt t="10312" x="6864350" y="1987550"/>
          <p14:tracePt t="10328" x="6902450" y="1949450"/>
          <p14:tracePt t="10345" x="6946900" y="1873250"/>
          <p14:tracePt t="10348" x="6965950" y="1841500"/>
          <p14:tracePt t="10362" x="6972300" y="1822450"/>
          <p14:tracePt t="10379" x="6997700" y="1752600"/>
          <p14:tracePt t="10396" x="7010400" y="1625600"/>
          <p14:tracePt t="10412" x="7010400" y="1568450"/>
          <p14:tracePt t="10429" x="7010400" y="1517650"/>
          <p14:tracePt t="10445" x="7004050" y="1473200"/>
          <p14:tracePt t="10462" x="6991350" y="1447800"/>
          <p14:tracePt t="10479" x="6985000" y="1428750"/>
          <p14:tracePt t="10481" x="6978650" y="1428750"/>
          <p14:tracePt t="10498" x="6972300" y="1422400"/>
          <p14:tracePt t="10514" x="6972300" y="1416050"/>
          <p14:tracePt t="10545" x="6972300" y="1409700"/>
          <p14:tracePt t="10575" x="6965950" y="1409700"/>
          <p14:tracePt t="10582" x="0" y="0"/>
        </p14:tracePtLst>
        <p14:tracePtLst>
          <p14:tracePt t="26191" x="6019800" y="3638550"/>
          <p14:tracePt t="26204" x="6013450" y="3638550"/>
          <p14:tracePt t="26222" x="6007100" y="3632200"/>
          <p14:tracePt t="26228" x="6007100" y="3625850"/>
          <p14:tracePt t="26240" x="6000750" y="3619500"/>
          <p14:tracePt t="26256" x="6000750" y="3613150"/>
          <p14:tracePt t="26273" x="5994400" y="3600450"/>
          <p14:tracePt t="26274" x="5994400" y="3594100"/>
          <p14:tracePt t="26290" x="5981700" y="3581400"/>
          <p14:tracePt t="26307" x="5969000" y="3568700"/>
          <p14:tracePt t="26323" x="5962650" y="3543300"/>
          <p14:tracePt t="26340" x="5943600" y="3511550"/>
          <p14:tracePt t="26357" x="5930900" y="3486150"/>
          <p14:tracePt t="26374" x="5899150" y="3435350"/>
          <p14:tracePt t="26390" x="5880100" y="3422650"/>
          <p14:tracePt t="26407" x="5861050" y="3390900"/>
          <p14:tracePt t="26423" x="5842000" y="3365500"/>
          <p14:tracePt t="26440" x="5810250" y="3333750"/>
          <p14:tracePt t="26457" x="5765800" y="3289300"/>
          <p14:tracePt t="26476" x="5708650" y="3219450"/>
          <p14:tracePt t="26490" x="5676900" y="3200400"/>
          <p14:tracePt t="26506" x="5613400" y="3130550"/>
          <p14:tracePt t="26523" x="5568950" y="3086100"/>
          <p14:tracePt t="26540" x="5543550" y="3054350"/>
          <p14:tracePt t="26557" x="5524500" y="3022600"/>
          <p14:tracePt t="26573" x="5511800" y="2978150"/>
          <p14:tracePt t="26590" x="5499100" y="2921000"/>
          <p14:tracePt t="26593" x="5486400" y="2863850"/>
          <p14:tracePt t="26607" x="5486400" y="2825750"/>
          <p14:tracePt t="26623" x="5486400" y="2736850"/>
          <p14:tracePt t="26626" x="5486400" y="2686050"/>
          <p14:tracePt t="26640" x="5499100" y="2590800"/>
          <p14:tracePt t="26657" x="5524500" y="2482850"/>
          <p14:tracePt t="26673" x="5543550" y="2374900"/>
          <p14:tracePt t="26690" x="5556250" y="2292350"/>
          <p14:tracePt t="26708" x="5575300" y="2197100"/>
          <p14:tracePt t="26724" x="5619750" y="2057400"/>
          <p14:tracePt t="26740" x="5657850" y="1955800"/>
          <p14:tracePt t="26756" x="5702300" y="1847850"/>
          <p14:tracePt t="26773" x="5727700" y="1765300"/>
          <p14:tracePt t="26790" x="5765800" y="1663700"/>
          <p14:tracePt t="26807" x="5791200" y="1600200"/>
          <p14:tracePt t="26813" x="5810250" y="1562100"/>
          <p14:tracePt t="26823" x="5835650" y="1524000"/>
          <p14:tracePt t="26840" x="5886450" y="1447800"/>
          <p14:tracePt t="26843" x="5911850" y="1403350"/>
          <p14:tracePt t="26857" x="5937250" y="1352550"/>
          <p14:tracePt t="26874" x="5943600" y="1295400"/>
          <p14:tracePt t="26890" x="5943600" y="1244600"/>
          <p14:tracePt t="26907" x="5943600" y="1212850"/>
          <p14:tracePt t="26923" x="5943600" y="1187450"/>
          <p14:tracePt t="26928" x="5943600" y="1181100"/>
          <p14:tracePt t="26944" x="5943600" y="1174750"/>
          <p14:tracePt t="26983" x="5937250" y="1174750"/>
          <p14:tracePt t="26997" x="5918200" y="1174750"/>
          <p14:tracePt t="27004" x="5905500" y="1174750"/>
          <p14:tracePt t="27013" x="5886450" y="1174750"/>
          <p14:tracePt t="27023" x="5861050" y="1174750"/>
          <p14:tracePt t="27040" x="5791200" y="1193800"/>
          <p14:tracePt t="27056" x="5727700" y="1225550"/>
          <p14:tracePt t="27073" x="5683250" y="1263650"/>
          <p14:tracePt t="27075" x="5670550" y="1289050"/>
          <p14:tracePt t="27090" x="5632450" y="1327150"/>
          <p14:tracePt t="27106" x="5619750" y="1390650"/>
          <p14:tracePt t="27123" x="5619750" y="1454150"/>
          <p14:tracePt t="27140" x="5619750" y="1536700"/>
          <p14:tracePt t="27161" x="5638800" y="1676400"/>
          <p14:tracePt t="27173" x="5651500" y="1708150"/>
          <p14:tracePt t="27190" x="5676900" y="1771650"/>
          <p14:tracePt t="27206" x="5708650" y="1822450"/>
          <p14:tracePt t="27223" x="5772150" y="1924050"/>
          <p14:tracePt t="27240" x="5816600" y="1974850"/>
          <p14:tracePt t="27256" x="5880100" y="2044700"/>
          <p14:tracePt t="27273" x="5911850" y="2070100"/>
          <p14:tracePt t="27290" x="5956300" y="2108200"/>
          <p14:tracePt t="27306" x="5994400" y="2139950"/>
          <p14:tracePt t="27309" x="6013450" y="2146300"/>
          <p14:tracePt t="27323" x="6026150" y="2152650"/>
          <p14:tracePt t="27340" x="6076950" y="2171700"/>
          <p14:tracePt t="27356" x="6089650" y="2184400"/>
          <p14:tracePt t="27373" x="6102350" y="2184400"/>
          <p14:tracePt t="27392" x="6121400" y="2184400"/>
          <p14:tracePt t="27408" x="6146800" y="2184400"/>
          <p14:tracePt t="27423" x="6159500" y="2184400"/>
          <p14:tracePt t="27440" x="6197600" y="2178050"/>
          <p14:tracePt t="27456" x="6235700" y="2152650"/>
          <p14:tracePt t="27473" x="6267450" y="2114550"/>
          <p14:tracePt t="27491" x="6299200" y="2076450"/>
          <p14:tracePt t="27506" x="6324600" y="2038350"/>
          <p14:tracePt t="27523" x="6337300" y="2000250"/>
          <p14:tracePt t="27539" x="6350000" y="1924050"/>
          <p14:tracePt t="27543" x="6350000" y="1879600"/>
          <p14:tracePt t="27556" x="6350000" y="1854200"/>
          <p14:tracePt t="27573" x="6350000" y="1758950"/>
          <p14:tracePt t="27590" x="6337300" y="1708150"/>
          <p14:tracePt t="27606" x="6324600" y="1651000"/>
          <p14:tracePt t="27623" x="6292850" y="1593850"/>
          <p14:tracePt t="27642" x="6267450" y="1530350"/>
          <p14:tracePt t="27658" x="6242050" y="1498600"/>
          <p14:tracePt t="27673" x="6229350" y="1485900"/>
          <p14:tracePt t="27690" x="6203950" y="1428750"/>
          <p14:tracePt t="27706" x="6184900" y="1409700"/>
          <p14:tracePt t="27723" x="6165850" y="1384300"/>
          <p14:tracePt t="27739" x="6146800" y="1358900"/>
          <p14:tracePt t="27756" x="6127750" y="1346200"/>
          <p14:tracePt t="27773" x="6115050" y="1339850"/>
          <p14:tracePt t="27790" x="6083300" y="1333500"/>
          <p14:tracePt t="27807" x="6057900" y="1327150"/>
          <p14:tracePt t="27823" x="6000750" y="1327150"/>
          <p14:tracePt t="27840" x="5943600" y="1327150"/>
          <p14:tracePt t="27844" x="5911850" y="1327150"/>
          <p14:tracePt t="27856" x="5880100" y="1333500"/>
          <p14:tracePt t="27873" x="5848350" y="1352550"/>
          <p14:tracePt t="27893" x="5740400" y="1428750"/>
          <p14:tracePt t="27906" x="5695950" y="1473200"/>
          <p14:tracePt t="27922" x="5651500" y="1511300"/>
          <p14:tracePt t="27940" x="5613400" y="1574800"/>
          <p14:tracePt t="27956" x="5581650" y="1651000"/>
          <p14:tracePt t="27973" x="5556250" y="1714500"/>
          <p14:tracePt t="27989" x="5537200" y="1797050"/>
          <p14:tracePt t="28006" x="5537200" y="1854200"/>
          <p14:tracePt t="28023" x="5543550" y="1917700"/>
          <p14:tracePt t="28040" x="5556250" y="1987550"/>
          <p14:tracePt t="28056" x="5568950" y="2032000"/>
          <p14:tracePt t="28073" x="5588000" y="2057400"/>
          <p14:tracePt t="28089" x="5626100" y="2101850"/>
          <p14:tracePt t="28106" x="5651500" y="2127250"/>
          <p14:tracePt t="28124" x="5670550" y="2146300"/>
          <p14:tracePt t="28142" x="5721350" y="2184400"/>
          <p14:tracePt t="28156" x="5759450" y="2203450"/>
          <p14:tracePt t="28173" x="5791200" y="2222500"/>
          <p14:tracePt t="28189" x="5810250" y="2228850"/>
          <p14:tracePt t="28206" x="5829300" y="2228850"/>
          <p14:tracePt t="28223" x="5842000" y="2228850"/>
          <p14:tracePt t="28239" x="5861050" y="2228850"/>
          <p14:tracePt t="28256" x="5886450" y="2228850"/>
          <p14:tracePt t="28273" x="5892800" y="2228850"/>
          <p14:tracePt t="28290" x="5911850" y="2216150"/>
          <p14:tracePt t="28307" x="5924550" y="2203450"/>
          <p14:tracePt t="28323" x="5937250" y="2190750"/>
          <p14:tracePt t="28341" x="5943600" y="2171700"/>
          <p14:tracePt t="28342" x="5949950" y="2165350"/>
          <p14:tracePt t="28356" x="5956300" y="2159000"/>
          <p14:tracePt t="28372" x="5969000" y="2139950"/>
          <p14:tracePt t="28389" x="5988050" y="2108200"/>
          <p14:tracePt t="28391" x="5994400" y="2089150"/>
          <p14:tracePt t="28406" x="6007100" y="2057400"/>
          <p14:tracePt t="28423" x="6013450" y="2019300"/>
          <p14:tracePt t="28440" x="6019800" y="1993900"/>
          <p14:tracePt t="28456" x="6019800" y="1962150"/>
          <p14:tracePt t="28473" x="6019800" y="1936750"/>
          <p14:tracePt t="28476" x="6019800" y="1905000"/>
          <p14:tracePt t="28491" x="6019800" y="1879600"/>
          <p14:tracePt t="28506" x="6019800" y="1866900"/>
          <p14:tracePt t="28523" x="6019800" y="1854200"/>
          <p14:tracePt t="28539" x="6013450" y="1841500"/>
          <p14:tracePt t="28556" x="6013450" y="1835150"/>
          <p14:tracePt t="28572" x="6013450" y="1828800"/>
          <p14:tracePt t="28589" x="6007100" y="1822450"/>
          <p14:tracePt t="28592" x="6007100" y="1816100"/>
          <p14:tracePt t="28606" x="5994400" y="1803400"/>
          <p14:tracePt t="28607" x="0" y="0"/>
        </p14:tracePtLst>
        <p14:tracePtLst>
          <p14:tracePt t="34630" x="5099050" y="2070100"/>
          <p14:tracePt t="34646" x="5092700" y="2070100"/>
          <p14:tracePt t="34653" x="5092700" y="2063750"/>
          <p14:tracePt t="34668" x="5092700" y="2057400"/>
          <p14:tracePt t="34677" x="5092700" y="2051050"/>
          <p14:tracePt t="34687" x="5092700" y="2044700"/>
          <p14:tracePt t="34704" x="5086350" y="2032000"/>
          <p14:tracePt t="34720" x="5080000" y="2019300"/>
          <p14:tracePt t="34737" x="5080000" y="2000250"/>
          <p14:tracePt t="34740" x="5073650" y="1993900"/>
          <p14:tracePt t="34754" x="5067300" y="1968500"/>
          <p14:tracePt t="34771" x="5067300" y="1955800"/>
          <p14:tracePt t="34787" x="5060950" y="1911350"/>
          <p14:tracePt t="34805" x="5048250" y="1860550"/>
          <p14:tracePt t="34820" x="5041900" y="1822450"/>
          <p14:tracePt t="34822" x="5041900" y="1790700"/>
          <p14:tracePt t="34837" x="5035550" y="1771650"/>
          <p14:tracePt t="34854" x="5035550" y="1701800"/>
          <p14:tracePt t="34870" x="5035550" y="1663700"/>
          <p14:tracePt t="34888" x="5035550" y="1612900"/>
          <p14:tracePt t="34904" x="5035550" y="1587500"/>
          <p14:tracePt t="34921" x="5029200" y="1568450"/>
          <p14:tracePt t="34937" x="5029200" y="1555750"/>
          <p14:tracePt t="34954" x="5029200" y="1549400"/>
          <p14:tracePt t="34970" x="5029200" y="1530350"/>
          <p14:tracePt t="34987" x="5029200" y="1517650"/>
          <p14:tracePt t="35004" x="5022850" y="1504950"/>
          <p14:tracePt t="35020" x="5010150" y="1485900"/>
          <p14:tracePt t="35037" x="4997450" y="1454150"/>
          <p14:tracePt t="35041" x="4984750" y="1441450"/>
          <p14:tracePt t="35054" x="4972050" y="1428750"/>
          <p14:tracePt t="35070" x="4953000" y="1416050"/>
          <p14:tracePt t="35087" x="4914900" y="1397000"/>
          <p14:tracePt t="35088" x="4908550" y="1397000"/>
          <p14:tracePt t="35104" x="4870450" y="1390650"/>
          <p14:tracePt t="35121" x="4838700" y="1390650"/>
          <p14:tracePt t="35137" x="4775200" y="1390650"/>
          <p14:tracePt t="35142" x="4743450" y="1397000"/>
          <p14:tracePt t="35154" x="4724400" y="1409700"/>
          <p14:tracePt t="35170" x="4648200" y="1441450"/>
          <p14:tracePt t="35187" x="4572000" y="1485900"/>
          <p14:tracePt t="35204" x="4508500" y="1549400"/>
          <p14:tracePt t="35220" x="4470400" y="1606550"/>
          <p14:tracePt t="35237" x="4445000" y="1676400"/>
          <p14:tracePt t="35255" x="4445000" y="1765300"/>
          <p14:tracePt t="35270" x="4445000" y="1898650"/>
          <p14:tracePt t="35287" x="4489450" y="2044700"/>
          <p14:tracePt t="35304" x="4514850" y="2127250"/>
          <p14:tracePt t="35320" x="4546600" y="2209800"/>
          <p14:tracePt t="35337" x="4565650" y="2235200"/>
          <p14:tracePt t="35353" x="4603750" y="2279650"/>
          <p14:tracePt t="35370" x="4673600" y="2336800"/>
          <p14:tracePt t="35387" x="4724400" y="2387600"/>
          <p14:tracePt t="35404" x="4819650" y="2451100"/>
          <p14:tracePt t="35410" x="4838700" y="2463800"/>
          <p14:tracePt t="35420" x="4883150" y="2489200"/>
          <p14:tracePt t="35437" x="4953000" y="2520950"/>
          <p14:tracePt t="35441" x="4984750" y="2533650"/>
          <p14:tracePt t="35455" x="5029200" y="2552700"/>
          <p14:tracePt t="35473" x="5080000" y="2559050"/>
          <p14:tracePt t="35487" x="5156200" y="2559050"/>
          <p14:tracePt t="35503" x="5213350" y="2559050"/>
          <p14:tracePt t="35520" x="5264150" y="2546350"/>
          <p14:tracePt t="35537" x="5327650" y="2501900"/>
          <p14:tracePt t="35554" x="5416550" y="2438400"/>
          <p14:tracePt t="35570" x="5467350" y="2400300"/>
          <p14:tracePt t="35587" x="5511800" y="2355850"/>
          <p14:tracePt t="35604" x="5556250" y="2311400"/>
          <p14:tracePt t="35621" x="5594350" y="2260600"/>
          <p14:tracePt t="35637" x="5638800" y="2197100"/>
          <p14:tracePt t="35641" x="5664200" y="2159000"/>
          <p14:tracePt t="35654" x="5670550" y="2133600"/>
          <p14:tracePt t="35670" x="5708650" y="2032000"/>
          <p14:tracePt t="35687" x="5715000" y="1974850"/>
          <p14:tracePt t="35704" x="5721350" y="1905000"/>
          <p14:tracePt t="35721" x="5727700" y="1866900"/>
          <p14:tracePt t="35737" x="5727700" y="1790700"/>
          <p14:tracePt t="35753" x="5727700" y="1758950"/>
          <p14:tracePt t="35770" x="5727700" y="1701800"/>
          <p14:tracePt t="35787" x="5727700" y="1651000"/>
          <p14:tracePt t="35790" x="5721350" y="1619250"/>
          <p14:tracePt t="35803" x="5715000" y="1581150"/>
          <p14:tracePt t="35820" x="5708650" y="1536700"/>
          <p14:tracePt t="35837" x="5702300" y="1504950"/>
          <p14:tracePt t="35854" x="5689600" y="1479550"/>
          <p14:tracePt t="35870" x="5676900" y="1454150"/>
          <p14:tracePt t="35887" x="5664200" y="1435100"/>
          <p14:tracePt t="35892" x="5657850" y="1428750"/>
          <p14:tracePt t="35904" x="5638800" y="1409700"/>
          <p14:tracePt t="35922" x="5613400" y="1390650"/>
          <p14:tracePt t="35937" x="5581650" y="1365250"/>
          <p14:tracePt t="35953" x="5518150" y="1339850"/>
          <p14:tracePt t="35970" x="5429250" y="1308100"/>
          <p14:tracePt t="35987" x="5321300" y="1270000"/>
          <p14:tracePt t="36004" x="5149850" y="1231900"/>
          <p14:tracePt t="36020" x="5029200" y="1212850"/>
          <p14:tracePt t="36037" x="4921250" y="1206500"/>
          <p14:tracePt t="36054" x="4737100" y="1206500"/>
          <p14:tracePt t="36070" x="4578350" y="1206500"/>
          <p14:tracePt t="36087" x="4425950" y="1231900"/>
          <p14:tracePt t="36091" x="4324350" y="1250950"/>
          <p14:tracePt t="36103" x="4267200" y="1270000"/>
          <p14:tracePt t="36120" x="4159250" y="1308100"/>
          <p14:tracePt t="36123" x="4089400" y="1327150"/>
          <p14:tracePt t="36137" x="4057650" y="1339850"/>
          <p14:tracePt t="36153" x="3975100" y="1365250"/>
          <p14:tracePt t="36170" x="3937000" y="1384300"/>
          <p14:tracePt t="36188" x="3917950" y="1403350"/>
          <p14:tracePt t="36203" x="3879850" y="1447800"/>
          <p14:tracePt t="36220" x="3860800" y="1504950"/>
          <p14:tracePt t="36237" x="3829050" y="1606550"/>
          <p14:tracePt t="36254" x="3822700" y="1701800"/>
          <p14:tracePt t="36270" x="3822700" y="1739900"/>
          <p14:tracePt t="36287" x="3822700" y="1816100"/>
          <p14:tracePt t="36303" x="3848100" y="1892300"/>
          <p14:tracePt t="36320" x="3905250" y="1981200"/>
          <p14:tracePt t="36337" x="3937000" y="2019300"/>
          <p14:tracePt t="36353" x="3994150" y="2070100"/>
          <p14:tracePt t="36356" x="4025900" y="2095500"/>
          <p14:tracePt t="36370" x="4102100" y="2133600"/>
          <p14:tracePt t="36386" x="4203700" y="2184400"/>
          <p14:tracePt t="36404" x="4311650" y="2228850"/>
          <p14:tracePt t="36420" x="4425950" y="2266950"/>
          <p14:tracePt t="36436" x="4521200" y="2292350"/>
          <p14:tracePt t="36453" x="4578350" y="2305050"/>
          <p14:tracePt t="36470" x="4673600" y="2311400"/>
          <p14:tracePt t="36487" x="4749800" y="2311400"/>
          <p14:tracePt t="36503" x="4883150" y="2311400"/>
          <p14:tracePt t="36520" x="4978400" y="2305050"/>
          <p14:tracePt t="36537" x="5048250" y="2286000"/>
          <p14:tracePt t="36554" x="5111750" y="2279650"/>
          <p14:tracePt t="36561" x="5168900" y="2273300"/>
          <p14:tracePt t="36570" x="5213350" y="2254250"/>
          <p14:tracePt t="36587" x="5264150" y="2222500"/>
          <p14:tracePt t="36588" x="5295900" y="2209800"/>
          <p14:tracePt t="36603" x="5327650" y="2184400"/>
          <p14:tracePt t="36621" x="5384800" y="2127250"/>
          <p14:tracePt t="36642" x="5441950" y="2076450"/>
          <p14:tracePt t="36653" x="5454650" y="2063750"/>
          <p14:tracePt t="36670" x="5473700" y="2038350"/>
          <p14:tracePt t="36686" x="5486400" y="2000250"/>
          <p14:tracePt t="36704" x="5499100" y="1949450"/>
          <p14:tracePt t="36720" x="5511800" y="1930400"/>
          <p14:tracePt t="36736" x="5518150" y="1892300"/>
          <p14:tracePt t="36753" x="5524500" y="1854200"/>
          <p14:tracePt t="36770" x="5524500" y="1816100"/>
          <p14:tracePt t="36787" x="5524500" y="1790700"/>
          <p14:tracePt t="36791" x="5524500" y="1771650"/>
          <p14:tracePt t="36803" x="5524500" y="1758950"/>
          <p14:tracePt t="36820" x="5524500" y="1739900"/>
          <p14:tracePt t="36839" x="5524500" y="1727200"/>
          <p14:tracePt t="36860" x="5524500" y="1720850"/>
          <p14:tracePt t="36884" x="5524500" y="1714500"/>
          <p14:tracePt t="36946" x="5524500" y="1708150"/>
          <p14:tracePt t="37024"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95420" y="104171"/>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95420" y="5756833"/>
            <a:ext cx="6111436" cy="730969"/>
          </a:xfrm>
          <a:prstGeom prst="rect">
            <a:avLst/>
          </a:prstGeom>
        </p:spPr>
        <p:txBody>
          <a:bodyPr wrap="square">
            <a:spAutoFit/>
          </a:bodyPr>
          <a:lstStyle/>
          <a:p>
            <a:pPr lvl="0">
              <a:defRPr/>
            </a:pPr>
            <a:r>
              <a:rPr lang="en-US" sz="1400" dirty="0"/>
              <a:t>Let’s take a look at the Calculator Tab for vibratory pile driving. This </a:t>
            </a:r>
            <a:r>
              <a:rPr lang="en-US" sz="1400" dirty="0" smtClean="0"/>
              <a:t>Tab </a:t>
            </a:r>
            <a:r>
              <a:rPr lang="en-US" sz="1400" dirty="0"/>
              <a:t>can be accessed using the toolbar found at the bottom of the Tool.</a:t>
            </a:r>
          </a:p>
          <a:p>
            <a:pPr lvl="0">
              <a:defRP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83880737"/>
      </p:ext>
    </p:extLst>
  </p:cSld>
  <p:clrMapOvr>
    <a:masterClrMapping/>
  </p:clrMapOvr>
  <mc:AlternateContent xmlns:mc="http://schemas.openxmlformats.org/markup-compatibility/2006">
    <mc:Choice xmlns:p14="http://schemas.microsoft.com/office/powerpoint/2010/main" Requires="p14">
      <p:transition p14:dur="0" advClick="0" advTm="11091"/>
    </mc:Choice>
    <mc:Fallback>
      <p:transition advClick="0" advTm="1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355" x="7715250" y="2006600"/>
          <p14:tracePt t="8479" x="7715250" y="2000250"/>
          <p14:tracePt t="8485" x="7708900" y="1993900"/>
          <p14:tracePt t="8494" x="7696200" y="1987550"/>
          <p14:tracePt t="8502" x="7683500" y="1974850"/>
          <p14:tracePt t="8518" x="7651750" y="1962150"/>
          <p14:tracePt t="8535" x="7600950" y="1943100"/>
          <p14:tracePt t="8552" x="7537450" y="1930400"/>
          <p14:tracePt t="8559" x="7512050" y="1924050"/>
          <p14:tracePt t="8568" x="7454900" y="1911350"/>
          <p14:tracePt t="8585" x="7353300" y="1905000"/>
          <p14:tracePt t="8588" x="7283450" y="1898650"/>
          <p14:tracePt t="8602" x="7188200" y="1885950"/>
          <p14:tracePt t="8619" x="7054850" y="1879600"/>
          <p14:tracePt t="8635" x="6978650" y="1879600"/>
          <p14:tracePt t="8652" x="6896100" y="1885950"/>
          <p14:tracePt t="8668" x="6794500" y="1917700"/>
          <p14:tracePt t="8685" x="6654800" y="1968500"/>
          <p14:tracePt t="8702" x="6521450" y="2019300"/>
          <p14:tracePt t="8718" x="6394450" y="2089150"/>
          <p14:tracePt t="8720" x="6350000" y="2101850"/>
          <p14:tracePt t="8735" x="6210300" y="2197100"/>
          <p14:tracePt t="8752" x="6096000" y="2260600"/>
          <p14:tracePt t="8769" x="5994400" y="2324100"/>
          <p14:tracePt t="8785" x="5848350" y="2406650"/>
          <p14:tracePt t="8789" x="5784850" y="2451100"/>
          <p14:tracePt t="8802" x="5727700" y="2489200"/>
          <p14:tracePt t="8818" x="5626100" y="2559050"/>
          <p14:tracePt t="8821" x="5537200" y="2609850"/>
          <p14:tracePt t="8835" x="5359400" y="2724150"/>
          <p14:tracePt t="8852" x="5194300" y="2813050"/>
          <p14:tracePt t="8868" x="5092700" y="2889250"/>
          <p14:tracePt t="8885" x="4940300" y="3003550"/>
          <p14:tracePt t="8889" x="4895850" y="3028950"/>
          <p14:tracePt t="8902" x="4838700" y="3086100"/>
          <p14:tracePt t="8921" x="4686300" y="3206750"/>
          <p14:tracePt t="8935" x="4660900" y="3232150"/>
          <p14:tracePt t="8954" x="4514850" y="3371850"/>
          <p14:tracePt t="8968" x="4438650" y="3467100"/>
          <p14:tracePt t="8985" x="4362450" y="3568700"/>
          <p14:tracePt t="9002" x="4298950" y="3670300"/>
          <p14:tracePt t="9018" x="4241800" y="3771900"/>
          <p14:tracePt t="9035" x="4203700" y="3835400"/>
          <p14:tracePt t="9052" x="4159250" y="3911600"/>
          <p14:tracePt t="9053" x="4152900" y="3930650"/>
          <p14:tracePt t="9069" x="4114800" y="4006850"/>
          <p14:tracePt t="9085" x="4076700" y="4127500"/>
          <p14:tracePt t="9102" x="4057650" y="4222750"/>
          <p14:tracePt t="9118" x="4051300" y="4343400"/>
          <p14:tracePt t="9138" x="4057650" y="4445000"/>
          <p14:tracePt t="9138" x="4089400" y="4527550"/>
          <p14:tracePt t="9152" x="4114800" y="4584700"/>
          <p14:tracePt t="9168" x="4197350" y="4711700"/>
          <p14:tracePt t="9185" x="4260850" y="4775200"/>
          <p14:tracePt t="9202" x="4305300" y="4806950"/>
          <p14:tracePt t="9218" x="4356100" y="4826000"/>
          <p14:tracePt t="9235" x="4464050" y="4851400"/>
          <p14:tracePt t="9252" x="4578350" y="4864100"/>
          <p14:tracePt t="9268" x="4819650" y="4876800"/>
          <p14:tracePt t="9285" x="5111750" y="4876800"/>
          <p14:tracePt t="9302" x="5264150" y="4870450"/>
          <p14:tracePt t="9318" x="5435600" y="4851400"/>
          <p14:tracePt t="9335" x="5549900" y="4845050"/>
          <p14:tracePt t="9352" x="5708650" y="4826000"/>
          <p14:tracePt t="9368" x="5867400" y="4781550"/>
          <p14:tracePt t="9385" x="6026150" y="4737100"/>
          <p14:tracePt t="9401" x="6159500" y="4692650"/>
          <p14:tracePt t="9419" x="6311900" y="4629150"/>
          <p14:tracePt t="9435" x="6362700" y="4578350"/>
          <p14:tracePt t="9451" x="6413500" y="4527550"/>
          <p14:tracePt t="9468" x="6464300" y="4438650"/>
          <p14:tracePt t="9485" x="6496050" y="4381500"/>
          <p14:tracePt t="9501" x="6527800" y="4330700"/>
          <p14:tracePt t="9520" x="6553200" y="4260850"/>
          <p14:tracePt t="9536" x="6572250" y="4216400"/>
          <p14:tracePt t="9552" x="6597650" y="4152900"/>
          <p14:tracePt t="9568" x="6604000" y="4114800"/>
          <p14:tracePt t="9585" x="6604000" y="4057650"/>
          <p14:tracePt t="9601" x="6604000" y="4006850"/>
          <p14:tracePt t="9618" x="6604000" y="3949700"/>
          <p14:tracePt t="9635" x="6591300" y="3886200"/>
          <p14:tracePt t="9651" x="6559550" y="3848100"/>
          <p14:tracePt t="9668" x="6521450" y="3810000"/>
          <p14:tracePt t="9685" x="6451600" y="3752850"/>
          <p14:tracePt t="9702" x="6356350" y="3702050"/>
          <p14:tracePt t="9719" x="6235700" y="3644900"/>
          <p14:tracePt t="9723" x="6191250" y="3625850"/>
          <p14:tracePt t="9735" x="6076950" y="3594100"/>
          <p14:tracePt t="9752" x="5905500" y="3556000"/>
          <p14:tracePt t="9754" x="5816600" y="3536950"/>
          <p14:tracePt t="9768" x="5632450" y="3517900"/>
          <p14:tracePt t="9785" x="5403850" y="3505200"/>
          <p14:tracePt t="9802" x="5251450" y="3492500"/>
          <p14:tracePt t="9819" x="5111750" y="3492500"/>
          <p14:tracePt t="9835" x="4953000" y="3511550"/>
          <p14:tracePt t="9852" x="4838700" y="3536950"/>
          <p14:tracePt t="9868" x="4699000" y="3594100"/>
          <p14:tracePt t="9869" x="4654550" y="3619500"/>
          <p14:tracePt t="9885" x="4527550" y="3689350"/>
          <p14:tracePt t="9901" x="4464050" y="3746500"/>
          <p14:tracePt t="9918" x="4406900" y="3797300"/>
          <p14:tracePt t="9935" x="4337050" y="3873500"/>
          <p14:tracePt t="9951" x="4292600" y="3937000"/>
          <p14:tracePt t="9968" x="4254500" y="4006850"/>
          <p14:tracePt t="9985" x="4222750" y="4095750"/>
          <p14:tracePt t="10001" x="4210050" y="4127500"/>
          <p14:tracePt t="10018" x="4203700" y="4171950"/>
          <p14:tracePt t="10037" x="4197350" y="4203700"/>
          <p14:tracePt t="10051" x="4191000" y="4229100"/>
          <p14:tracePt t="10068" x="4191000" y="4248150"/>
          <p14:tracePt t="10084" x="4191000" y="4254500"/>
          <p14:tracePt t="10125"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65145" y="0"/>
            <a:ext cx="5957103" cy="446782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67833" y="4603234"/>
            <a:ext cx="7205240" cy="2377574"/>
          </a:xfrm>
          <a:prstGeom prst="rect">
            <a:avLst/>
          </a:prstGeom>
        </p:spPr>
        <p:txBody>
          <a:bodyPr wrap="square">
            <a:spAutoFit/>
          </a:bodyPr>
          <a:lstStyle/>
          <a:p>
            <a:pPr lvl="0">
              <a:defRPr/>
            </a:pPr>
            <a:r>
              <a:rPr lang="en-US" dirty="0"/>
              <a:t>This slide illustrates the Key at the top of the Calculator Tab. Green cells are for user provided information. Note that default values are in bold italics turquoise font. These default values may be changed by the user if project-specific information is available. Yellow cells represent preset NMFS provided information and cannot be altered by the user. NMFS thresholds/default weighting values are in bold red. Bright blue cells represent outputs of the Tool or resultant isopleths based on user provided information and cannot be altered by the user. </a:t>
            </a:r>
            <a:r>
              <a:rPr lang="en-US" dirty="0" smtClean="0"/>
              <a:t>Finally, </a:t>
            </a:r>
            <a:r>
              <a:rPr lang="en-US" dirty="0"/>
              <a:t>gray cells represent automatically calculated values based on user provided information (only weighting adjustment (-dB) values can be altered by the </a:t>
            </a:r>
            <a:r>
              <a:rPr lang="en-US" dirty="0" smtClean="0"/>
              <a:t>user </a:t>
            </a:r>
            <a:r>
              <a:rPr lang="en-US" dirty="0"/>
              <a:t>and are found in the last row of the </a:t>
            </a:r>
            <a:r>
              <a:rPr lang="en-US" dirty="0" smtClean="0"/>
              <a:t>Tool). </a:t>
            </a:r>
            <a:r>
              <a:rPr lang="en-US" dirty="0"/>
              <a:t>Please see Advanced Features later in this presentation for more information on adjusting these values.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69225204"/>
      </p:ext>
    </p:extLst>
  </p:cSld>
  <p:clrMapOvr>
    <a:masterClrMapping/>
  </p:clrMapOvr>
  <mc:AlternateContent xmlns:mc="http://schemas.openxmlformats.org/markup-compatibility/2006">
    <mc:Choice xmlns:p14="http://schemas.microsoft.com/office/powerpoint/2010/main" Requires="p14">
      <p:transition p14:dur="0" advClick="0" advTm="54051"/>
    </mc:Choice>
    <mc:Fallback>
      <p:transition advClick="0" advTm="5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53296"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53296" y="5699852"/>
            <a:ext cx="5897301" cy="1377300"/>
          </a:xfrm>
          <a:prstGeom prst="rect">
            <a:avLst/>
          </a:prstGeom>
        </p:spPr>
        <p:txBody>
          <a:bodyPr wrap="square">
            <a:spAutoFit/>
          </a:bodyPr>
          <a:lstStyle/>
          <a:p>
            <a:pPr lvl="0">
              <a:defRPr/>
            </a:pPr>
            <a:r>
              <a:rPr lang="en-US" sz="1400" dirty="0"/>
              <a:t>This slide illustrates the first two steps of the Vibratory Calculator Tab. Step 1 outlined in hot pink, where a user will enter qualitative project-specific information and Step 2 outlined in turquoise, where the user will enter quantitative project-specific information. We will go into more detail on both these steps in the next slides.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27755493"/>
      </p:ext>
    </p:extLst>
  </p:cSld>
  <p:clrMapOvr>
    <a:masterClrMapping/>
  </p:clrMapOvr>
  <mc:AlternateContent xmlns:mc="http://schemas.openxmlformats.org/markup-compatibility/2006">
    <mc:Choice xmlns:p14="http://schemas.microsoft.com/office/powerpoint/2010/main" Requires="p14">
      <p:transition p14:dur="0" advClick="0" advTm="22039"/>
    </mc:Choice>
    <mc:Fallback>
      <p:transition advClick="0" advTm="2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06996" y="0"/>
            <a:ext cx="7315200" cy="54864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897039" y="5833641"/>
            <a:ext cx="6499184" cy="1161857"/>
          </a:xfrm>
          <a:prstGeom prst="rect">
            <a:avLst/>
          </a:prstGeom>
        </p:spPr>
        <p:txBody>
          <a:bodyPr wrap="square">
            <a:spAutoFit/>
          </a:bodyPr>
          <a:lstStyle/>
          <a:p>
            <a:pPr lvl="0">
              <a:defRPr/>
            </a:pPr>
            <a:r>
              <a:rPr lang="en-US" sz="1400" dirty="0"/>
              <a:t>Step 1 in the Calculator Tab is where the user provides general project information, such as project title and contact; source information such as pile size material, duration to drive a pile; and any other assumptions or notes, including if proxy levels were used or if any type of attenuation is assumed</a:t>
            </a:r>
            <a:r>
              <a:rPr lang="en-US" dirty="0"/>
              <a:t>. </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65589348"/>
      </p:ext>
    </p:extLst>
  </p:cSld>
  <p:clrMapOvr>
    <a:masterClrMapping/>
  </p:clrMapOvr>
  <mc:AlternateContent xmlns:mc="http://schemas.openxmlformats.org/markup-compatibility/2006">
    <mc:Choice xmlns:p14="http://schemas.microsoft.com/office/powerpoint/2010/main" Requires="p14">
      <p:transition p14:dur="0" advClick="0" advTm="25128"/>
    </mc:Choice>
    <mc:Fallback>
      <p:transition advClick="0" advTm="2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344" x="3187700" y="2089150"/>
          <p14:tracePt t="9390" x="3187700" y="2082800"/>
          <p14:tracePt t="9398" x="3194050" y="2082800"/>
          <p14:tracePt t="9414" x="3194050" y="2076450"/>
          <p14:tracePt t="9422" x="3200400" y="2076450"/>
          <p14:tracePt t="9439" x="3206750" y="2063750"/>
          <p14:tracePt t="9455" x="3225800" y="2044700"/>
          <p14:tracePt t="9472" x="3263900" y="2019300"/>
          <p14:tracePt t="9489" x="3302000" y="1974850"/>
          <p14:tracePt t="9505" x="3359150" y="1917700"/>
          <p14:tracePt t="9522" x="3416300" y="1860550"/>
          <p14:tracePt t="9539" x="3473450" y="1784350"/>
          <p14:tracePt t="9555" x="3492500" y="1733550"/>
          <p14:tracePt t="9572" x="3511550" y="1695450"/>
          <p14:tracePt t="9589" x="3517900" y="1670050"/>
          <p14:tracePt t="9605" x="3517900" y="1638300"/>
          <p14:tracePt t="9622" x="3517900" y="1619250"/>
          <p14:tracePt t="9639" x="3517900" y="1612900"/>
          <p14:tracePt t="9656" x="3517900" y="1606550"/>
          <p14:tracePt t="9672" x="3473450" y="1606550"/>
          <p14:tracePt t="9689" x="3397250" y="1593850"/>
          <p14:tracePt t="9705" x="3314700" y="1593850"/>
          <p14:tracePt t="9722" x="3200400" y="1593850"/>
          <p14:tracePt t="9739" x="3117850" y="1593850"/>
          <p14:tracePt t="9755" x="2984500" y="1631950"/>
          <p14:tracePt t="9772" x="2870200" y="1676400"/>
          <p14:tracePt t="9789" x="2787650" y="1714500"/>
          <p14:tracePt t="9805" x="2717800" y="1758950"/>
          <p14:tracePt t="9822" x="2647950" y="1854200"/>
          <p14:tracePt t="9839" x="2584450" y="1955800"/>
          <p14:tracePt t="9855" x="2540000" y="2044700"/>
          <p14:tracePt t="9872" x="2514600" y="2133600"/>
          <p14:tracePt t="9889" x="2508250" y="2241550"/>
          <p14:tracePt t="9905" x="2508250" y="2292350"/>
          <p14:tracePt t="9922" x="2527300" y="2374900"/>
          <p14:tracePt t="9939" x="2559050" y="2470150"/>
          <p14:tracePt t="9955" x="2622550" y="2559050"/>
          <p14:tracePt t="9972" x="2705100" y="2654300"/>
          <p14:tracePt t="9989" x="2825750" y="2774950"/>
          <p14:tracePt t="10005" x="3009900" y="2901950"/>
          <p14:tracePt t="10022" x="3111500" y="2952750"/>
          <p14:tracePt t="10039" x="3270250" y="3016250"/>
          <p14:tracePt t="10055" x="3378200" y="3048000"/>
          <p14:tracePt t="10072" x="3498850" y="3086100"/>
          <p14:tracePt t="10089" x="3606800" y="3098800"/>
          <p14:tracePt t="10105" x="3721100" y="3098800"/>
          <p14:tracePt t="10122" x="3892550" y="3098800"/>
          <p14:tracePt t="10139" x="3987800" y="3079750"/>
          <p14:tracePt t="10156" x="4121150" y="3041650"/>
          <p14:tracePt t="10172" x="4216400" y="3009900"/>
          <p14:tracePt t="10189" x="4324350" y="2965450"/>
          <p14:tracePt t="10205" x="4432300" y="2889250"/>
          <p14:tracePt t="10222" x="4508500" y="2806700"/>
          <p14:tracePt t="10239" x="4552950" y="2743200"/>
          <p14:tracePt t="10255" x="4584700" y="2679700"/>
          <p14:tracePt t="10272" x="4622800" y="2603500"/>
          <p14:tracePt t="10288" x="4648200" y="2533650"/>
          <p14:tracePt t="10305" x="4660900" y="2489200"/>
          <p14:tracePt t="10322" x="4673600" y="2406650"/>
          <p14:tracePt t="10339" x="4673600" y="2362200"/>
          <p14:tracePt t="10339" x="4673600" y="2311400"/>
          <p14:tracePt t="10355" x="4673600" y="2273300"/>
          <p14:tracePt t="10372" x="4654550" y="2171700"/>
          <p14:tracePt t="10389" x="4610100" y="2108200"/>
          <p14:tracePt t="10405" x="4584700" y="2057400"/>
          <p14:tracePt t="10422" x="4508500" y="1968500"/>
          <p14:tracePt t="10439" x="4470400" y="1924050"/>
          <p14:tracePt t="10440" x="4438650" y="1885950"/>
          <p14:tracePt t="10455" x="4381500" y="1847850"/>
          <p14:tracePt t="10472" x="4222750" y="1752600"/>
          <p14:tracePt t="10488" x="4133850" y="1720850"/>
          <p14:tracePt t="10505" x="3975100" y="1663700"/>
          <p14:tracePt t="10522" x="3867150" y="1631950"/>
          <p14:tracePt t="10539" x="3702050" y="1606550"/>
          <p14:tracePt t="10555" x="3556000" y="1593850"/>
          <p14:tracePt t="10572" x="3454400" y="1587500"/>
          <p14:tracePt t="10588" x="3359150" y="1587500"/>
          <p14:tracePt t="10605" x="3340100" y="1587500"/>
          <p14:tracePt t="10690" x="0" y="0"/>
        </p14:tracePtLst>
        <p14:tracePtLst>
          <p14:tracePt t="13786" x="3663950" y="2832100"/>
          <p14:tracePt t="13802" x="3657600" y="2832100"/>
          <p14:tracePt t="13818" x="3651250" y="2832100"/>
          <p14:tracePt t="13832" x="3644900" y="2832100"/>
          <p14:tracePt t="13848" x="3638550" y="2825750"/>
          <p14:tracePt t="13864" x="3632200" y="2825750"/>
          <p14:tracePt t="13888" x="3625850" y="2825750"/>
          <p14:tracePt t="13894" x="3619500" y="2819400"/>
          <p14:tracePt t="13904" x="3606800" y="2819400"/>
          <p14:tracePt t="13921" x="3581400" y="2819400"/>
          <p14:tracePt t="13937" x="3549650" y="2813050"/>
          <p14:tracePt t="13954" x="3505200" y="2806700"/>
          <p14:tracePt t="13971" x="3460750" y="2800350"/>
          <p14:tracePt t="13987" x="3409950" y="2787650"/>
          <p14:tracePt t="14004" x="3340100" y="2781300"/>
          <p14:tracePt t="14021" x="3282950" y="2781300"/>
          <p14:tracePt t="14037" x="3213100" y="2774950"/>
          <p14:tracePt t="14054" x="3149600" y="2774950"/>
          <p14:tracePt t="14071" x="3092450" y="2768600"/>
          <p14:tracePt t="14087" x="3022600" y="2768600"/>
          <p14:tracePt t="14104" x="2946400" y="2768600"/>
          <p14:tracePt t="14121" x="2895600" y="2768600"/>
          <p14:tracePt t="14137" x="2844800" y="2768600"/>
          <p14:tracePt t="14154" x="2800350" y="2774950"/>
          <p14:tracePt t="14171" x="2736850" y="2781300"/>
          <p14:tracePt t="14187" x="2692400" y="2787650"/>
          <p14:tracePt t="14204" x="2647950" y="2806700"/>
          <p14:tracePt t="14221" x="2616200" y="2819400"/>
          <p14:tracePt t="14237" x="2584450" y="2832100"/>
          <p14:tracePt t="14238" x="2571750" y="2838450"/>
          <p14:tracePt t="14254" x="2546350" y="2857500"/>
          <p14:tracePt t="14270" x="2527300" y="2870200"/>
          <p14:tracePt t="14287" x="2508250" y="2889250"/>
          <p14:tracePt t="14304" x="2495550" y="2914650"/>
          <p14:tracePt t="14320" x="2463800" y="2940050"/>
          <p14:tracePt t="14338" x="2438400" y="2984500"/>
          <p14:tracePt t="14354" x="2425700" y="3016250"/>
          <p14:tracePt t="14371" x="2406650" y="3048000"/>
          <p14:tracePt t="14387" x="2393950" y="3092450"/>
          <p14:tracePt t="14404" x="2374900" y="3130550"/>
          <p14:tracePt t="14421" x="2368550" y="3181350"/>
          <p14:tracePt t="14438" x="2362200" y="3213100"/>
          <p14:tracePt t="14454" x="2349500" y="3282950"/>
          <p14:tracePt t="14471" x="2349500" y="3321050"/>
          <p14:tracePt t="14487" x="2349500" y="3365500"/>
          <p14:tracePt t="14504" x="2349500" y="3403600"/>
          <p14:tracePt t="14521" x="2349500" y="3435350"/>
          <p14:tracePt t="14537" x="2349500" y="3479800"/>
          <p14:tracePt t="14554" x="2349500" y="3517900"/>
          <p14:tracePt t="14571" x="2355850" y="3562350"/>
          <p14:tracePt t="14574" x="2362200" y="3575050"/>
          <p14:tracePt t="14587" x="2374900" y="3613150"/>
          <p14:tracePt t="14604" x="2387600" y="3651250"/>
          <p14:tracePt t="14621" x="2406650" y="3676650"/>
          <p14:tracePt t="14637" x="2438400" y="3702050"/>
          <p14:tracePt t="14654" x="2489200" y="3746500"/>
          <p14:tracePt t="14671" x="2527300" y="3778250"/>
          <p14:tracePt t="14688" x="2654300" y="3835400"/>
          <p14:tracePt t="14688" x="2730500" y="3854450"/>
          <p14:tracePt t="14704" x="2876550" y="3905250"/>
          <p14:tracePt t="14720" x="3035300" y="3949700"/>
          <p14:tracePt t="14737" x="3194050" y="3981450"/>
          <p14:tracePt t="14754" x="3314700" y="4006850"/>
          <p14:tracePt t="14770" x="3416300" y="4019550"/>
          <p14:tracePt t="14787" x="3511550" y="4025900"/>
          <p14:tracePt t="14804" x="3721100" y="4025900"/>
          <p14:tracePt t="14820" x="3822700" y="4025900"/>
          <p14:tracePt t="14837" x="3917950" y="4025900"/>
          <p14:tracePt t="14854" x="3975100" y="4013200"/>
          <p14:tracePt t="14871" x="4025900" y="3994150"/>
          <p14:tracePt t="14887" x="4076700" y="3975100"/>
          <p14:tracePt t="14904" x="4127500" y="3943350"/>
          <p14:tracePt t="14920" x="4165600" y="3917950"/>
          <p14:tracePt t="14922" x="4184650" y="3892550"/>
          <p14:tracePt t="14937" x="4241800" y="3854450"/>
          <p14:tracePt t="14954" x="4254500" y="3841750"/>
          <p14:tracePt t="14970" x="4292600" y="3803650"/>
          <p14:tracePt t="14987" x="4311650" y="3778250"/>
          <p14:tracePt t="15005" x="4343400" y="3740150"/>
          <p14:tracePt t="15007" x="4349750" y="3714750"/>
          <p14:tracePt t="15020" x="4362450" y="3702050"/>
          <p14:tracePt t="15037" x="4375150" y="3689350"/>
          <p14:tracePt t="15054" x="4394200" y="3632200"/>
          <p14:tracePt t="15070" x="4413250" y="3600450"/>
          <p14:tracePt t="15087" x="4425950" y="3556000"/>
          <p14:tracePt t="15104" x="4432300" y="3511550"/>
          <p14:tracePt t="15120" x="4438650" y="3492500"/>
          <p14:tracePt t="15137" x="4445000" y="3454400"/>
          <p14:tracePt t="15154" x="4445000" y="3397250"/>
          <p14:tracePt t="15170" x="4445000" y="3365500"/>
          <p14:tracePt t="15188" x="4445000" y="3327400"/>
          <p14:tracePt t="15204" x="4445000" y="3308350"/>
          <p14:tracePt t="15221" x="4445000" y="3270250"/>
          <p14:tracePt t="15237" x="4438650" y="3238500"/>
          <p14:tracePt t="15254" x="4432300" y="3206750"/>
          <p14:tracePt t="15270" x="4425950" y="3162300"/>
          <p14:tracePt t="15287" x="4400550" y="3111500"/>
          <p14:tracePt t="15303" x="4387850" y="3073400"/>
          <p14:tracePt t="15320" x="4375150" y="3041650"/>
          <p14:tracePt t="15337" x="4362450" y="3016250"/>
          <p14:tracePt t="15353" x="4349750" y="2997200"/>
          <p14:tracePt t="15370" x="4337050" y="2971800"/>
          <p14:tracePt t="15387" x="4318000" y="2946400"/>
          <p14:tracePt t="15388" x="4305300" y="2933700"/>
          <p14:tracePt t="15404" x="4279900" y="2914650"/>
          <p14:tracePt t="15422" x="4248150" y="2882900"/>
          <p14:tracePt t="15437" x="4222750" y="2876550"/>
          <p14:tracePt t="15453" x="4184650" y="2851150"/>
          <p14:tracePt t="15470" x="4133850" y="2838450"/>
          <p14:tracePt t="15487" x="4070350" y="2813050"/>
          <p14:tracePt t="15503" x="3994150" y="2787650"/>
          <p14:tracePt t="15520" x="3917950" y="2768600"/>
          <p14:tracePt t="15537" x="3835400" y="2755900"/>
          <p14:tracePt t="15553" x="3752850" y="2736850"/>
          <p14:tracePt t="15570" x="3676650" y="2730500"/>
          <p14:tracePt t="15587" x="3543300" y="2698750"/>
          <p14:tracePt t="15603" x="3467100" y="2692400"/>
          <p14:tracePt t="15620" x="3384550" y="2673350"/>
          <p14:tracePt t="15624" x="3352800" y="2673350"/>
          <p14:tracePt t="15637" x="3295650" y="2673350"/>
          <p14:tracePt t="15653" x="3232150" y="2673350"/>
          <p14:tracePt t="15671" x="3175000" y="2679700"/>
          <p14:tracePt t="15687" x="3111500" y="2686050"/>
          <p14:tracePt t="15704" x="3060700" y="2705100"/>
          <p14:tracePt t="15720" x="3022600" y="2717800"/>
          <p14:tracePt t="15722" x="3009900" y="2724150"/>
          <p14:tracePt t="15737" x="2984500" y="2736850"/>
          <p14:tracePt t="15754" x="2965450" y="2743200"/>
          <p14:tracePt t="15770" x="2940050" y="2755900"/>
          <p14:tracePt t="15787" x="2921000" y="2787650"/>
          <p14:tracePt t="15804" x="2895600" y="2813050"/>
          <p14:tracePt t="15820" x="2876550" y="2838450"/>
          <p14:tracePt t="15837" x="2863850" y="2870200"/>
          <p14:tracePt t="15854" x="2851150" y="2908300"/>
          <p14:tracePt t="15870" x="2844800" y="2933700"/>
          <p14:tracePt t="15887" x="2844800" y="2940050"/>
          <p14:tracePt t="15903" x="2844800" y="2952750"/>
          <p14:tracePt t="15920" x="2838450" y="2959100"/>
          <p14:tracePt t="15956" x="2838450" y="2965450"/>
          <p14:tracePt t="15970" x="2838450" y="2971800"/>
          <p14:tracePt t="15987" x="2838450" y="2984500"/>
          <p14:tracePt t="16003" x="2838450" y="2990850"/>
          <p14:tracePt t="16020" x="2838450" y="2997200"/>
          <p14:tracePt t="16050" x="2838450" y="3003550"/>
          <p14:tracePt t="16476" x="0" y="0"/>
        </p14:tracePtLst>
        <p14:tracePtLst>
          <p14:tracePt t="19263" x="5842000" y="2635250"/>
          <p14:tracePt t="19292" x="5829300" y="2635250"/>
          <p14:tracePt t="19300" x="5816600" y="2635250"/>
          <p14:tracePt t="19308" x="5797550" y="2635250"/>
          <p14:tracePt t="19319" x="5772150" y="2635250"/>
          <p14:tracePt t="19335" x="5721350" y="2635250"/>
          <p14:tracePt t="19352" x="5657850" y="2635250"/>
          <p14:tracePt t="19369" x="5556250" y="2654300"/>
          <p14:tracePt t="19386" x="5397500" y="2730500"/>
          <p14:tracePt t="19403" x="5308600" y="2794000"/>
          <p14:tracePt t="19419" x="5226050" y="2870200"/>
          <p14:tracePt t="19436" x="5156200" y="2965450"/>
          <p14:tracePt t="19452" x="5111750" y="3041650"/>
          <p14:tracePt t="19469" x="5060950" y="3149600"/>
          <p14:tracePt t="19486" x="5035550" y="3244850"/>
          <p14:tracePt t="19503" x="5029200" y="3416300"/>
          <p14:tracePt t="19519" x="5029200" y="3479800"/>
          <p14:tracePt t="19536" x="5029200" y="3568700"/>
          <p14:tracePt t="19552" x="5029200" y="3644900"/>
          <p14:tracePt t="19569" x="5048250" y="3714750"/>
          <p14:tracePt t="19585" x="5073650" y="3816350"/>
          <p14:tracePt t="19602" x="5099050" y="3867150"/>
          <p14:tracePt t="19619" x="5137150" y="3917950"/>
          <p14:tracePt t="19635" x="5207000" y="3994150"/>
          <p14:tracePt t="19652" x="5276850" y="4044950"/>
          <p14:tracePt t="19669" x="5378450" y="4108450"/>
          <p14:tracePt t="19686" x="5467350" y="4165600"/>
          <p14:tracePt t="19702" x="5575300" y="4203700"/>
          <p14:tracePt t="19719" x="5702300" y="4248150"/>
          <p14:tracePt t="19720" x="5778500" y="4279900"/>
          <p14:tracePt t="19736" x="5924550" y="4305300"/>
          <p14:tracePt t="19753" x="6045200" y="4337050"/>
          <p14:tracePt t="19769" x="6165850" y="4362450"/>
          <p14:tracePt t="19786" x="6330950" y="4381500"/>
          <p14:tracePt t="19803" x="6438900" y="4387850"/>
          <p14:tracePt t="19819" x="6604000" y="4400550"/>
          <p14:tracePt t="19835" x="6756400" y="4400550"/>
          <p14:tracePt t="19852" x="6915150" y="4400550"/>
          <p14:tracePt t="19869" x="6978650" y="4400550"/>
          <p14:tracePt t="19885" x="7048500" y="4381500"/>
          <p14:tracePt t="19902" x="7131050" y="4368800"/>
          <p14:tracePt t="19919" x="7219950" y="4343400"/>
          <p14:tracePt t="19936" x="7296150" y="4298950"/>
          <p14:tracePt t="19952" x="7372350" y="4254500"/>
          <p14:tracePt t="19969" x="7435850" y="4210050"/>
          <p14:tracePt t="19985" x="7556500" y="4140200"/>
          <p14:tracePt t="20002" x="7613650" y="4089400"/>
          <p14:tracePt t="20019" x="7658100" y="4044950"/>
          <p14:tracePt t="20036" x="7702550" y="3994150"/>
          <p14:tracePt t="20052" x="7734300" y="3937000"/>
          <p14:tracePt t="20069" x="7759700" y="3898900"/>
          <p14:tracePt t="20085" x="7785100" y="3860800"/>
          <p14:tracePt t="20086" x="7791450" y="3835400"/>
          <p14:tracePt t="20102" x="7810500" y="3790950"/>
          <p14:tracePt t="20119" x="7816850" y="3746500"/>
          <p14:tracePt t="20135" x="7835900" y="3676650"/>
          <p14:tracePt t="20152" x="7835900" y="3619500"/>
          <p14:tracePt t="20169" x="7835900" y="3562350"/>
          <p14:tracePt t="20186" x="7835900" y="3505200"/>
          <p14:tracePt t="20202" x="7835900" y="3429000"/>
          <p14:tracePt t="20219" x="7816850" y="3365500"/>
          <p14:tracePt t="20235" x="7810500" y="3333750"/>
          <p14:tracePt t="20252" x="7791450" y="3282950"/>
          <p14:tracePt t="20269" x="7766050" y="3257550"/>
          <p14:tracePt t="20285" x="7734300" y="3213100"/>
          <p14:tracePt t="20288" x="7727950" y="3206750"/>
          <p14:tracePt t="20302" x="7708900" y="3187700"/>
          <p14:tracePt t="20319" x="7670800" y="3162300"/>
          <p14:tracePt t="20320" x="7645400" y="3143250"/>
          <p14:tracePt t="20335" x="7600950" y="3117850"/>
          <p14:tracePt t="20352" x="7556500" y="3098800"/>
          <p14:tracePt t="20368" x="7505700" y="3067050"/>
          <p14:tracePt t="20385" x="7442200" y="3035300"/>
          <p14:tracePt t="20402" x="7378700" y="3009900"/>
          <p14:tracePt t="20419" x="7283450" y="2984500"/>
          <p14:tracePt t="20436" x="7073900" y="2946400"/>
          <p14:tracePt t="20452" x="6940550" y="2921000"/>
          <p14:tracePt t="20469" x="6826250" y="2901950"/>
          <p14:tracePt t="20485" x="6692900" y="2876550"/>
          <p14:tracePt t="20502" x="6610350" y="2863850"/>
          <p14:tracePt t="20519" x="6483350" y="2844800"/>
          <p14:tracePt t="20536" x="6337300" y="2844800"/>
          <p14:tracePt t="20552" x="6261100" y="2844800"/>
          <p14:tracePt t="20569" x="6172200" y="2844800"/>
          <p14:tracePt t="20585" x="6064250" y="2851150"/>
          <p14:tracePt t="20602" x="5988050" y="2863850"/>
          <p14:tracePt t="20618" x="5892800" y="2901950"/>
          <p14:tracePt t="20635" x="5822950" y="2921000"/>
          <p14:tracePt t="20652" x="5759450" y="2952750"/>
          <p14:tracePt t="20669" x="5695950" y="2990850"/>
          <p14:tracePt t="20672" x="5676900" y="3003550"/>
          <p14:tracePt t="20686" x="5632450" y="3035300"/>
          <p14:tracePt t="20702" x="5588000" y="3086100"/>
          <p14:tracePt t="20718" x="5549900" y="3149600"/>
          <p14:tracePt t="20736" x="5518150" y="3187700"/>
          <p14:tracePt t="20752" x="5499100" y="3232150"/>
          <p14:tracePt t="20768" x="5492750" y="3276600"/>
          <p14:tracePt t="20770" x="5480050" y="3295650"/>
          <p14:tracePt t="20785" x="5473700" y="3314700"/>
          <p14:tracePt t="20802" x="5467350" y="3359150"/>
          <p14:tracePt t="20818" x="5467350" y="3409950"/>
          <p14:tracePt t="20835" x="5467350" y="3454400"/>
          <p14:tracePt t="20852" x="5467350" y="3492500"/>
          <p14:tracePt t="20868" x="5486400" y="3543300"/>
          <p14:tracePt t="20885" x="5499100" y="3575050"/>
          <p14:tracePt t="20902" x="5524500" y="3625850"/>
          <p14:tracePt t="20919" x="5556250" y="3670300"/>
          <p14:tracePt t="20936" x="5600700" y="3714750"/>
          <p14:tracePt t="20952" x="5632450" y="3746500"/>
          <p14:tracePt t="20968" x="5683250" y="3778250"/>
          <p14:tracePt t="20985" x="5727700" y="3797300"/>
          <p14:tracePt t="21002" x="5778500" y="3822700"/>
          <p14:tracePt t="21018" x="5829300" y="3841750"/>
          <p14:tracePt t="21035" x="5911850" y="3873500"/>
          <p14:tracePt t="21052" x="5981700" y="3886200"/>
          <p14:tracePt t="21068" x="6089650" y="3905250"/>
          <p14:tracePt t="21085" x="6184900" y="3924300"/>
          <p14:tracePt t="21102" x="6286500" y="3924300"/>
          <p14:tracePt t="21118" x="6388100" y="3924300"/>
          <p14:tracePt t="21135" x="6445250" y="3924300"/>
          <p14:tracePt t="21137" x="6477000" y="3924300"/>
          <p14:tracePt t="21152" x="6508750" y="3924300"/>
          <p14:tracePt t="21168" x="6540500" y="3924300"/>
          <p14:tracePt t="21185" x="6565900" y="3924300"/>
          <p14:tracePt t="21202" x="6591300" y="3924300"/>
          <p14:tracePt t="21218" x="6597650" y="3924300"/>
          <p14:tracePt t="21235" x="6604000" y="3924300"/>
          <p14:tracePt t="21252" x="6610350" y="3924300"/>
          <p14:tracePt t="21548"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23686" y="-1"/>
            <a:ext cx="6910086" cy="518256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4172" y="5318781"/>
            <a:ext cx="7106856" cy="1546577"/>
          </a:xfrm>
          <a:prstGeom prst="rect">
            <a:avLst/>
          </a:prstGeom>
        </p:spPr>
        <p:txBody>
          <a:bodyPr wrap="square">
            <a:spAutoFit/>
          </a:bodyPr>
          <a:lstStyle/>
          <a:p>
            <a:r>
              <a:rPr lang="en-US" dirty="0"/>
              <a:t>Step 2 is where quantitative project-specific information is entered, such as levels, distance associated with level, transmission loss, number of piles per day, duration to drive a pile, and attenuation assumed. Default values (italics, turquoise) are provided for distance associated with level and transmission loss. Please confirm these defaults are applicable. If not, they may be modified. Gray cells represent automatically calculated values based on user provided information (and cannot be changed in Step 2). The next slides go into more </a:t>
            </a:r>
            <a:r>
              <a:rPr lang="en-US" dirty="0" smtClean="0"/>
              <a:t>detail </a:t>
            </a:r>
            <a:r>
              <a:rPr lang="en-US" dirty="0"/>
              <a:t>on Step 2 inputs.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08569224"/>
      </p:ext>
    </p:extLst>
  </p:cSld>
  <p:clrMapOvr>
    <a:masterClrMapping/>
  </p:clrMapOvr>
  <mc:AlternateContent xmlns:mc="http://schemas.openxmlformats.org/markup-compatibility/2006">
    <mc:Choice xmlns:p14="http://schemas.microsoft.com/office/powerpoint/2010/main" Requires="p14">
      <p:transition p14:dur="0" advClick="0" advTm="38152"/>
    </mc:Choice>
    <mc:Fallback>
      <p:transition advClick="0" advTm="3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960" y="4752813"/>
            <a:ext cx="7077918" cy="1962076"/>
          </a:xfrm>
          <a:prstGeom prst="rect">
            <a:avLst/>
          </a:prstGeom>
        </p:spPr>
        <p:txBody>
          <a:bodyPr wrap="square">
            <a:spAutoFit/>
          </a:bodyPr>
          <a:lstStyle/>
          <a:p>
            <a:r>
              <a:rPr lang="en-US" dirty="0"/>
              <a:t>Let’s take a closer look at some of the specific cells in Step 2 (labeled by row letter). Row A represents the unattenuated levels in the RMS metric. Here a user may enter project-specific level, if available or enter surrogate level from the Proxy Level Tab. If a value is copied from the Proxy Level Tab, paste </a:t>
            </a:r>
            <a:r>
              <a:rPr lang="en-US" dirty="0" smtClean="0"/>
              <a:t>it </a:t>
            </a:r>
            <a:r>
              <a:rPr lang="en-US" dirty="0"/>
              <a:t>in Row A as a value (see red arrow). </a:t>
            </a:r>
            <a:r>
              <a:rPr lang="en-US" dirty="0" smtClean="0"/>
              <a:t>Row </a:t>
            </a:r>
            <a:r>
              <a:rPr lang="en-US" dirty="0"/>
              <a:t>B represents the distance associated with the previously entered </a:t>
            </a:r>
            <a:r>
              <a:rPr lang="en-US" dirty="0" smtClean="0"/>
              <a:t>level. </a:t>
            </a:r>
            <a:r>
              <a:rPr lang="en-US" dirty="0"/>
              <a:t>The default value is 10-m, but one should ensure this is correct. This value may be changed if the default is not correct. Row C represents transmission loss. The default value is 15 and is recommended if this value is unknown. If site-specific transmission loss is </a:t>
            </a:r>
            <a:r>
              <a:rPr lang="en-US" dirty="0" smtClean="0"/>
              <a:t>available, it </a:t>
            </a:r>
            <a:r>
              <a:rPr lang="en-US" dirty="0"/>
              <a:t>may be used here instead of the default. </a:t>
            </a:r>
          </a:p>
        </p:txBody>
      </p:sp>
      <p:pic>
        <p:nvPicPr>
          <p:cNvPr id="4" name="Picture 3"/>
          <p:cNvPicPr>
            <a:picLocks noChangeAspect="1"/>
          </p:cNvPicPr>
          <p:nvPr/>
        </p:nvPicPr>
        <p:blipFill>
          <a:blip r:embed="rId4"/>
          <a:stretch>
            <a:fillRect/>
          </a:stretch>
        </p:blipFill>
        <p:spPr>
          <a:xfrm>
            <a:off x="1608881" y="0"/>
            <a:ext cx="6024943" cy="4518708"/>
          </a:xfrm>
          <a:prstGeom prst="rect">
            <a:avLst/>
          </a:prstGeom>
          <a:ln>
            <a:noFill/>
          </a:ln>
          <a:effectLst>
            <a:outerShdw blurRad="292100" dist="139700" dir="2700000" algn="tl" rotWithShape="0">
              <a:srgbClr val="333333">
                <a:alpha val="65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46729266"/>
      </p:ext>
    </p:extLst>
  </p:cSld>
  <p:clrMapOvr>
    <a:masterClrMapping/>
  </p:clrMapOvr>
  <mc:AlternateContent xmlns:mc="http://schemas.openxmlformats.org/markup-compatibility/2006">
    <mc:Choice xmlns:p14="http://schemas.microsoft.com/office/powerpoint/2010/main" Requires="p14">
      <p:transition p14:dur="0" advClick="0" advTm="52991"/>
    </mc:Choice>
    <mc:Fallback>
      <p:transition advClick="0" advTm="5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74" x="1765300" y="1860550"/>
          <p14:tracePt t="6389" x="1758950" y="1854200"/>
          <p14:tracePt t="6419" x="1758950" y="1847850"/>
          <p14:tracePt t="6435" x="1752600" y="1841500"/>
          <p14:tracePt t="6443" x="1752600" y="1835150"/>
          <p14:tracePt t="6451" x="1746250" y="1828800"/>
          <p14:tracePt t="6464" x="1746250" y="1816100"/>
          <p14:tracePt t="6481" x="1739900" y="1790700"/>
          <p14:tracePt t="6497" x="1720850" y="1758950"/>
          <p14:tracePt t="6514" x="1695450" y="1727200"/>
          <p14:tracePt t="6531" x="1670050" y="1682750"/>
          <p14:tracePt t="6548" x="1631950" y="1638300"/>
          <p14:tracePt t="6551" x="1612900" y="1625600"/>
          <p14:tracePt t="6564" x="1593850" y="1606550"/>
          <p14:tracePt t="6581" x="1574800" y="1587500"/>
          <p14:tracePt t="6597" x="1562100" y="1568450"/>
          <p14:tracePt t="6600" x="1562100" y="1562100"/>
          <p14:tracePt t="6614" x="1555750" y="1549400"/>
          <p14:tracePt t="6631" x="1549400" y="1543050"/>
          <p14:tracePt t="6647" x="1543050" y="1536700"/>
          <p14:tracePt t="6664" x="1530350" y="1524000"/>
          <p14:tracePt t="6681" x="1524000" y="1517650"/>
          <p14:tracePt t="6697" x="1517650" y="1511300"/>
          <p14:tracePt t="6714" x="1511300" y="1511300"/>
          <p14:tracePt t="6717" x="1504950" y="1504950"/>
          <p14:tracePt t="6731" x="1492250" y="1504950"/>
          <p14:tracePt t="6747" x="1460500" y="1504950"/>
          <p14:tracePt t="6764" x="1441450" y="1504950"/>
          <p14:tracePt t="6781" x="1409700" y="1517650"/>
          <p14:tracePt t="6797" x="1390650" y="1549400"/>
          <p14:tracePt t="6814" x="1384300" y="1587500"/>
          <p14:tracePt t="6831" x="1384300" y="1670050"/>
          <p14:tracePt t="6847" x="1416050" y="1720850"/>
          <p14:tracePt t="6864" x="1454150" y="1758950"/>
          <p14:tracePt t="6881" x="1530350" y="1809750"/>
          <p14:tracePt t="6897" x="1663700" y="1866900"/>
          <p14:tracePt t="6914" x="1816100" y="1917700"/>
          <p14:tracePt t="6931" x="1968500" y="1924050"/>
          <p14:tracePt t="6947" x="2108200" y="1936750"/>
          <p14:tracePt t="6964" x="2241550" y="1930400"/>
          <p14:tracePt t="6965" x="2279650" y="1911350"/>
          <p14:tracePt t="6981" x="2349500" y="1873250"/>
          <p14:tracePt t="6997" x="2400300" y="1828800"/>
          <p14:tracePt t="7014" x="2438400" y="1784350"/>
          <p14:tracePt t="7031" x="2463800" y="1739900"/>
          <p14:tracePt t="7047" x="2501900" y="1676400"/>
          <p14:tracePt t="7064" x="2533650" y="1625600"/>
          <p14:tracePt t="7065" x="2552700" y="1593850"/>
          <p14:tracePt t="7081" x="2565400" y="1524000"/>
          <p14:tracePt t="7097" x="2578100" y="1473200"/>
          <p14:tracePt t="7114" x="2590800" y="1422400"/>
          <p14:tracePt t="7131" x="2603500" y="1365250"/>
          <p14:tracePt t="7147" x="2603500" y="1327150"/>
          <p14:tracePt t="7164" x="2603500" y="1282700"/>
          <p14:tracePt t="7182" x="2597150" y="1257300"/>
          <p14:tracePt t="7197" x="2578100" y="1231900"/>
          <p14:tracePt t="7214" x="2552700" y="1212850"/>
          <p14:tracePt t="7231" x="2514600" y="1193800"/>
          <p14:tracePt t="7247" x="2457450" y="1162050"/>
          <p14:tracePt t="7264" x="2362200" y="1143000"/>
          <p14:tracePt t="7280" x="2254250" y="1117600"/>
          <p14:tracePt t="7297" x="2108200" y="1098550"/>
          <p14:tracePt t="7299" x="2019300" y="1085850"/>
          <p14:tracePt t="7314" x="1924050" y="1079500"/>
          <p14:tracePt t="7330" x="1778000" y="1079500"/>
          <p14:tracePt t="7347" x="1651000" y="1079500"/>
          <p14:tracePt t="7364" x="1536700" y="1117600"/>
          <p14:tracePt t="7381" x="1466850" y="1155700"/>
          <p14:tracePt t="7397" x="1390650" y="1193800"/>
          <p14:tracePt t="7401" x="1352550" y="1219200"/>
          <p14:tracePt t="7414" x="1333500" y="1238250"/>
          <p14:tracePt t="7430" x="1289050" y="1295400"/>
          <p14:tracePt t="7447" x="1270000" y="1333500"/>
          <p14:tracePt t="7464" x="1263650" y="1371600"/>
          <p14:tracePt t="7480" x="1257300" y="1397000"/>
          <p14:tracePt t="7497" x="1257300" y="1422400"/>
          <p14:tracePt t="7514" x="1257300" y="1441450"/>
          <p14:tracePt t="7530" x="1257300" y="1454150"/>
          <p14:tracePt t="7547" x="1257300" y="1460500"/>
          <p14:tracePt t="7625" x="0" y="0"/>
        </p14:tracePtLst>
        <p14:tracePtLst>
          <p14:tracePt t="22652" x="6946900" y="939800"/>
          <p14:tracePt t="22659" x="6934200" y="939800"/>
          <p14:tracePt t="22667" x="6927850" y="933450"/>
          <p14:tracePt t="22675" x="6908800" y="933450"/>
          <p14:tracePt t="22692" x="6864350" y="927100"/>
          <p14:tracePt t="22709" x="6813550" y="920750"/>
          <p14:tracePt t="22725" x="6775450" y="920750"/>
          <p14:tracePt t="22742" x="6692900" y="914400"/>
          <p14:tracePt t="22759" x="6623050" y="914400"/>
          <p14:tracePt t="22775" x="6527800" y="914400"/>
          <p14:tracePt t="22792" x="6438900" y="914400"/>
          <p14:tracePt t="22809" x="6381750" y="927100"/>
          <p14:tracePt t="22825" x="6337300" y="939800"/>
          <p14:tracePt t="22842" x="6286500" y="977900"/>
          <p14:tracePt t="22860" x="6242050" y="1009650"/>
          <p14:tracePt t="22875" x="6210300" y="1035050"/>
          <p14:tracePt t="22877" x="6184900" y="1060450"/>
          <p14:tracePt t="22892" x="6165850" y="1079500"/>
          <p14:tracePt t="22909" x="6108700" y="1162050"/>
          <p14:tracePt t="22926" x="6057900" y="1244600"/>
          <p14:tracePt t="22942" x="6013450" y="1352550"/>
          <p14:tracePt t="22959" x="5988050" y="1428750"/>
          <p14:tracePt t="22975" x="5956300" y="1549400"/>
          <p14:tracePt t="22992" x="5943600" y="1644650"/>
          <p14:tracePt t="23009" x="5930900" y="1771650"/>
          <p14:tracePt t="23025" x="5930900" y="1866900"/>
          <p14:tracePt t="23042" x="5930900" y="1968500"/>
          <p14:tracePt t="23059" x="5930900" y="2038350"/>
          <p14:tracePt t="23075" x="5937250" y="2101850"/>
          <p14:tracePt t="23092" x="5949950" y="2165350"/>
          <p14:tracePt t="23109" x="5975350" y="2235200"/>
          <p14:tracePt t="23125" x="6000750" y="2292350"/>
          <p14:tracePt t="23142" x="6064250" y="2368550"/>
          <p14:tracePt t="23159" x="6089650" y="2393950"/>
          <p14:tracePt t="23175" x="6140450" y="2425700"/>
          <p14:tracePt t="23193" x="6242050" y="2470150"/>
          <p14:tracePt t="23209" x="6337300" y="2495550"/>
          <p14:tracePt t="23225" x="6470650" y="2533650"/>
          <p14:tracePt t="23242" x="6654800" y="2552700"/>
          <p14:tracePt t="23259" x="6870700" y="2571750"/>
          <p14:tracePt t="23275" x="7099300" y="2584450"/>
          <p14:tracePt t="23292" x="7289800" y="2584450"/>
          <p14:tracePt t="23309" x="7473950" y="2546350"/>
          <p14:tracePt t="23325" x="7645400" y="2489200"/>
          <p14:tracePt t="23342" x="7778750" y="2432050"/>
          <p14:tracePt t="23344" x="7861300" y="2387600"/>
          <p14:tracePt t="23359" x="7937500" y="2336800"/>
          <p14:tracePt t="23375" x="8007350" y="2260600"/>
          <p14:tracePt t="23392" x="8064500" y="2203450"/>
          <p14:tracePt t="23409" x="8102600" y="2159000"/>
          <p14:tracePt t="23427" x="8147050" y="2095500"/>
          <p14:tracePt t="23443" x="8191500" y="2038350"/>
          <p14:tracePt t="23458" x="8235950" y="1974850"/>
          <p14:tracePt t="23475" x="8293100" y="1885950"/>
          <p14:tracePt t="23492" x="8324850" y="1822450"/>
          <p14:tracePt t="23508" x="8343900" y="1752600"/>
          <p14:tracePt t="23525" x="8350250" y="1644650"/>
          <p14:tracePt t="23542" x="8350250" y="1568450"/>
          <p14:tracePt t="23559" x="8350250" y="1466850"/>
          <p14:tracePt t="23576" x="8331200" y="1403350"/>
          <p14:tracePt t="23578" x="8324850" y="1358900"/>
          <p14:tracePt t="23592" x="8305800" y="1320800"/>
          <p14:tracePt t="23610" x="8235950" y="1200150"/>
          <p14:tracePt t="23625" x="8191500" y="1111250"/>
          <p14:tracePt t="23643" x="8147050" y="1041400"/>
          <p14:tracePt t="23658" x="8096250" y="990600"/>
          <p14:tracePt t="23675" x="8020050" y="920750"/>
          <p14:tracePt t="23692" x="7924800" y="844550"/>
          <p14:tracePt t="23709" x="7816850" y="768350"/>
          <p14:tracePt t="23725" x="7740650" y="723900"/>
          <p14:tracePt t="23742" x="7651750" y="685800"/>
          <p14:tracePt t="23758" x="7569200" y="660400"/>
          <p14:tracePt t="23776" x="7486650" y="641350"/>
          <p14:tracePt t="23792" x="7366000" y="635000"/>
          <p14:tracePt t="23809" x="7289800" y="622300"/>
          <p14:tracePt t="23826" x="7169150" y="622300"/>
          <p14:tracePt t="23843" x="7124700" y="622300"/>
          <p14:tracePt t="23858" x="7099300" y="622300"/>
          <p14:tracePt t="23875" x="7086600" y="628650"/>
          <p14:tracePt t="23892" x="7080250" y="628650"/>
          <p14:tracePt t="23908" x="7073900" y="635000"/>
          <p14:tracePt t="24021" x="0" y="0"/>
        </p14:tracePtLst>
        <p14:tracePtLst>
          <p14:tracePt t="27163" x="1962150" y="2552700"/>
          <p14:tracePt t="27217" x="1962150" y="2546350"/>
          <p14:tracePt t="27233" x="1955800" y="2546350"/>
          <p14:tracePt t="27241" x="1943100" y="2540000"/>
          <p14:tracePt t="27249" x="1936750" y="2540000"/>
          <p14:tracePt t="27258" x="1911350" y="2540000"/>
          <p14:tracePt t="27274" x="1866900" y="2533650"/>
          <p14:tracePt t="27291" x="1803400" y="2533650"/>
          <p14:tracePt t="27308" x="1752600" y="2533650"/>
          <p14:tracePt t="27324" x="1714500" y="2552700"/>
          <p14:tracePt t="27341" x="1682750" y="2584450"/>
          <p14:tracePt t="27357" x="1657350" y="2647950"/>
          <p14:tracePt t="27374" x="1644650" y="2692400"/>
          <p14:tracePt t="27391" x="1644650" y="2730500"/>
          <p14:tracePt t="27407" x="1644650" y="2768600"/>
          <p14:tracePt t="27424" x="1651000" y="2813050"/>
          <p14:tracePt t="27441" x="1670050" y="2851150"/>
          <p14:tracePt t="27457" x="1695450" y="2882900"/>
          <p14:tracePt t="27474" x="1714500" y="2908300"/>
          <p14:tracePt t="27477" x="1739900" y="2921000"/>
          <p14:tracePt t="27490" x="1771650" y="2946400"/>
          <p14:tracePt t="27507" x="1809750" y="2965450"/>
          <p14:tracePt t="27525" x="1841500" y="2971800"/>
          <p14:tracePt t="27541" x="1898650" y="2984500"/>
          <p14:tracePt t="27557" x="1955800" y="2990850"/>
          <p14:tracePt t="27559" x="1993900" y="2990850"/>
          <p14:tracePt t="27574" x="2038350" y="2990850"/>
          <p14:tracePt t="27591" x="2152650" y="2990850"/>
          <p14:tracePt t="27607" x="2228850" y="2971800"/>
          <p14:tracePt t="27624" x="2266950" y="2940050"/>
          <p14:tracePt t="27640" x="2298700" y="2901950"/>
          <p14:tracePt t="27657" x="2317750" y="2870200"/>
          <p14:tracePt t="27674" x="2330450" y="2832100"/>
          <p14:tracePt t="27691" x="2343150" y="2794000"/>
          <p14:tracePt t="27707" x="2343150" y="2743200"/>
          <p14:tracePt t="27724" x="2343150" y="2698750"/>
          <p14:tracePt t="27740" x="2343150" y="2673350"/>
          <p14:tracePt t="27758" x="2336800" y="2654300"/>
          <p14:tracePt t="27775" x="2330450" y="2641600"/>
          <p14:tracePt t="27791" x="2324100" y="2628900"/>
          <p14:tracePt t="27808" x="2311400" y="2616200"/>
          <p14:tracePt t="27826" x="2298700" y="2603500"/>
          <p14:tracePt t="27840" x="2286000" y="2584450"/>
          <p14:tracePt t="27858" x="2260600" y="2565400"/>
          <p14:tracePt t="27860" x="0" y="0"/>
        </p14:tracePtLst>
        <p14:tracePtLst>
          <p14:tracePt t="39080" x="3302000" y="3860800"/>
          <p14:tracePt t="39233" x="3308350" y="3860800"/>
          <p14:tracePt t="39274" x="3308350" y="3848100"/>
          <p14:tracePt t="39282" x="3308350" y="3835400"/>
          <p14:tracePt t="39288" x="3302000" y="3816350"/>
          <p14:tracePt t="39303" x="3263900" y="3765550"/>
          <p14:tracePt t="39320" x="3225800" y="3714750"/>
          <p14:tracePt t="39336" x="3181350" y="3670300"/>
          <p14:tracePt t="39353" x="3124200" y="3625850"/>
          <p14:tracePt t="39370" x="3054350" y="3556000"/>
          <p14:tracePt t="39386" x="3003550" y="3517900"/>
          <p14:tracePt t="39403" x="2959100" y="3473450"/>
          <p14:tracePt t="39420" x="2933700" y="3454400"/>
          <p14:tracePt t="39436" x="2863850" y="3384550"/>
          <p14:tracePt t="39453" x="2819400" y="3346450"/>
          <p14:tracePt t="39470" x="2781300" y="3314700"/>
          <p14:tracePt t="39486" x="2711450" y="3263900"/>
          <p14:tracePt t="39503" x="2647950" y="3225800"/>
          <p14:tracePt t="39520" x="2571750" y="3168650"/>
          <p14:tracePt t="39536" x="2470150" y="3117850"/>
          <p14:tracePt t="39537" x="2413000" y="3086100"/>
          <p14:tracePt t="39553" x="2324100" y="3041650"/>
          <p14:tracePt t="39570" x="2241550" y="3009900"/>
          <p14:tracePt t="39586" x="2152650" y="2971800"/>
          <p14:tracePt t="39603" x="2063750" y="2940050"/>
          <p14:tracePt t="39620" x="1962150" y="2901950"/>
          <p14:tracePt t="39636" x="1816100" y="2876550"/>
          <p14:tracePt t="39653" x="1663700" y="2851150"/>
          <p14:tracePt t="39670" x="1581150" y="2838450"/>
          <p14:tracePt t="39686" x="1498600" y="2838450"/>
          <p14:tracePt t="39703" x="1454150" y="2851150"/>
          <p14:tracePt t="39720" x="1409700" y="2876550"/>
          <p14:tracePt t="39736" x="1371600" y="2914650"/>
          <p14:tracePt t="39753" x="1333500" y="2965450"/>
          <p14:tracePt t="39770" x="1314450" y="3016250"/>
          <p14:tracePt t="39771" x="1308100" y="3035300"/>
          <p14:tracePt t="39786" x="1301750" y="3079750"/>
          <p14:tracePt t="39803" x="1295400" y="3117850"/>
          <p14:tracePt t="39820" x="1295400" y="3162300"/>
          <p14:tracePt t="39836" x="1320800" y="3244850"/>
          <p14:tracePt t="39853" x="1358900" y="3314700"/>
          <p14:tracePt t="39869" x="1409700" y="3365500"/>
          <p14:tracePt t="39886" x="1454150" y="3403600"/>
          <p14:tracePt t="39903" x="1549400" y="3460750"/>
          <p14:tracePt t="39920" x="1612900" y="3492500"/>
          <p14:tracePt t="39936" x="1727200" y="3511550"/>
          <p14:tracePt t="39953" x="1822450" y="3524250"/>
          <p14:tracePt t="39970" x="1885950" y="3524250"/>
          <p14:tracePt t="39986" x="1943100" y="3498850"/>
          <p14:tracePt t="40003" x="2019300" y="3435350"/>
          <p14:tracePt t="40019" x="2051050" y="3390900"/>
          <p14:tracePt t="40036" x="2070100" y="3352800"/>
          <p14:tracePt t="40053" x="2076450" y="3327400"/>
          <p14:tracePt t="40070" x="2089150" y="3295650"/>
          <p14:tracePt t="40074" x="2095500" y="3282950"/>
          <p14:tracePt t="40086" x="2095500" y="3276600"/>
          <p14:tracePt t="40103" x="2095500" y="3251200"/>
          <p14:tracePt t="40119" x="2101850" y="3225800"/>
          <p14:tracePt t="40121" x="2101850" y="3219450"/>
          <p14:tracePt t="40136" x="2101850" y="3206750"/>
          <p14:tracePt t="40153" x="2101850" y="3187700"/>
          <p14:tracePt t="40169" x="2101850" y="3168650"/>
          <p14:tracePt t="40190" x="2101850" y="3162300"/>
          <p14:tracePt t="40203" x="2101850" y="3155950"/>
          <p14:tracePt t="40219" x="2101850" y="3149600"/>
          <p14:tracePt t="40236" x="2095500" y="3149600"/>
          <p14:tracePt t="40253" x="2095500" y="3136900"/>
          <p14:tracePt t="40269" x="2089150" y="3130550"/>
          <p14:tracePt t="40270"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76447" y="0"/>
            <a:ext cx="7315199" cy="54864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076446" y="5814410"/>
            <a:ext cx="6041983" cy="523220"/>
          </a:xfrm>
          <a:prstGeom prst="rect">
            <a:avLst/>
          </a:prstGeom>
        </p:spPr>
        <p:txBody>
          <a:bodyPr wrap="square">
            <a:spAutoFit/>
          </a:bodyPr>
          <a:lstStyle/>
          <a:p>
            <a:r>
              <a:rPr lang="en-US" sz="1400" dirty="0"/>
              <a:t>There are eight Tabs in this tool. Let’s start with the Instruction Tab, which you can access using the toolbar found at the bottom of the Tool.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99197281"/>
      </p:ext>
    </p:extLst>
  </p:cSld>
  <p:clrMapOvr>
    <a:masterClrMapping/>
  </p:clrMapOvr>
  <mc:AlternateContent xmlns:mc="http://schemas.openxmlformats.org/markup-compatibility/2006">
    <mc:Choice xmlns:p14="http://schemas.microsoft.com/office/powerpoint/2010/main" Requires="p14">
      <p:transition p14:dur="0" advClick="0" advTm="11871"/>
    </mc:Choice>
    <mc:Fallback>
      <p:transition advClick="0" advTm="1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635" x="4540250" y="3625850"/>
          <p14:tracePt t="8959" x="4533900" y="3625850"/>
          <p14:tracePt t="8968" x="4508500" y="3625850"/>
          <p14:tracePt t="8975" x="4457700" y="3625850"/>
          <p14:tracePt t="8987" x="4413250" y="3619500"/>
          <p14:tracePt t="9001" x="4356100" y="3613150"/>
          <p14:tracePt t="9018" x="4286250" y="3600450"/>
          <p14:tracePt t="9021" x="4260850" y="3600450"/>
          <p14:tracePt t="9034" x="4222750" y="3594100"/>
          <p14:tracePt t="9051" x="4114800" y="3575050"/>
          <p14:tracePt t="9068" x="3943350" y="3562350"/>
          <p14:tracePt t="9085" x="3835400" y="3549650"/>
          <p14:tracePt t="9101" x="3657600" y="3530600"/>
          <p14:tracePt t="9118" x="3536950" y="3511550"/>
          <p14:tracePt t="9135" x="3371850" y="3492500"/>
          <p14:tracePt t="9138" x="3302000" y="3486150"/>
          <p14:tracePt t="9151" x="3263900" y="3473450"/>
          <p14:tracePt t="9168" x="3117850" y="3467100"/>
          <p14:tracePt t="9170" x="3028950" y="3467100"/>
          <p14:tracePt t="9185" x="2876550" y="3467100"/>
          <p14:tracePt t="9202" x="2736850" y="3467100"/>
          <p14:tracePt t="9218" x="2635250" y="3467100"/>
          <p14:tracePt t="9237" x="2514600" y="3473450"/>
          <p14:tracePt t="9252" x="2393950" y="3492500"/>
          <p14:tracePt t="9268" x="2298700" y="3517900"/>
          <p14:tracePt t="9284" x="2133600" y="3575050"/>
          <p14:tracePt t="9301" x="2063750" y="3606800"/>
          <p14:tracePt t="9318" x="1974850" y="3632200"/>
          <p14:tracePt t="9335" x="1905000" y="3657600"/>
          <p14:tracePt t="9351" x="1797050" y="3695700"/>
          <p14:tracePt t="9368" x="1695450" y="3740150"/>
          <p14:tracePt t="9372" x="1625600" y="3778250"/>
          <p14:tracePt t="9385" x="1581150" y="3803650"/>
          <p14:tracePt t="9401" x="1441450" y="3886200"/>
          <p14:tracePt t="9406" x="1397000" y="3911600"/>
          <p14:tracePt t="9418" x="1346200" y="3956050"/>
          <p14:tracePt t="9435" x="1289050" y="3994150"/>
          <p14:tracePt t="9453" x="1219200" y="4076700"/>
          <p14:tracePt t="9469" x="1174750" y="4165600"/>
          <p14:tracePt t="9485" x="1117600" y="4298950"/>
          <p14:tracePt t="9501" x="1092200" y="4406900"/>
          <p14:tracePt t="9518" x="1079500" y="4533900"/>
          <p14:tracePt t="9535" x="1079500" y="4673600"/>
          <p14:tracePt t="9551" x="1104900" y="4730750"/>
          <p14:tracePt t="9568" x="1155700" y="4800600"/>
          <p14:tracePt t="9585" x="1270000" y="4902200"/>
          <p14:tracePt t="9601" x="1435100" y="5029200"/>
          <p14:tracePt t="9618" x="1670050" y="5162550"/>
          <p14:tracePt t="9635" x="1962150" y="5302250"/>
          <p14:tracePt t="9651" x="2222500" y="5372100"/>
          <p14:tracePt t="9668" x="2406650" y="5403850"/>
          <p14:tracePt t="9685" x="2730500" y="5441950"/>
          <p14:tracePt t="9703" x="2908300" y="5441950"/>
          <p14:tracePt t="9718" x="3105150" y="5384800"/>
          <p14:tracePt t="9734" x="3181350" y="5334000"/>
          <p14:tracePt t="9751" x="3244850" y="5264150"/>
          <p14:tracePt t="9768" x="3308350" y="5168900"/>
          <p14:tracePt t="9784" x="3333750" y="5105400"/>
          <p14:tracePt t="9801" x="3365500" y="5029200"/>
          <p14:tracePt t="9818" x="3378200" y="4946650"/>
          <p14:tracePt t="9835" x="3416300" y="4864100"/>
          <p14:tracePt t="9837" x="3422650" y="4819650"/>
          <p14:tracePt t="9851" x="3429000" y="4794250"/>
          <p14:tracePt t="9868" x="3448050" y="4730750"/>
          <p14:tracePt t="9871" x="3454400" y="4692650"/>
          <p14:tracePt t="9885" x="3473450" y="4635500"/>
          <p14:tracePt t="9901" x="3492500" y="4565650"/>
          <p14:tracePt t="9918" x="3511550" y="4470400"/>
          <p14:tracePt t="9936" x="3536950" y="4400550"/>
          <p14:tracePt t="9951" x="3549650" y="4337050"/>
          <p14:tracePt t="9968" x="3562350" y="4254500"/>
          <p14:tracePt t="9985" x="3568700" y="4171950"/>
          <p14:tracePt t="10001" x="3575050" y="4127500"/>
          <p14:tracePt t="10018" x="3575050" y="4076700"/>
          <p14:tracePt t="10035" x="3575050" y="4032250"/>
          <p14:tracePt t="10051" x="3575050" y="3987800"/>
          <p14:tracePt t="10068" x="3575050" y="3943350"/>
          <p14:tracePt t="10071" x="3575050" y="3917950"/>
          <p14:tracePt t="10085" x="3575050" y="3905250"/>
          <p14:tracePt t="10101" x="3568700" y="3867150"/>
          <p14:tracePt t="10107" x="3562350" y="3854450"/>
          <p14:tracePt t="10118" x="3549650" y="3829050"/>
          <p14:tracePt t="10134" x="3517900" y="3790950"/>
          <p14:tracePt t="10151" x="3479800" y="3740150"/>
          <p14:tracePt t="10167" x="3435350" y="3695700"/>
          <p14:tracePt t="10184" x="3390900" y="3651250"/>
          <p14:tracePt t="10201" x="3340100" y="3613150"/>
          <p14:tracePt t="10203" x="3295650" y="3575050"/>
          <p14:tracePt t="10218" x="3263900" y="3562350"/>
          <p14:tracePt t="10235" x="3092450" y="3473450"/>
          <p14:tracePt t="10251" x="2946400" y="3429000"/>
          <p14:tracePt t="10268" x="2787650" y="3390900"/>
          <p14:tracePt t="10284" x="2654300" y="3359150"/>
          <p14:tracePt t="10301" x="2463800" y="3321050"/>
          <p14:tracePt t="10318" x="2355850" y="3302000"/>
          <p14:tracePt t="10335" x="2209800" y="3289300"/>
          <p14:tracePt t="10351" x="2165350" y="3282950"/>
          <p14:tracePt t="10368" x="2159000" y="3282950"/>
          <p14:tracePt t="10384" x="2152650" y="3282950"/>
          <p14:tracePt t="10401" x="2146300" y="3282950"/>
          <p14:tracePt t="10484"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51320" y="0"/>
            <a:ext cx="6583680" cy="493776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90982" y="5191888"/>
            <a:ext cx="7020045" cy="1338828"/>
          </a:xfrm>
          <a:prstGeom prst="rect">
            <a:avLst/>
          </a:prstGeom>
        </p:spPr>
        <p:txBody>
          <a:bodyPr wrap="square">
            <a:spAutoFit/>
          </a:bodyPr>
          <a:lstStyle/>
          <a:p>
            <a:r>
              <a:rPr lang="en-US" dirty="0"/>
              <a:t>Two additional rows are in Step 2. Cell D represents the number of piles per day based on best estimate from previous experience. Cell F represents attenuation, if being used. Please only enter positive numbers in this cell. If nothing is being used, please leave value as zero. Whatever attenuation is used will be reflected automatically in the attenuated levels (subtracted off levels </a:t>
            </a:r>
            <a:r>
              <a:rPr lang="en-US" dirty="0" smtClean="0"/>
              <a:t>entered on previous slide). Finally</a:t>
            </a:r>
            <a:r>
              <a:rPr lang="en-US" dirty="0"/>
              <a:t>, Cell E represents the duration to drive a pile (minutes) based on best estimate from previous experience.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47185262"/>
      </p:ext>
    </p:extLst>
  </p:cSld>
  <p:clrMapOvr>
    <a:masterClrMapping/>
  </p:clrMapOvr>
  <mc:AlternateContent xmlns:mc="http://schemas.openxmlformats.org/markup-compatibility/2006">
    <mc:Choice xmlns:p14="http://schemas.microsoft.com/office/powerpoint/2010/main" Requires="p14">
      <p:transition p14:dur="0" advClick="0" advTm="37744"/>
    </mc:Choice>
    <mc:Fallback>
      <p:transition advClick="0" advTm="3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61" x="2749550" y="2451100"/>
          <p14:tracePt t="5068" x="2749550" y="2444750"/>
          <p14:tracePt t="5085" x="2749550" y="2438400"/>
          <p14:tracePt t="5101" x="2749550" y="2432050"/>
          <p14:tracePt t="5108" x="2749550" y="2425700"/>
          <p14:tracePt t="5122" x="2762250" y="2393950"/>
          <p14:tracePt t="5139" x="2781300" y="2362200"/>
          <p14:tracePt t="5156" x="2800350" y="2311400"/>
          <p14:tracePt t="5172" x="2813050" y="2247900"/>
          <p14:tracePt t="5189" x="2832100" y="2178050"/>
          <p14:tracePt t="5192" x="2838450" y="2152650"/>
          <p14:tracePt t="5206" x="2844800" y="2120900"/>
          <p14:tracePt t="5222" x="2857500" y="2076450"/>
          <p14:tracePt t="5225" x="2863850" y="2051050"/>
          <p14:tracePt t="5239" x="2882900" y="1987550"/>
          <p14:tracePt t="5256" x="2901950" y="1936750"/>
          <p14:tracePt t="5273" x="2927350" y="1885950"/>
          <p14:tracePt t="5291" x="2965450" y="1816100"/>
          <p14:tracePt t="5306" x="3022600" y="1746250"/>
          <p14:tracePt t="5322" x="3079750" y="1689100"/>
          <p14:tracePt t="5339" x="3117850" y="1638300"/>
          <p14:tracePt t="5356" x="3181350" y="1555750"/>
          <p14:tracePt t="5372" x="3244850" y="1511300"/>
          <p14:tracePt t="5389" x="3308350" y="1466850"/>
          <p14:tracePt t="5406" x="3378200" y="1428750"/>
          <p14:tracePt t="5422" x="3416300" y="1397000"/>
          <p14:tracePt t="5439" x="3454400" y="1371600"/>
          <p14:tracePt t="5456" x="3492500" y="1320800"/>
          <p14:tracePt t="5472" x="3498850" y="1289050"/>
          <p14:tracePt t="5489" x="3505200" y="1270000"/>
          <p14:tracePt t="5506" x="3505200" y="1263650"/>
          <p14:tracePt t="5536" x="3505200" y="1257300"/>
          <p14:tracePt t="5575" x="3505200" y="1263650"/>
          <p14:tracePt t="5580" x="3505200" y="1276350"/>
          <p14:tracePt t="5590" x="3505200" y="1295400"/>
          <p14:tracePt t="5606" x="3517900" y="1346200"/>
          <p14:tracePt t="5622" x="3556000" y="1409700"/>
          <p14:tracePt t="5639" x="3632200" y="1473200"/>
          <p14:tracePt t="5655" x="3746500" y="1536700"/>
          <p14:tracePt t="5672" x="3911600" y="1600200"/>
          <p14:tracePt t="5689" x="4070350" y="1651000"/>
          <p14:tracePt t="5690" x="4197350" y="1695450"/>
          <p14:tracePt t="5706" x="4368800" y="1733550"/>
          <p14:tracePt t="5722" x="4705350" y="1765300"/>
          <p14:tracePt t="5739" x="4921250" y="1765300"/>
          <p14:tracePt t="5756" x="5137150" y="1752600"/>
          <p14:tracePt t="5773" x="5251450" y="1708150"/>
          <p14:tracePt t="5789" x="5340350" y="1644650"/>
          <p14:tracePt t="5792" x="5372100" y="1619250"/>
          <p14:tracePt t="5806" x="5422900" y="1562100"/>
          <p14:tracePt t="5822" x="5473700" y="1485900"/>
          <p14:tracePt t="5839" x="5486400" y="1441450"/>
          <p14:tracePt t="5856" x="5486400" y="1377950"/>
          <p14:tracePt t="5872" x="5486400" y="1320800"/>
          <p14:tracePt t="5889" x="5441950" y="1244600"/>
          <p14:tracePt t="5906" x="5416550" y="1193800"/>
          <p14:tracePt t="5909" x="5384800" y="1168400"/>
          <p14:tracePt t="5922" x="5365750" y="1155700"/>
          <p14:tracePt t="5939" x="5276850" y="1098550"/>
          <p14:tracePt t="5956" x="5175250" y="1073150"/>
          <p14:tracePt t="5972" x="5060950" y="1073150"/>
          <p14:tracePt t="5989" x="4895850" y="1073150"/>
          <p14:tracePt t="6005" x="4660900" y="1111250"/>
          <p14:tracePt t="6022" x="4464050" y="1168400"/>
          <p14:tracePt t="6026" x="4394200" y="1200150"/>
          <p14:tracePt t="6039" x="4324350" y="1250950"/>
          <p14:tracePt t="6056" x="4267200" y="1339850"/>
          <p14:tracePt t="6072" x="4267200" y="1377950"/>
          <p14:tracePt t="6089" x="4267200" y="1403350"/>
          <p14:tracePt t="6105" x="4273550" y="1416050"/>
          <p14:tracePt t="6122" x="4286250" y="1435100"/>
          <p14:tracePt t="6139" x="4298950" y="1447800"/>
          <p14:tracePt t="6156" x="4318000" y="1454150"/>
          <p14:tracePt t="6172" x="4349750" y="1460500"/>
          <p14:tracePt t="6189" x="4394200" y="1460500"/>
          <p14:tracePt t="6205" x="4413250" y="1460500"/>
          <p14:tracePt t="6222" x="4419600" y="1460500"/>
          <p14:tracePt t="6274" x="0" y="0"/>
        </p14:tracePtLst>
        <p14:tracePtLst>
          <p14:tracePt t="11137" x="8235950" y="1428750"/>
          <p14:tracePt t="11144" x="8229600" y="1422400"/>
          <p14:tracePt t="11154" x="8229600" y="1416050"/>
          <p14:tracePt t="11171" x="8216900" y="1409700"/>
          <p14:tracePt t="11187" x="8210550" y="1397000"/>
          <p14:tracePt t="11204" x="8204200" y="1390650"/>
          <p14:tracePt t="11220" x="8191500" y="1384300"/>
          <p14:tracePt t="11237" x="8178800" y="1365250"/>
          <p14:tracePt t="11254" x="8172450" y="1358900"/>
          <p14:tracePt t="11270" x="8159750" y="1339850"/>
          <p14:tracePt t="11288" x="8140700" y="1320800"/>
          <p14:tracePt t="11304" x="8115300" y="1295400"/>
          <p14:tracePt t="11306" x="8102600" y="1282700"/>
          <p14:tracePt t="11320" x="8083550" y="1270000"/>
          <p14:tracePt t="11337" x="8045450" y="1231900"/>
          <p14:tracePt t="11338" x="8020050" y="1219200"/>
          <p14:tracePt t="11354" x="7956550" y="1168400"/>
          <p14:tracePt t="11370" x="7893050" y="1136650"/>
          <p14:tracePt t="11387" x="7804150" y="1085850"/>
          <p14:tracePt t="11405" x="7734300" y="1054100"/>
          <p14:tracePt t="11408" x="7664450" y="1035050"/>
          <p14:tracePt t="11420" x="7651750" y="1028700"/>
          <p14:tracePt t="11437" x="7518400" y="990600"/>
          <p14:tracePt t="11454" x="7353300" y="984250"/>
          <p14:tracePt t="11470" x="7264400" y="984250"/>
          <p14:tracePt t="11487" x="7124700" y="971550"/>
          <p14:tracePt t="11504" x="7010400" y="971550"/>
          <p14:tracePt t="11520" x="6915150" y="984250"/>
          <p14:tracePt t="11537" x="6781800" y="1022350"/>
          <p14:tracePt t="11554" x="6654800" y="1079500"/>
          <p14:tracePt t="11557" x="6597650" y="1117600"/>
          <p14:tracePt t="11570" x="6540500" y="1143000"/>
          <p14:tracePt t="11587" x="6438900" y="1238250"/>
          <p14:tracePt t="11604" x="6388100" y="1314450"/>
          <p14:tracePt t="11620" x="6330950" y="1428750"/>
          <p14:tracePt t="11639" x="6311900" y="1517650"/>
          <p14:tracePt t="11641" x="6311900" y="1581150"/>
          <p14:tracePt t="11656" x="6318250" y="1689100"/>
          <p14:tracePt t="11671" x="6343650" y="1758950"/>
          <p14:tracePt t="11687" x="6388100" y="1847850"/>
          <p14:tracePt t="11688" x="6426200" y="1879600"/>
          <p14:tracePt t="11704" x="6515100" y="1955800"/>
          <p14:tracePt t="11720" x="6616700" y="2000250"/>
          <p14:tracePt t="11737" x="6775450" y="2038350"/>
          <p14:tracePt t="11754" x="6965950" y="2057400"/>
          <p14:tracePt t="11770" x="7131050" y="2057400"/>
          <p14:tracePt t="11789" x="7353300" y="2006600"/>
          <p14:tracePt t="11804" x="7505700" y="1924050"/>
          <p14:tracePt t="11820" x="7600950" y="1835150"/>
          <p14:tracePt t="11837" x="7670800" y="1758950"/>
          <p14:tracePt t="11853" x="7747000" y="1663700"/>
          <p14:tracePt t="11870" x="7785100" y="1587500"/>
          <p14:tracePt t="11887" x="7810500" y="1492250"/>
          <p14:tracePt t="11906" x="7829550" y="1371600"/>
          <p14:tracePt t="11921" x="7829550" y="1346200"/>
          <p14:tracePt t="11923" x="7829550" y="1314450"/>
          <p14:tracePt t="11938" x="7829550" y="1238250"/>
          <p14:tracePt t="11953" x="7785100" y="1162050"/>
          <p14:tracePt t="11970" x="7766050" y="1123950"/>
          <p14:tracePt t="11987" x="7740650" y="1092200"/>
          <p14:tracePt t="12004" x="7721600" y="1073150"/>
          <p14:tracePt t="12020" x="7702550" y="1054100"/>
          <p14:tracePt t="12037" x="7683500" y="1047750"/>
          <p14:tracePt t="12054" x="7639050" y="1022350"/>
          <p14:tracePt t="12055" x="0" y="0"/>
        </p14:tracePtLst>
        <p14:tracePtLst>
          <p14:tracePt t="30063" x="5486400" y="2216150"/>
          <p14:tracePt t="30194" x="5486400" y="2197100"/>
          <p14:tracePt t="30202" x="5486400" y="2190750"/>
          <p14:tracePt t="30214" x="5486400" y="2178050"/>
          <p14:tracePt t="30231" x="5473700" y="2152650"/>
          <p14:tracePt t="30247" x="5454650" y="2127250"/>
          <p14:tracePt t="30264" x="5441950" y="2101850"/>
          <p14:tracePt t="30281" x="5410200" y="2063750"/>
          <p14:tracePt t="30297" x="5378450" y="2032000"/>
          <p14:tracePt t="30314" x="5346700" y="1993900"/>
          <p14:tracePt t="30331" x="5314950" y="1968500"/>
          <p14:tracePt t="30347" x="5289550" y="1949450"/>
          <p14:tracePt t="30364" x="5245100" y="1917700"/>
          <p14:tracePt t="30381" x="5200650" y="1892300"/>
          <p14:tracePt t="30397" x="5137150" y="1841500"/>
          <p14:tracePt t="30414" x="5048250" y="1784350"/>
          <p14:tracePt t="30430" x="4978400" y="1746250"/>
          <p14:tracePt t="30447" x="4876800" y="1695450"/>
          <p14:tracePt t="30464" x="4762500" y="1638300"/>
          <p14:tracePt t="30481" x="4654550" y="1587500"/>
          <p14:tracePt t="30485" x="4597400" y="1574800"/>
          <p14:tracePt t="30497" x="4540250" y="1555750"/>
          <p14:tracePt t="30514" x="4330700" y="1498600"/>
          <p14:tracePt t="30531" x="4241800" y="1479550"/>
          <p14:tracePt t="30547" x="4146550" y="1473200"/>
          <p14:tracePt t="30564" x="4032250" y="1460500"/>
          <p14:tracePt t="30583" x="3937000" y="1460500"/>
          <p14:tracePt t="30585" x="3911600" y="1460500"/>
          <p14:tracePt t="30597" x="3873500" y="1460500"/>
          <p14:tracePt t="30614" x="3708400" y="1492250"/>
          <p14:tracePt t="30631" x="3644900" y="1524000"/>
          <p14:tracePt t="30647" x="3587750" y="1568450"/>
          <p14:tracePt t="30664" x="3536950" y="1631950"/>
          <p14:tracePt t="30680" x="3505200" y="1708150"/>
          <p14:tracePt t="30697" x="3498850" y="1746250"/>
          <p14:tracePt t="30714" x="3498850" y="1822450"/>
          <p14:tracePt t="30730" x="3498850" y="1866900"/>
          <p14:tracePt t="30747" x="3505200" y="1892300"/>
          <p14:tracePt t="30750" x="3517900" y="1905000"/>
          <p14:tracePt t="30764" x="3556000" y="1930400"/>
          <p14:tracePt t="30780" x="3625850" y="1962150"/>
          <p14:tracePt t="30797" x="3784600" y="2000250"/>
          <p14:tracePt t="30814" x="3956050" y="2032000"/>
          <p14:tracePt t="30830" x="4248150" y="2089150"/>
          <p14:tracePt t="30847" x="4489450" y="2127250"/>
          <p14:tracePt t="30864" x="4800600" y="2171700"/>
          <p14:tracePt t="30880" x="4978400" y="2184400"/>
          <p14:tracePt t="30897" x="5099050" y="2184400"/>
          <p14:tracePt t="30914" x="5245100" y="2152650"/>
          <p14:tracePt t="30931" x="5359400" y="2101850"/>
          <p14:tracePt t="30947" x="5473700" y="2038350"/>
          <p14:tracePt t="30964" x="5568950" y="1955800"/>
          <p14:tracePt t="30980" x="5626100" y="1879600"/>
          <p14:tracePt t="30997" x="5632450" y="1835150"/>
          <p14:tracePt t="31014" x="5638800" y="1758950"/>
          <p14:tracePt t="31030" x="5638800" y="1701800"/>
          <p14:tracePt t="31047" x="5626100" y="1657350"/>
          <p14:tracePt t="31052" x="5607050" y="1638300"/>
          <p14:tracePt t="31064" x="5594350" y="1625600"/>
          <p14:tracePt t="31080" x="5575300" y="1593850"/>
          <p14:tracePt t="31097" x="5499100" y="1536700"/>
          <p14:tracePt t="31114" x="5441950" y="1511300"/>
          <p14:tracePt t="31130" x="5372100" y="1485900"/>
          <p14:tracePt t="31147" x="5289550" y="1460500"/>
          <p14:tracePt t="31164" x="5245100" y="1447800"/>
          <p14:tracePt t="31180" x="5226050" y="1441450"/>
          <p14:tracePt t="31198" x="5213350" y="1441450"/>
          <p14:tracePt t="31231" x="5207000" y="1435100"/>
          <p14:tracePt t="31232"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37549" y="-1"/>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50739" y="5768409"/>
            <a:ext cx="6279265" cy="738664"/>
          </a:xfrm>
          <a:prstGeom prst="rect">
            <a:avLst/>
          </a:prstGeom>
        </p:spPr>
        <p:txBody>
          <a:bodyPr wrap="square">
            <a:spAutoFit/>
          </a:bodyPr>
          <a:lstStyle/>
          <a:p>
            <a:pPr lvl="0">
              <a:defRPr/>
            </a:pPr>
            <a:r>
              <a:rPr lang="en-US" sz="1400" dirty="0"/>
              <a:t>This slide illustrates all the values entered in Step 2 for our specific example. Note in this example, there is </a:t>
            </a:r>
            <a:r>
              <a:rPr lang="en-US" sz="1400"/>
              <a:t>no </a:t>
            </a:r>
            <a:r>
              <a:rPr lang="en-US" sz="1400" smtClean="0"/>
              <a:t>attenuation </a:t>
            </a:r>
            <a:r>
              <a:rPr lang="en-US" sz="1400" dirty="0"/>
              <a:t>(0), so the unattenuated and attenuated RMS level is identical (170 dB).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09669912"/>
      </p:ext>
    </p:extLst>
  </p:cSld>
  <p:clrMapOvr>
    <a:masterClrMapping/>
  </p:clrMapOvr>
  <mc:AlternateContent xmlns:mc="http://schemas.openxmlformats.org/markup-compatibility/2006">
    <mc:Choice xmlns:p14="http://schemas.microsoft.com/office/powerpoint/2010/main" Requires="p14">
      <p:transition p14:dur="0" advClick="0" advTm="18603"/>
    </mc:Choice>
    <mc:Fallback>
      <p:transition advClick="0" advTm="1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110" x="6254750" y="2197100"/>
          <p14:tracePt t="15133" x="6248400" y="2190750"/>
          <p14:tracePt t="15142" x="6242050" y="2190750"/>
          <p14:tracePt t="15147" x="6235700" y="2190750"/>
          <p14:tracePt t="15161" x="6229350" y="2184400"/>
          <p14:tracePt t="15178" x="6216650" y="2178050"/>
          <p14:tracePt t="15180" x="6210300" y="2178050"/>
          <p14:tracePt t="15194" x="6203950" y="2171700"/>
          <p14:tracePt t="15211" x="6184900" y="2165350"/>
          <p14:tracePt t="15228" x="6172200" y="2159000"/>
          <p14:tracePt t="15244" x="6140450" y="2146300"/>
          <p14:tracePt t="15261" x="6108700" y="2120900"/>
          <p14:tracePt t="15278" x="6064250" y="2095500"/>
          <p14:tracePt t="15294" x="6019800" y="2070100"/>
          <p14:tracePt t="15295" x="5994400" y="2057400"/>
          <p14:tracePt t="15311" x="5930900" y="2025650"/>
          <p14:tracePt t="15328" x="5854700" y="1993900"/>
          <p14:tracePt t="15344" x="5778500" y="1968500"/>
          <p14:tracePt t="15361" x="5715000" y="1943100"/>
          <p14:tracePt t="15378" x="5638800" y="1911350"/>
          <p14:tracePt t="15380" x="5613400" y="1905000"/>
          <p14:tracePt t="15394" x="5575300" y="1885950"/>
          <p14:tracePt t="15411" x="5486400" y="1873250"/>
          <p14:tracePt t="15413" x="5448300" y="1866900"/>
          <p14:tracePt t="15428" x="5340350" y="1847850"/>
          <p14:tracePt t="15444" x="5251450" y="1835150"/>
          <p14:tracePt t="15461" x="5118100" y="1809750"/>
          <p14:tracePt t="15478" x="5022850" y="1797050"/>
          <p14:tracePt t="15494" x="4921250" y="1797050"/>
          <p14:tracePt t="15511" x="4832350" y="1797050"/>
          <p14:tracePt t="15513" x="4781550" y="1797050"/>
          <p14:tracePt t="15528" x="4724400" y="1797050"/>
          <p14:tracePt t="15544" x="4610100" y="1797050"/>
          <p14:tracePt t="15561" x="4445000" y="1797050"/>
          <p14:tracePt t="15577" x="4330700" y="1797050"/>
          <p14:tracePt t="15594" x="4210050" y="1797050"/>
          <p14:tracePt t="15611" x="4108450" y="1803400"/>
          <p14:tracePt t="15628" x="3987800" y="1822450"/>
          <p14:tracePt t="15631" x="3937000" y="1828800"/>
          <p14:tracePt t="15644" x="3892550" y="1847850"/>
          <p14:tracePt t="15661" x="3733800" y="1917700"/>
          <p14:tracePt t="15678" x="3632200" y="1981200"/>
          <p14:tracePt t="15694" x="3568700" y="2044700"/>
          <p14:tracePt t="15711" x="3517900" y="2108200"/>
          <p14:tracePt t="15727" x="3479800" y="2165350"/>
          <p14:tracePt t="15744" x="3454400" y="2247900"/>
          <p14:tracePt t="15761" x="3429000" y="2330450"/>
          <p14:tracePt t="15778" x="3403600" y="2444750"/>
          <p14:tracePt t="15795" x="3403600" y="2501900"/>
          <p14:tracePt t="15811" x="3403600" y="2552700"/>
          <p14:tracePt t="15827" x="3403600" y="2603500"/>
          <p14:tracePt t="15844" x="3448050" y="2679700"/>
          <p14:tracePt t="15861" x="3511550" y="2781300"/>
          <p14:tracePt t="15877" x="3581400" y="2851150"/>
          <p14:tracePt t="15894" x="3695700" y="2914650"/>
          <p14:tracePt t="15896" x="3740150" y="2933700"/>
          <p14:tracePt t="15911" x="3898900" y="2990850"/>
          <p14:tracePt t="15927" x="4070350" y="3028950"/>
          <p14:tracePt t="15944" x="4216400" y="3073400"/>
          <p14:tracePt t="15961" x="4368800" y="3098800"/>
          <p14:tracePt t="15977" x="4445000" y="3105150"/>
          <p14:tracePt t="15994" x="4508500" y="3105150"/>
          <p14:tracePt t="16011" x="4591050" y="3098800"/>
          <p14:tracePt t="16031" x="4648200" y="3073400"/>
          <p14:tracePt t="16044" x="4711700" y="3016250"/>
          <p14:tracePt t="16061" x="4756150" y="2940050"/>
          <p14:tracePt t="16077" x="4787900" y="2870200"/>
          <p14:tracePt t="16094" x="4813300" y="2794000"/>
          <p14:tracePt t="16111" x="4838700" y="2711450"/>
          <p14:tracePt t="16127" x="4870450" y="2647950"/>
          <p14:tracePt t="16144" x="4895850" y="2597150"/>
          <p14:tracePt t="16161" x="4908550" y="2559050"/>
          <p14:tracePt t="16177" x="4921250" y="2489200"/>
          <p14:tracePt t="16194" x="4933950" y="2425700"/>
          <p14:tracePt t="16211" x="4940300" y="2374900"/>
          <p14:tracePt t="16227" x="4946650" y="2311400"/>
          <p14:tracePt t="16244" x="4946650" y="2273300"/>
          <p14:tracePt t="16247" x="4946650" y="2241550"/>
          <p14:tracePt t="16261" x="4940300" y="2184400"/>
          <p14:tracePt t="16277" x="4914900" y="2133600"/>
          <p14:tracePt t="16294" x="4895850" y="2095500"/>
          <p14:tracePt t="16311" x="4870450" y="2051050"/>
          <p14:tracePt t="16327" x="4832350" y="2019300"/>
          <p14:tracePt t="16344" x="4800600" y="1987550"/>
          <p14:tracePt t="16361" x="4724400" y="1962150"/>
          <p14:tracePt t="16377" x="4629150" y="1943100"/>
          <p14:tracePt t="16394" x="4546600" y="1930400"/>
          <p14:tracePt t="16411" x="4425950" y="1930400"/>
          <p14:tracePt t="16427" x="4298950" y="1930400"/>
          <p14:tracePt t="16444" x="4146550" y="1930400"/>
          <p14:tracePt t="16447" x="4083050" y="1930400"/>
          <p14:tracePt t="16461" x="3981450" y="1930400"/>
          <p14:tracePt t="16477" x="3873500" y="1930400"/>
          <p14:tracePt t="16494" x="3752850" y="1962150"/>
          <p14:tracePt t="16510" x="3676650" y="1993900"/>
          <p14:tracePt t="16528" x="3594100" y="2044700"/>
          <p14:tracePt t="16544" x="3543300" y="2108200"/>
          <p14:tracePt t="16560" x="3479800" y="2222500"/>
          <p14:tracePt t="16577" x="3460750" y="2286000"/>
          <p14:tracePt t="16594" x="3448050" y="2374900"/>
          <p14:tracePt t="16611" x="3448050" y="2470150"/>
          <p14:tracePt t="16627" x="3448050" y="2527300"/>
          <p14:tracePt t="16644" x="3448050" y="2578100"/>
          <p14:tracePt t="16661" x="3467100" y="2616200"/>
          <p14:tracePt t="16677" x="3486150" y="2654300"/>
          <p14:tracePt t="16694" x="3517900" y="2692400"/>
          <p14:tracePt t="16695" x="3536950" y="2705100"/>
          <p14:tracePt t="16711" x="3587750" y="2743200"/>
          <p14:tracePt t="16727" x="3657600" y="2781300"/>
          <p14:tracePt t="16744" x="3714750" y="2806700"/>
          <p14:tracePt t="16761" x="3803650" y="2838450"/>
          <p14:tracePt t="16780" x="3873500" y="2857500"/>
          <p14:tracePt t="16794" x="3968750" y="2876550"/>
          <p14:tracePt t="16810" x="4076700" y="2876550"/>
          <p14:tracePt t="16827" x="4178300" y="2876550"/>
          <p14:tracePt t="16844" x="4298950" y="2870200"/>
          <p14:tracePt t="16860" x="4406900" y="2851150"/>
          <p14:tracePt t="16877" x="4521200" y="2832100"/>
          <p14:tracePt t="16894" x="4597400" y="2800350"/>
          <p14:tracePt t="16910" x="4673600" y="2768600"/>
          <p14:tracePt t="16927" x="4730750" y="2724150"/>
          <p14:tracePt t="16944" x="4819650" y="2654300"/>
          <p14:tracePt t="16960" x="4851400" y="2616200"/>
          <p14:tracePt t="16978" x="4883150" y="2571750"/>
          <p14:tracePt t="16994" x="4908550" y="2527300"/>
          <p14:tracePt t="17010" x="4921250" y="2495550"/>
          <p14:tracePt t="17027" x="4933950" y="2457450"/>
          <p14:tracePt t="17044" x="4940300" y="2419350"/>
          <p14:tracePt t="17046" x="4940300" y="2400300"/>
          <p14:tracePt t="17060" x="4940300" y="2387600"/>
          <p14:tracePt t="17077" x="4940300" y="2343150"/>
          <p14:tracePt t="17094" x="4940300" y="2324100"/>
          <p14:tracePt t="17110" x="4940300" y="2311400"/>
          <p14:tracePt t="17127" x="4940300" y="2286000"/>
          <p14:tracePt t="17131" x="4940300" y="2279650"/>
          <p14:tracePt t="17144" x="4940300" y="2266950"/>
          <p14:tracePt t="17161" x="4940300" y="2247900"/>
          <p14:tracePt t="17178" x="4933950" y="2228850"/>
          <p14:tracePt t="17194" x="4927600" y="2216150"/>
          <p14:tracePt t="17210" x="4921250" y="2197100"/>
          <p14:tracePt t="17232" x="4921250" y="2190750"/>
          <p14:tracePt t="17244" x="4914900" y="2190750"/>
          <p14:tracePt t="17260" x="4914900" y="2184400"/>
          <p14:tracePt t="17277" x="4914900" y="2178050"/>
          <p14:tracePt t="17294" x="4908550" y="2171700"/>
          <p14:tracePt t="17310" x="4902200" y="2159000"/>
          <p14:tracePt t="17312"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84164"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84164" y="5860709"/>
            <a:ext cx="5987968" cy="523220"/>
          </a:xfrm>
          <a:prstGeom prst="rect">
            <a:avLst/>
          </a:prstGeom>
        </p:spPr>
        <p:txBody>
          <a:bodyPr wrap="square">
            <a:spAutoFit/>
          </a:bodyPr>
          <a:lstStyle/>
          <a:p>
            <a:r>
              <a:rPr lang="en-US" sz="1400" dirty="0"/>
              <a:t>After quantitative project-specific information is entered in Step 2 of the Calculator, resultant isopleths (bright blue cells) are produced </a:t>
            </a:r>
            <a:r>
              <a:rPr lang="en-US" sz="1400" dirty="0" smtClean="0"/>
              <a:t>by </a:t>
            </a:r>
            <a:r>
              <a:rPr lang="en-US" sz="1400" dirty="0"/>
              <a:t>taxa.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5798793"/>
      </p:ext>
    </p:extLst>
  </p:cSld>
  <p:clrMapOvr>
    <a:masterClrMapping/>
  </p:clrMapOvr>
  <mc:AlternateContent xmlns:mc="http://schemas.openxmlformats.org/markup-compatibility/2006">
    <mc:Choice xmlns:p14="http://schemas.microsoft.com/office/powerpoint/2010/main" Requires="p14">
      <p:transition p14:dur="0" advClick="0" advTm="9848"/>
    </mc:Choice>
    <mc:Fallback>
      <p:transition advClick="0" advTm="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19200"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19199" y="5849432"/>
            <a:ext cx="5633013" cy="738664"/>
          </a:xfrm>
          <a:prstGeom prst="rect">
            <a:avLst/>
          </a:prstGeom>
        </p:spPr>
        <p:txBody>
          <a:bodyPr wrap="square">
            <a:spAutoFit/>
          </a:bodyPr>
          <a:lstStyle/>
          <a:p>
            <a:pPr lvl="0">
              <a:defRPr/>
            </a:pPr>
            <a:r>
              <a:rPr lang="en-US" sz="1400" dirty="0"/>
              <a:t>This slide illustrates the Resultant Isopleths (bright blue cells) for fishes and sea turtles based on the various taxa-specific acoustic thresholds. </a:t>
            </a:r>
          </a:p>
          <a:p>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43949519"/>
      </p:ext>
    </p:extLst>
  </p:cSld>
  <p:clrMapOvr>
    <a:masterClrMapping/>
  </p:clrMapOvr>
  <mc:AlternateContent xmlns:mc="http://schemas.openxmlformats.org/markup-compatibility/2006">
    <mc:Choice xmlns:p14="http://schemas.microsoft.com/office/powerpoint/2010/main" Requires="p14">
      <p:transition p14:dur="0" advClick="0" advTm="10896"/>
    </mc:Choice>
    <mc:Fallback>
      <p:transition advClick="0" advTm="1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60699"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60698" y="5791260"/>
            <a:ext cx="5717893" cy="738664"/>
          </a:xfrm>
          <a:prstGeom prst="rect">
            <a:avLst/>
          </a:prstGeom>
        </p:spPr>
        <p:txBody>
          <a:bodyPr wrap="square">
            <a:spAutoFit/>
          </a:bodyPr>
          <a:lstStyle/>
          <a:p>
            <a:pPr lvl="0">
              <a:defRPr/>
            </a:pPr>
            <a:r>
              <a:rPr lang="en-US" sz="1400" dirty="0"/>
              <a:t>This slide illustrates the Resultant Isopleths (bright blue cells) for marine mammals based on the various hearing group-specific acoustic thresholds.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3605858"/>
      </p:ext>
    </p:extLst>
  </p:cSld>
  <p:clrMapOvr>
    <a:masterClrMapping/>
  </p:clrMapOvr>
  <mc:AlternateContent xmlns:mc="http://schemas.openxmlformats.org/markup-compatibility/2006">
    <mc:Choice xmlns:p14="http://schemas.microsoft.com/office/powerpoint/2010/main" Requires="p14">
      <p:transition p14:dur="0" advClick="0" advTm="10960"/>
    </mc:Choice>
    <mc:Fallback>
      <p:transition advClick="0" advTm="1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53294" y="0"/>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54910" y="5768408"/>
            <a:ext cx="6047773" cy="730969"/>
          </a:xfrm>
          <a:prstGeom prst="rect">
            <a:avLst/>
          </a:prstGeom>
        </p:spPr>
        <p:txBody>
          <a:bodyPr wrap="square">
            <a:spAutoFit/>
          </a:bodyPr>
          <a:lstStyle/>
          <a:p>
            <a:pPr lvl="0">
              <a:defRPr/>
            </a:pPr>
            <a:r>
              <a:rPr lang="en-US" sz="1400" dirty="0"/>
              <a:t>Let’s demonstrate the Vibratory pile driving Report Tab. This </a:t>
            </a:r>
            <a:r>
              <a:rPr lang="en-US" sz="1400" dirty="0" smtClean="0"/>
              <a:t>Tab </a:t>
            </a:r>
            <a:r>
              <a:rPr lang="en-US" sz="1400" dirty="0"/>
              <a:t>can be accessed using the toolbar found at the bottom of the Tool.</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33926053"/>
      </p:ext>
    </p:extLst>
  </p:cSld>
  <p:clrMapOvr>
    <a:masterClrMapping/>
  </p:clrMapOvr>
  <mc:AlternateContent xmlns:mc="http://schemas.openxmlformats.org/markup-compatibility/2006">
    <mc:Choice xmlns:p14="http://schemas.microsoft.com/office/powerpoint/2010/main" Requires="p14">
      <p:transition p14:dur="0" advClick="0" advTm="11289"/>
    </mc:Choice>
    <mc:Fallback>
      <p:transition advClick="0" advTm="11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933" x="5391150" y="1314450"/>
          <p14:tracePt t="7940" x="5391150" y="1308100"/>
          <p14:tracePt t="8026" x="5391150" y="1301750"/>
          <p14:tracePt t="8035" x="5397500" y="1295400"/>
          <p14:tracePt t="8040" x="5403850" y="1289050"/>
          <p14:tracePt t="8056" x="5410200" y="1276350"/>
          <p14:tracePt t="8073" x="5422900" y="1250950"/>
          <p14:tracePt t="8089" x="5429250" y="1219200"/>
          <p14:tracePt t="8106" x="5441950" y="1181100"/>
          <p14:tracePt t="8123" x="5448300" y="1149350"/>
          <p14:tracePt t="8139" x="5454650" y="1130300"/>
          <p14:tracePt t="8156" x="5454650" y="1111250"/>
          <p14:tracePt t="8173" x="5454650" y="1104900"/>
          <p14:tracePt t="8191" x="5454650" y="1098550"/>
          <p14:tracePt t="8236" x="5441950" y="1098550"/>
          <p14:tracePt t="8244" x="5429250" y="1098550"/>
          <p14:tracePt t="8250" x="5410200" y="1098550"/>
          <p14:tracePt t="8258" x="5397500" y="1104900"/>
          <p14:tracePt t="8273" x="5372100" y="1117600"/>
          <p14:tracePt t="8289" x="5327650" y="1174750"/>
          <p14:tracePt t="8306" x="5270500" y="1282700"/>
          <p14:tracePt t="8323" x="5219700" y="1390650"/>
          <p14:tracePt t="8339" x="5175250" y="1517650"/>
          <p14:tracePt t="8356" x="5143500" y="1644650"/>
          <p14:tracePt t="8373" x="5124450" y="1816100"/>
          <p14:tracePt t="8389" x="5118100" y="1981200"/>
          <p14:tracePt t="8406" x="5130800" y="2330450"/>
          <p14:tracePt t="8424" x="5175250" y="2501900"/>
          <p14:tracePt t="8439" x="5200650" y="2622550"/>
          <p14:tracePt t="8456" x="5238750" y="2730500"/>
          <p14:tracePt t="8473" x="5276850" y="2857500"/>
          <p14:tracePt t="8489" x="5334000" y="2965450"/>
          <p14:tracePt t="8506" x="5353050" y="3035300"/>
          <p14:tracePt t="8523" x="5416550" y="3143250"/>
          <p14:tracePt t="8539" x="5473700" y="3251200"/>
          <p14:tracePt t="8556" x="5505450" y="3302000"/>
          <p14:tracePt t="8572" x="5537200" y="3352800"/>
          <p14:tracePt t="8589" x="5581650" y="3441700"/>
          <p14:tracePt t="8606" x="5632450" y="3505200"/>
          <p14:tracePt t="8609" x="5645150" y="3549650"/>
          <p14:tracePt t="8623" x="5683250" y="3606800"/>
          <p14:tracePt t="8639" x="5708650" y="3651250"/>
          <p14:tracePt t="8644" x="5727700" y="3670300"/>
          <p14:tracePt t="8656" x="5759450" y="3721100"/>
          <p14:tracePt t="8673" x="5797550" y="3784600"/>
          <p14:tracePt t="8689" x="5822950" y="3829050"/>
          <p14:tracePt t="8706" x="5835650" y="3854450"/>
          <p14:tracePt t="8723" x="5848350" y="3879850"/>
          <p14:tracePt t="8739" x="5861050" y="3905250"/>
          <p14:tracePt t="8756" x="5899150" y="3956050"/>
          <p14:tracePt t="8772" x="5949950" y="4032250"/>
          <p14:tracePt t="8789" x="6007100" y="4108450"/>
          <p14:tracePt t="8806" x="6076950" y="4178300"/>
          <p14:tracePt t="8822" x="6127750" y="4229100"/>
          <p14:tracePt t="8839" x="6178550" y="4273550"/>
          <p14:tracePt t="8856" x="6235700" y="4330700"/>
          <p14:tracePt t="8872" x="6299200" y="4375150"/>
          <p14:tracePt t="8889" x="6337300" y="4394200"/>
          <p14:tracePt t="8906" x="6369050" y="4419600"/>
          <p14:tracePt t="8922" x="6413500" y="4438650"/>
          <p14:tracePt t="8939" x="6483350" y="4464050"/>
          <p14:tracePt t="8956" x="6565900" y="4489450"/>
          <p14:tracePt t="8972" x="6654800" y="4508500"/>
          <p14:tracePt t="8976" x="6705600" y="4514850"/>
          <p14:tracePt t="8989" x="6756400" y="4527550"/>
          <p14:tracePt t="9006" x="6940550" y="4552950"/>
          <p14:tracePt t="9022" x="7099300" y="4572000"/>
          <p14:tracePt t="9039" x="7226300" y="4572000"/>
          <p14:tracePt t="9056" x="7397750" y="4546600"/>
          <p14:tracePt t="9072" x="7493000" y="4502150"/>
          <p14:tracePt t="9089" x="7562850" y="4445000"/>
          <p14:tracePt t="9091" x="7575550" y="4432300"/>
          <p14:tracePt t="9106" x="7626350" y="4356100"/>
          <p14:tracePt t="9122" x="7658100" y="4305300"/>
          <p14:tracePt t="9139" x="7677150" y="4248150"/>
          <p14:tracePt t="9156" x="7696200" y="4191000"/>
          <p14:tracePt t="9172" x="7702550" y="4133850"/>
          <p14:tracePt t="9189" x="7702550" y="4083050"/>
          <p14:tracePt t="9206" x="7702550" y="4025900"/>
          <p14:tracePt t="9209" x="7702550" y="3987800"/>
          <p14:tracePt t="9222" x="7702550" y="3911600"/>
          <p14:tracePt t="9239" x="7689850" y="3854450"/>
          <p14:tracePt t="9256" x="7677150" y="3810000"/>
          <p14:tracePt t="9272" x="7658100" y="3765550"/>
          <p14:tracePt t="9289" x="7626350" y="3727450"/>
          <p14:tracePt t="9306" x="7581900" y="3683000"/>
          <p14:tracePt t="9322" x="7531100" y="3644900"/>
          <p14:tracePt t="9339" x="7454900" y="3600450"/>
          <p14:tracePt t="9356" x="7277100" y="3543300"/>
          <p14:tracePt t="9372" x="7137400" y="3536950"/>
          <p14:tracePt t="9389" x="6997700" y="3536950"/>
          <p14:tracePt t="9406" x="6883400" y="3536950"/>
          <p14:tracePt t="9422" x="6737350" y="3536950"/>
          <p14:tracePt t="9439" x="6584950" y="3549650"/>
          <p14:tracePt t="9456" x="6350000" y="3581400"/>
          <p14:tracePt t="9472" x="6127750" y="3632200"/>
          <p14:tracePt t="9489" x="5956300" y="3670300"/>
          <p14:tracePt t="9506" x="5861050" y="3695700"/>
          <p14:tracePt t="9522" x="5740400" y="3733800"/>
          <p14:tracePt t="9526" x="5670550" y="3765550"/>
          <p14:tracePt t="9539" x="5626100" y="3803650"/>
          <p14:tracePt t="9556" x="5524500" y="3905250"/>
          <p14:tracePt t="9572" x="5441950" y="4064000"/>
          <p14:tracePt t="9589" x="5416550" y="4159250"/>
          <p14:tracePt t="9606" x="5403850" y="4216400"/>
          <p14:tracePt t="9622" x="5403850" y="4279900"/>
          <p14:tracePt t="9639" x="5403850" y="4337050"/>
          <p14:tracePt t="9655" x="5410200" y="4387850"/>
          <p14:tracePt t="9672" x="5435600" y="4438650"/>
          <p14:tracePt t="9689" x="5480050" y="4495800"/>
          <p14:tracePt t="9692" x="5518150" y="4540250"/>
          <p14:tracePt t="9706" x="5588000" y="4597400"/>
          <p14:tracePt t="9722" x="5664200" y="4660900"/>
          <p14:tracePt t="9739" x="5765800" y="4718050"/>
          <p14:tracePt t="9756" x="5873750" y="4762500"/>
          <p14:tracePt t="9772" x="6026150" y="4819650"/>
          <p14:tracePt t="9789" x="6229350" y="4883150"/>
          <p14:tracePt t="9790" x="6299200" y="4889500"/>
          <p14:tracePt t="9806" x="6432550" y="4921250"/>
          <p14:tracePt t="9822" x="6597650" y="4933950"/>
          <p14:tracePt t="9839" x="6737350" y="4933950"/>
          <p14:tracePt t="9855" x="6832600" y="4921250"/>
          <p14:tracePt t="9875" x="6908800" y="4876800"/>
          <p14:tracePt t="9876" x="6940550" y="4851400"/>
          <p14:tracePt t="9889" x="6959600" y="4832350"/>
          <p14:tracePt t="9906" x="7016750" y="4781550"/>
          <p14:tracePt t="9922" x="7105650" y="4699000"/>
          <p14:tracePt t="9939" x="7156450" y="4660900"/>
          <p14:tracePt t="9955" x="7232650" y="4584700"/>
          <p14:tracePt t="9972" x="7296150" y="4514850"/>
          <p14:tracePt t="9989" x="7346950" y="4445000"/>
          <p14:tracePt t="10005" x="7378700" y="4400550"/>
          <p14:tracePt t="10022" x="7429500" y="4337050"/>
          <p14:tracePt t="10025" x="7448550" y="4305300"/>
          <p14:tracePt t="10039" x="7467600" y="4279900"/>
          <p14:tracePt t="10056" x="7499350" y="4248150"/>
          <p14:tracePt t="10072" x="7537450" y="4197350"/>
          <p14:tracePt t="10089" x="7550150" y="4165600"/>
          <p14:tracePt t="10105" x="7575550" y="4095750"/>
          <p14:tracePt t="10122" x="7594600" y="4044950"/>
          <p14:tracePt t="10139" x="7600950" y="3987800"/>
          <p14:tracePt t="10156" x="7607300" y="3930650"/>
          <p14:tracePt t="10172" x="7607300" y="3886200"/>
          <p14:tracePt t="10189" x="7607300" y="3835400"/>
          <p14:tracePt t="10205" x="7607300" y="3797300"/>
          <p14:tracePt t="10222" x="7607300" y="3759200"/>
          <p14:tracePt t="10239" x="7607300" y="3727450"/>
          <p14:tracePt t="10255" x="7600950" y="3708400"/>
          <p14:tracePt t="10257" x="7600950" y="3702050"/>
          <p14:tracePt t="10272" x="7594600" y="3702050"/>
          <p14:tracePt t="10289" x="7594600" y="3695700"/>
          <p14:tracePt t="10390" x="7594600" y="3689350"/>
          <p14:tracePt t="10412" x="0" y="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95423"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95423" y="5745854"/>
            <a:ext cx="6296628" cy="954107"/>
          </a:xfrm>
          <a:prstGeom prst="rect">
            <a:avLst/>
          </a:prstGeom>
        </p:spPr>
        <p:txBody>
          <a:bodyPr wrap="square">
            <a:spAutoFit/>
          </a:bodyPr>
          <a:lstStyle/>
          <a:p>
            <a:pPr lvl="0">
              <a:defRPr/>
            </a:pPr>
            <a:r>
              <a:rPr lang="en-US" sz="1400" dirty="0"/>
              <a:t>The Report Tab summarizes the inputs and outputs provided in the Calculator Tab. </a:t>
            </a:r>
            <a:r>
              <a:rPr lang="en-US" sz="1400" dirty="0" smtClean="0"/>
              <a:t>The </a:t>
            </a:r>
            <a:r>
              <a:rPr lang="en-US" sz="1400" dirty="0"/>
              <a:t>information in this Tab is designed to fit in a single sheet (landscape view). If other information or notes get cut-off from the what was provided in the Calculator Tab, please provide this information elsewhere.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22004218"/>
      </p:ext>
    </p:extLst>
  </p:cSld>
  <p:clrMapOvr>
    <a:masterClrMapping/>
  </p:clrMapOvr>
  <mc:AlternateContent xmlns:mc="http://schemas.openxmlformats.org/markup-compatibility/2006">
    <mc:Choice xmlns:p14="http://schemas.microsoft.com/office/powerpoint/2010/main" Requires="p14">
      <p:transition p14:dur="0" advClick="0" advTm="19550"/>
    </mc:Choice>
    <mc:Fallback>
      <p:transition advClick="0" advTm="1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30147" y="0"/>
            <a:ext cx="7315199" cy="54864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030147" y="5768111"/>
            <a:ext cx="6030410" cy="738664"/>
          </a:xfrm>
          <a:prstGeom prst="rect">
            <a:avLst/>
          </a:prstGeom>
        </p:spPr>
        <p:txBody>
          <a:bodyPr wrap="square">
            <a:spAutoFit/>
          </a:bodyPr>
          <a:lstStyle/>
          <a:p>
            <a:r>
              <a:rPr lang="en-US" sz="1400" dirty="0"/>
              <a:t>The final slides cover </a:t>
            </a:r>
            <a:r>
              <a:rPr lang="en-US" sz="1400" dirty="0" smtClean="0"/>
              <a:t>an </a:t>
            </a:r>
            <a:r>
              <a:rPr lang="en-US" sz="1400" dirty="0"/>
              <a:t>advanced feature, specifically incorporating weighting based on the pile driving spectrum, if available. This feature is optional.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1659332"/>
      </p:ext>
    </p:extLst>
  </p:cSld>
  <p:clrMapOvr>
    <a:masterClrMapping/>
  </p:clrMapOvr>
  <mc:AlternateContent xmlns:mc="http://schemas.openxmlformats.org/markup-compatibility/2006">
    <mc:Choice xmlns:p14="http://schemas.microsoft.com/office/powerpoint/2010/main" Requires="p14">
      <p:transition p14:dur="0" advClick="0" advTm="12280"/>
    </mc:Choice>
    <mc:Fallback>
      <p:transition advClick="0" advTm="1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61641" y="0"/>
            <a:ext cx="7203312" cy="540248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08344" y="5540369"/>
            <a:ext cx="6898512" cy="1384995"/>
          </a:xfrm>
          <a:prstGeom prst="rect">
            <a:avLst/>
          </a:prstGeom>
        </p:spPr>
        <p:txBody>
          <a:bodyPr wrap="square">
            <a:spAutoFit/>
          </a:bodyPr>
          <a:lstStyle/>
          <a:p>
            <a:r>
              <a:rPr lang="en-US" sz="1400" dirty="0"/>
              <a:t>This Tool automatically provides default weighting for PTS thresholds in the SEL</a:t>
            </a:r>
            <a:r>
              <a:rPr lang="en-US" sz="1400" baseline="-25000" dirty="0"/>
              <a:t>cum</a:t>
            </a:r>
            <a:r>
              <a:rPr lang="en-US" sz="1400" dirty="0"/>
              <a:t> metric for both marine mammals and sea turtles. Note auditory weighting functions are not available for fishes. These defaults are illustrated in the yellow boxes and bold red text on this slide and within the Tool on the Calculator Tabs. Note that they are different for marine mammals depending on whether the activity is impact or vibratory pile driving.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8891218"/>
      </p:ext>
    </p:extLst>
  </p:cSld>
  <p:clrMapOvr>
    <a:masterClrMapping/>
  </p:clrMapOvr>
  <mc:AlternateContent xmlns:mc="http://schemas.openxmlformats.org/markup-compatibility/2006">
    <mc:Choice xmlns:p14="http://schemas.microsoft.com/office/powerpoint/2010/main" Requires="p14">
      <p:transition p14:dur="0" advClick="0" advTm="29344"/>
    </mc:Choice>
    <mc:Fallback>
      <p:transition advClick="0" advTm="2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654" x="5073650" y="3270250"/>
          <p14:tracePt t="19659" x="5105400" y="3251200"/>
          <p14:tracePt t="19666" x="5156200" y="3200400"/>
          <p14:tracePt t="19679" x="5168900" y="3194050"/>
          <p14:tracePt t="19699" x="5232400" y="3143250"/>
          <p14:tracePt t="19713" x="5251450" y="3130550"/>
          <p14:tracePt t="19730" x="5283200" y="3098800"/>
          <p14:tracePt t="19748" x="5302250" y="3067050"/>
          <p14:tracePt t="19763" x="5334000" y="3041650"/>
          <p14:tracePt t="19781" x="5372100" y="3003550"/>
          <p14:tracePt t="19796" x="5416550" y="2959100"/>
          <p14:tracePt t="19815" x="5492750" y="2882900"/>
          <p14:tracePt t="19831" x="5530850" y="2832100"/>
          <p14:tracePt t="19847" x="5607050" y="2736850"/>
          <p14:tracePt t="19864" x="5664200" y="2660650"/>
          <p14:tracePt t="19882" x="5727700" y="2590800"/>
          <p14:tracePt t="19898" x="5778500" y="2514600"/>
          <p14:tracePt t="19914" x="5822950" y="2425700"/>
          <p14:tracePt t="19916" x="5829300" y="2400300"/>
          <p14:tracePt t="19929" x="5835650" y="2387600"/>
          <p14:tracePt t="19948" x="5848350" y="2286000"/>
          <p14:tracePt t="19963" x="5848350" y="2247900"/>
          <p14:tracePt t="19979" x="5848350" y="2209800"/>
          <p14:tracePt t="19996" x="5829300" y="2184400"/>
          <p14:tracePt t="20012" x="5810250" y="2165350"/>
          <p14:tracePt t="20029" x="5778500" y="2139950"/>
          <p14:tracePt t="20047" x="5734050" y="2127250"/>
          <p14:tracePt t="20052" x="5695950" y="2108200"/>
          <p14:tracePt t="20068" x="5632450" y="2089150"/>
          <p14:tracePt t="20081" x="5524500" y="2070100"/>
          <p14:tracePt t="20097" x="5397500" y="2051050"/>
          <p14:tracePt t="20115" x="5289550" y="2032000"/>
          <p14:tracePt t="20121" x="5226050" y="2025650"/>
          <p14:tracePt t="20129" x="5168900" y="2025650"/>
          <p14:tracePt t="20150" x="5003800" y="2025650"/>
          <p14:tracePt t="20163" x="4940300" y="2025650"/>
          <p14:tracePt t="20179" x="4832350" y="2032000"/>
          <p14:tracePt t="20180" x="4768850" y="2051050"/>
          <p14:tracePt t="20196" x="4641850" y="2101850"/>
          <p14:tracePt t="20212" x="4540250" y="2159000"/>
          <p14:tracePt t="20229" x="4432300" y="2222500"/>
          <p14:tracePt t="20246" x="4337050" y="2305050"/>
          <p14:tracePt t="20262" x="4216400" y="2425700"/>
          <p14:tracePt t="20283" x="4070350" y="2622550"/>
          <p14:tracePt t="20296" x="4006850" y="2711450"/>
          <p14:tracePt t="20315" x="3937000" y="2838450"/>
          <p14:tracePt t="20332" x="3892550" y="2946400"/>
          <p14:tracePt t="20347" x="3854450" y="3130550"/>
          <p14:tracePt t="20366" x="3816350" y="3378200"/>
          <p14:tracePt t="20379" x="3803650" y="3454400"/>
          <p14:tracePt t="20397" x="3803650" y="3568700"/>
          <p14:tracePt t="20400" x="3803650" y="3651250"/>
          <p14:tracePt t="20413" x="3803650" y="3765550"/>
          <p14:tracePt t="20429" x="3816350" y="3867150"/>
          <p14:tracePt t="20446" x="3867150" y="4051300"/>
          <p14:tracePt t="20463" x="3905250" y="4178300"/>
          <p14:tracePt t="20479" x="3949700" y="4286250"/>
          <p14:tracePt t="20496" x="3981450" y="4356100"/>
          <p14:tracePt t="20513" x="4057650" y="4451350"/>
          <p14:tracePt t="20520" x="4127500" y="4533900"/>
          <p14:tracePt t="20522" x="4165600" y="4565650"/>
          <p14:tracePt t="20530" x="4248150" y="4641850"/>
          <p14:tracePt t="20546" x="4387850" y="4743450"/>
          <p14:tracePt t="20566" x="4610100" y="4857750"/>
          <p14:tracePt t="20581" x="4838700" y="4953000"/>
          <p14:tracePt t="20597" x="5200650" y="5054600"/>
          <p14:tracePt t="20613" x="5422900" y="5105400"/>
          <p14:tracePt t="20629" x="5740400" y="5156200"/>
          <p14:tracePt t="20646" x="6096000" y="5175250"/>
          <p14:tracePt t="20662" x="6311900" y="5175250"/>
          <p14:tracePt t="20679" x="6496050" y="5162550"/>
          <p14:tracePt t="20696" x="6750050" y="5118100"/>
          <p14:tracePt t="20713" x="6965950" y="5067300"/>
          <p14:tracePt t="20717" x="7054850" y="5054600"/>
          <p14:tracePt t="20729" x="7137400" y="5029200"/>
          <p14:tracePt t="20746" x="7372350" y="4959350"/>
          <p14:tracePt t="20750" x="7442200" y="4933950"/>
          <p14:tracePt t="20762" x="7531100" y="4902200"/>
          <p14:tracePt t="20779" x="7715250" y="4775200"/>
          <p14:tracePt t="20798" x="7848600" y="4654550"/>
          <p14:tracePt t="20815" x="7937500" y="4584700"/>
          <p14:tracePt t="20829" x="8058150" y="4476750"/>
          <p14:tracePt t="20833" x="8102600" y="4425950"/>
          <p14:tracePt t="20846" x="8147050" y="4394200"/>
          <p14:tracePt t="20862" x="8242300" y="4298950"/>
          <p14:tracePt t="20879" x="8337550" y="4191000"/>
          <p14:tracePt t="20896" x="8426450" y="4044950"/>
          <p14:tracePt t="20917" x="8477250" y="3898900"/>
          <p14:tracePt t="20930" x="8515350" y="3803650"/>
          <p14:tracePt t="20946" x="8566150" y="3644900"/>
          <p14:tracePt t="20964" x="8604250" y="3473450"/>
          <p14:tracePt t="20980" x="8623300" y="3352800"/>
          <p14:tracePt t="20984" x="8629650" y="3251200"/>
          <p14:tracePt t="20997" x="8629650" y="3098800"/>
          <p14:tracePt t="21013" x="8629650" y="2921000"/>
          <p14:tracePt t="21029" x="8597900" y="2749550"/>
          <p14:tracePt t="21046" x="8572500" y="2628900"/>
          <p14:tracePt t="21064" x="8502650" y="2470150"/>
          <p14:tracePt t="21080" x="8445500" y="2368550"/>
          <p14:tracePt t="21096" x="8394700" y="2292350"/>
          <p14:tracePt t="21099" x="8369300" y="2260600"/>
          <p14:tracePt t="21112" x="8350250" y="2241550"/>
          <p14:tracePt t="21129" x="8267700" y="2190750"/>
          <p14:tracePt t="21146" x="8166100" y="2152650"/>
          <p14:tracePt t="21162" x="8058150" y="2127250"/>
          <p14:tracePt t="21179" x="7924800" y="2101850"/>
          <p14:tracePt t="21196" x="7753350" y="2057400"/>
          <p14:tracePt t="21198" x="7664450" y="2051050"/>
          <p14:tracePt t="21214" x="7416800" y="2006600"/>
          <p14:tracePt t="21229" x="7340600" y="1993900"/>
          <p14:tracePt t="21246" x="7016750" y="1930400"/>
          <p14:tracePt t="21262" x="6826250" y="1911350"/>
          <p14:tracePt t="21279" x="6661150" y="1911350"/>
          <p14:tracePt t="21296" x="6534150" y="1911350"/>
          <p14:tracePt t="21315" x="6400800" y="1917700"/>
          <p14:tracePt t="21329" x="6273800" y="1936750"/>
          <p14:tracePt t="21330" x="6216650" y="1943100"/>
          <p14:tracePt t="21346" x="6165850" y="1949450"/>
          <p14:tracePt t="21364" x="6140450" y="1955800"/>
          <p14:tracePt t="21380" x="6134100" y="1955800"/>
          <p14:tracePt t="21471" x="0" y="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5894"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145893" y="5825985"/>
            <a:ext cx="5706319" cy="738664"/>
          </a:xfrm>
          <a:prstGeom prst="rect">
            <a:avLst/>
          </a:prstGeom>
        </p:spPr>
        <p:txBody>
          <a:bodyPr wrap="square">
            <a:spAutoFit/>
          </a:bodyPr>
          <a:lstStyle/>
          <a:p>
            <a:r>
              <a:rPr lang="en-US" sz="1400" dirty="0"/>
              <a:t>This slide simply illustrates that the default weighting is provided in Step 2 of both the Impact (outlined in hot pink) and Vibratory (outlined in turquoise) Calculator tabs.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67608264"/>
      </p:ext>
    </p:extLst>
  </p:cSld>
  <p:clrMapOvr>
    <a:masterClrMapping/>
  </p:clrMapOvr>
  <mc:AlternateContent xmlns:mc="http://schemas.openxmlformats.org/markup-compatibility/2006">
    <mc:Choice xmlns:p14="http://schemas.microsoft.com/office/powerpoint/2010/main" Requires="p14">
      <p:transition p14:dur="0" advClick="0" advTm="13357"/>
    </mc:Choice>
    <mc:Fallback>
      <p:transition advClick="0" advTm="1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089" x="8077200" y="1803400"/>
          <p14:tracePt t="8231" x="8070850" y="1803400"/>
          <p14:tracePt t="8237" x="8058150" y="1797050"/>
          <p14:tracePt t="8245" x="8045450" y="1790700"/>
          <p14:tracePt t="8256" x="8026400" y="1784350"/>
          <p14:tracePt t="8273" x="7981950" y="1758950"/>
          <p14:tracePt t="8290" x="7905750" y="1714500"/>
          <p14:tracePt t="8292" x="7886700" y="1689100"/>
          <p14:tracePt t="8306" x="7867650" y="1682750"/>
          <p14:tracePt t="8323" x="7766050" y="1619250"/>
          <p14:tracePt t="8339" x="7689850" y="1574800"/>
          <p14:tracePt t="8356" x="7620000" y="1530350"/>
          <p14:tracePt t="8373" x="7518400" y="1466850"/>
          <p14:tracePt t="8389" x="7429500" y="1409700"/>
          <p14:tracePt t="8407" x="7340600" y="1365250"/>
          <p14:tracePt t="8425" x="7150100" y="1270000"/>
          <p14:tracePt t="8440" x="7023100" y="1212850"/>
          <p14:tracePt t="8457" x="6902450" y="1168400"/>
          <p14:tracePt t="8475" x="6743700" y="1117600"/>
          <p14:tracePt t="8492" x="6584950" y="1066800"/>
          <p14:tracePt t="8494" x="6515100" y="1047750"/>
          <p14:tracePt t="8506" x="6413500" y="1035050"/>
          <p14:tracePt t="8523" x="6273800" y="1009650"/>
          <p14:tracePt t="8541" x="6038850" y="977900"/>
          <p14:tracePt t="8558" x="5924550" y="977900"/>
          <p14:tracePt t="8573" x="5772150" y="977900"/>
          <p14:tracePt t="8590" x="5702300" y="977900"/>
          <p14:tracePt t="8606" x="5594350" y="984250"/>
          <p14:tracePt t="8623" x="5530850" y="996950"/>
          <p14:tracePt t="8639" x="5416550" y="1035050"/>
          <p14:tracePt t="8656" x="5327650" y="1085850"/>
          <p14:tracePt t="8674" x="5175250" y="1219200"/>
          <p14:tracePt t="8690" x="5086350" y="1333500"/>
          <p14:tracePt t="8708" x="5022850" y="1447800"/>
          <p14:tracePt t="8724" x="4953000" y="1612900"/>
          <p14:tracePt t="8727" x="4921250" y="1701800"/>
          <p14:tracePt t="8739" x="4889500" y="1797050"/>
          <p14:tracePt t="8756" x="4838700" y="1974850"/>
          <p14:tracePt t="8758" x="4819650" y="2057400"/>
          <p14:tracePt t="8773" x="4806950" y="2197100"/>
          <p14:tracePt t="8790" x="4806950" y="2336800"/>
          <p14:tracePt t="8806" x="4819650" y="2444750"/>
          <p14:tracePt t="8823" x="4845050" y="2520950"/>
          <p14:tracePt t="8841" x="4889500" y="2616200"/>
          <p14:tracePt t="8856" x="4921250" y="2667000"/>
          <p14:tracePt t="8873" x="4972050" y="2730500"/>
          <p14:tracePt t="8889" x="5105400" y="2819400"/>
          <p14:tracePt t="8906" x="5238750" y="2863850"/>
          <p14:tracePt t="8925" x="5397500" y="2914650"/>
          <p14:tracePt t="8940" x="5594350" y="2959100"/>
          <p14:tracePt t="8957" x="5867400" y="3003550"/>
          <p14:tracePt t="8975" x="6286500" y="3060700"/>
          <p14:tracePt t="8991" x="6642100" y="3086100"/>
          <p14:tracePt t="9008" x="6940550" y="3086100"/>
          <p14:tracePt t="9023" x="7118350" y="3086100"/>
          <p14:tracePt t="9040" x="7385050" y="3048000"/>
          <p14:tracePt t="9057" x="7550150" y="3003550"/>
          <p14:tracePt t="9073" x="7708900" y="2959100"/>
          <p14:tracePt t="9089" x="7893050" y="2889250"/>
          <p14:tracePt t="9108" x="8051800" y="2787650"/>
          <p14:tracePt t="9123" x="8153400" y="2679700"/>
          <p14:tracePt t="9140" x="8223250" y="2590800"/>
          <p14:tracePt t="9156" x="8280400" y="2489200"/>
          <p14:tracePt t="9173" x="8312150" y="2425700"/>
          <p14:tracePt t="9189" x="8337550" y="2374900"/>
          <p14:tracePt t="9208" x="8388350" y="2305050"/>
          <p14:tracePt t="9223" x="8420100" y="2260600"/>
          <p14:tracePt t="9240" x="8489950" y="2133600"/>
          <p14:tracePt t="9256" x="8521700" y="2070100"/>
          <p14:tracePt t="9273" x="8559800" y="2006600"/>
          <p14:tracePt t="9289" x="8585200" y="1943100"/>
          <p14:tracePt t="9306" x="8591550" y="1885950"/>
          <p14:tracePt t="9323" x="8597900" y="1822450"/>
          <p14:tracePt t="9339" x="8597900" y="1752600"/>
          <p14:tracePt t="9343" x="8597900" y="1733550"/>
          <p14:tracePt t="9356" x="8597900" y="1701800"/>
          <p14:tracePt t="9373" x="8578850" y="1631950"/>
          <p14:tracePt t="9389" x="8559800" y="1606550"/>
          <p14:tracePt t="9409" x="8540750" y="1587500"/>
          <p14:tracePt t="9424" x="8509000" y="1562100"/>
          <p14:tracePt t="9440" x="8489950" y="1543050"/>
          <p14:tracePt t="9456" x="8483600" y="1536700"/>
          <p14:tracePt t="9473" x="8470900" y="1530350"/>
          <p14:tracePt t="9489" x="8458200" y="1530350"/>
          <p14:tracePt t="9506" x="8432800" y="1530350"/>
          <p14:tracePt t="9523" x="8388350" y="1524000"/>
          <p14:tracePt t="9539" x="8337550" y="1517650"/>
          <p14:tracePt t="9540" x="0" y="0"/>
        </p14:tracePtLst>
        <p14:tracePtLst>
          <p14:tracePt t="10237" x="6159500" y="3035300"/>
          <p14:tracePt t="10292" x="6146800" y="3035300"/>
          <p14:tracePt t="10298" x="6134100" y="3035300"/>
          <p14:tracePt t="10305" x="6121400" y="3035300"/>
          <p14:tracePt t="10322" x="6089650" y="3035300"/>
          <p14:tracePt t="10339" x="6038850" y="3035300"/>
          <p14:tracePt t="10355" x="6007100" y="3035300"/>
          <p14:tracePt t="10372" x="5956300" y="3041650"/>
          <p14:tracePt t="10389" x="5861050" y="3073400"/>
          <p14:tracePt t="10405" x="5791200" y="3098800"/>
          <p14:tracePt t="10425" x="5613400" y="3143250"/>
          <p14:tracePt t="10442" x="5518150" y="3181350"/>
          <p14:tracePt t="10457" x="5410200" y="3225800"/>
          <p14:tracePt t="10473" x="5308600" y="3263900"/>
          <p14:tracePt t="10492" x="5200650" y="3321050"/>
          <p14:tracePt t="10508" x="5035550" y="3371850"/>
          <p14:tracePt t="10522" x="4978400" y="3403600"/>
          <p14:tracePt t="10542" x="4838700" y="3454400"/>
          <p14:tracePt t="10555" x="4749800" y="3505200"/>
          <p14:tracePt t="10572" x="4648200" y="3562350"/>
          <p14:tracePt t="10589" x="4559300" y="3625850"/>
          <p14:tracePt t="10605" x="4451350" y="3702050"/>
          <p14:tracePt t="10622" x="4375150" y="3759200"/>
          <p14:tracePt t="10639" x="4337050" y="3816350"/>
          <p14:tracePt t="10655" x="4292600" y="3892550"/>
          <p14:tracePt t="10674" x="4260850" y="3943350"/>
          <p14:tracePt t="10689" x="4241800" y="3994150"/>
          <p14:tracePt t="10706" x="4222750" y="4044950"/>
          <p14:tracePt t="10723" x="4210050" y="4083050"/>
          <p14:tracePt t="10726" x="4210050" y="4114800"/>
          <p14:tracePt t="10739" x="4210050" y="4140200"/>
          <p14:tracePt t="10756" x="4210050" y="4197350"/>
          <p14:tracePt t="10773" x="4216400" y="4279900"/>
          <p14:tracePt t="10774" x="4229100" y="4298950"/>
          <p14:tracePt t="10790" x="4248150" y="4349750"/>
          <p14:tracePt t="10807" x="4286250" y="4413250"/>
          <p14:tracePt t="10822" x="4343400" y="4489450"/>
          <p14:tracePt t="10839" x="4387850" y="4559300"/>
          <p14:tracePt t="10855" x="4457700" y="4629150"/>
          <p14:tracePt t="10872" x="4521200" y="4692650"/>
          <p14:tracePt t="10889" x="4679950" y="4806950"/>
          <p14:tracePt t="10905" x="4826000" y="4889500"/>
          <p14:tracePt t="10924" x="4908550" y="4927600"/>
          <p14:tracePt t="10939" x="5073650" y="4984750"/>
          <p14:tracePt t="10957" x="5232400" y="5035550"/>
          <p14:tracePt t="10959" x="5321300" y="5060950"/>
          <p14:tracePt t="10974" x="5467350" y="5092700"/>
          <p14:tracePt t="10992" x="5715000" y="5130800"/>
          <p14:tracePt t="11007" x="5842000" y="5143500"/>
          <p14:tracePt t="11022" x="5937250" y="5143500"/>
          <p14:tracePt t="11040" x="6013450" y="5143500"/>
          <p14:tracePt t="11058" x="6096000" y="5130800"/>
          <p14:tracePt t="11073" x="6254750" y="5111750"/>
          <p14:tracePt t="11091" x="6477000" y="5054600"/>
          <p14:tracePt t="11105" x="6534150" y="5035550"/>
          <p14:tracePt t="11124" x="6692900" y="4991100"/>
          <p14:tracePt t="11139" x="6788150" y="4959350"/>
          <p14:tracePt t="11155" x="6940550" y="4902200"/>
          <p14:tracePt t="11172" x="7073900" y="4851400"/>
          <p14:tracePt t="11189" x="7200900" y="4787900"/>
          <p14:tracePt t="11207" x="7327900" y="4711700"/>
          <p14:tracePt t="11224" x="7480300" y="4565650"/>
          <p14:tracePt t="11240" x="7543800" y="4495800"/>
          <p14:tracePt t="11258" x="7651750" y="4381500"/>
          <p14:tracePt t="11272" x="7734300" y="4298950"/>
          <p14:tracePt t="11291" x="7797800" y="4210050"/>
          <p14:tracePt t="11294" x="7829550" y="4152900"/>
          <p14:tracePt t="11305" x="7854950" y="4108450"/>
          <p14:tracePt t="11322" x="7880350" y="4025900"/>
          <p14:tracePt t="11341" x="7912100" y="3860800"/>
          <p14:tracePt t="11357" x="7924800" y="3759200"/>
          <p14:tracePt t="11372" x="7924800" y="3689350"/>
          <p14:tracePt t="11391" x="7905750" y="3581400"/>
          <p14:tracePt t="11405" x="7867650" y="3486150"/>
          <p14:tracePt t="11422" x="7829550" y="3422650"/>
          <p14:tracePt t="11439" x="7778750" y="3352800"/>
          <p14:tracePt t="11457" x="7664450" y="3244850"/>
          <p14:tracePt t="11473" x="7562850" y="3194050"/>
          <p14:tracePt t="11489" x="7397750" y="3111500"/>
          <p14:tracePt t="11506" x="7213600" y="3054350"/>
          <p14:tracePt t="11522" x="6946900" y="2984500"/>
          <p14:tracePt t="11540" x="6731000" y="2952750"/>
          <p14:tracePt t="11556" x="6369050" y="2901950"/>
          <p14:tracePt t="11558" x="6254750" y="2889250"/>
          <p14:tracePt t="11572" x="6140450" y="2889250"/>
          <p14:tracePt t="11589" x="5848350" y="2889250"/>
          <p14:tracePt t="11605" x="5727700" y="2901950"/>
          <p14:tracePt t="11623" x="5575300" y="2933700"/>
          <p14:tracePt t="11638" x="5467350" y="2959100"/>
          <p14:tracePt t="11655" x="5391150" y="2984500"/>
          <p14:tracePt t="11672" x="5314950" y="3016250"/>
          <p14:tracePt t="11689" x="5270500" y="3054350"/>
          <p14:tracePt t="11706" x="5251450" y="3073400"/>
          <p14:tracePt t="11722" x="5245100" y="3073400"/>
          <p14:tracePt t="11745" x="5245100" y="3079750"/>
          <p14:tracePt t="11815"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58410" y="0"/>
            <a:ext cx="6898510" cy="517388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44684" y="5310066"/>
            <a:ext cx="6904298" cy="1546577"/>
          </a:xfrm>
          <a:prstGeom prst="rect">
            <a:avLst/>
          </a:prstGeom>
        </p:spPr>
        <p:txBody>
          <a:bodyPr wrap="square">
            <a:spAutoFit/>
          </a:bodyPr>
          <a:lstStyle/>
          <a:p>
            <a:r>
              <a:rPr lang="en-US" dirty="0"/>
              <a:t>The Instruction Tab provides instructions and a general overview of other tabs within the Tool. Tabs are organized by pile driving type: either impact (red) or vibratory (gray). Within each Tab, results are organized by species (fishes, sea turtles, or marine mammals). Within each Tab, the user provides information via green cells with output (isopleths in meters) provided in bright blue cells. Additionally in this Tab, note the various Assumptions listed. This Tab also includes a Contact for technical questions or suggestions, proxy sound level references, and threshold references.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61315570"/>
      </p:ext>
    </p:extLst>
  </p:cSld>
  <p:clrMapOvr>
    <a:masterClrMapping/>
  </p:clrMapOvr>
  <mc:AlternateContent xmlns:mc="http://schemas.openxmlformats.org/markup-compatibility/2006">
    <mc:Choice xmlns:p14="http://schemas.microsoft.com/office/powerpoint/2010/main" Requires="p14">
      <p:transition p14:dur="0" advClick="0" advTm="47967"/>
    </mc:Choice>
    <mc:Fallback>
      <p:transition advClick="0" advTm="4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690" x="5581650" y="584200"/>
          <p14:tracePt t="10719" x="5575300" y="577850"/>
          <p14:tracePt t="10727" x="5562600" y="571500"/>
          <p14:tracePt t="10734" x="5537200" y="565150"/>
          <p14:tracePt t="10743" x="5518150" y="552450"/>
          <p14:tracePt t="10759" x="5461000" y="539750"/>
          <p14:tracePt t="10776" x="5416550" y="533400"/>
          <p14:tracePt t="10792" x="5384800" y="533400"/>
          <p14:tracePt t="10809" x="5353050" y="527050"/>
          <p14:tracePt t="10813" x="5340350" y="527050"/>
          <p14:tracePt t="10828" x="5327650" y="527050"/>
          <p14:tracePt t="10843" x="5283200" y="527050"/>
          <p14:tracePt t="10859" x="5251450" y="533400"/>
          <p14:tracePt t="10876" x="5219700" y="546100"/>
          <p14:tracePt t="10892" x="5207000" y="558800"/>
          <p14:tracePt t="10909" x="5194300" y="571500"/>
          <p14:tracePt t="10926" x="5187950" y="584200"/>
          <p14:tracePt t="10942" x="5181600" y="596900"/>
          <p14:tracePt t="10959" x="5181600" y="622300"/>
          <p14:tracePt t="10961" x="5181600" y="628650"/>
          <p14:tracePt t="10975" x="5194300" y="654050"/>
          <p14:tracePt t="10992" x="5213350" y="679450"/>
          <p14:tracePt t="11009" x="5251450" y="717550"/>
          <p14:tracePt t="11026" x="5302250" y="742950"/>
          <p14:tracePt t="11042" x="5365750" y="781050"/>
          <p14:tracePt t="11061" x="5549900" y="869950"/>
          <p14:tracePt t="11078" x="5670550" y="908050"/>
          <p14:tracePt t="11094" x="5803900" y="946150"/>
          <p14:tracePt t="11110" x="5899150" y="958850"/>
          <p14:tracePt t="11127" x="6019800" y="977900"/>
          <p14:tracePt t="11143" x="6191250" y="1009650"/>
          <p14:tracePt t="11161" x="6343650" y="1016000"/>
          <p14:tracePt t="11162" x="6394450" y="1028700"/>
          <p14:tracePt t="11175" x="6457950" y="1028700"/>
          <p14:tracePt t="11194" x="6692900" y="1047750"/>
          <p14:tracePt t="11209" x="6794500" y="1047750"/>
          <p14:tracePt t="11227" x="6972300" y="1066800"/>
          <p14:tracePt t="11244" x="7131050" y="1079500"/>
          <p14:tracePt t="11261" x="7416800" y="1111250"/>
          <p14:tracePt t="11262" x="7531100" y="1117600"/>
          <p14:tracePt t="11276" x="7664450" y="1117600"/>
          <p14:tracePt t="11293" x="7854950" y="1117600"/>
          <p14:tracePt t="11310" x="8077200" y="1117600"/>
          <p14:tracePt t="11325" x="8178800" y="1117600"/>
          <p14:tracePt t="11343" x="8235950" y="1117600"/>
          <p14:tracePt t="11360" x="8286750" y="1111250"/>
          <p14:tracePt t="11378" x="8312150" y="1098550"/>
          <p14:tracePt t="11394" x="8331200" y="1085850"/>
          <p14:tracePt t="11409" x="8337550" y="1085850"/>
          <p14:tracePt t="11426" x="8343900" y="1066800"/>
          <p14:tracePt t="11444" x="8343900" y="1047750"/>
          <p14:tracePt t="11459" x="8343900" y="1035050"/>
          <p14:tracePt t="11476" x="8343900" y="1016000"/>
          <p14:tracePt t="11494" x="8318500" y="977900"/>
          <p14:tracePt t="11510" x="8286750" y="952500"/>
          <p14:tracePt t="11512" x="8261350" y="933450"/>
          <p14:tracePt t="11526" x="8229600" y="908050"/>
          <p14:tracePt t="11546" x="8083550" y="819150"/>
          <p14:tracePt t="11559" x="7943850" y="749300"/>
          <p14:tracePt t="11575" x="7810500" y="685800"/>
          <p14:tracePt t="11593" x="7626350" y="647700"/>
          <p14:tracePt t="11611" x="7423150" y="603250"/>
          <p14:tracePt t="11627" x="7251700" y="584200"/>
          <p14:tracePt t="11629" x="7200900" y="577850"/>
          <p14:tracePt t="11644" x="7010400" y="558800"/>
          <p14:tracePt t="11661" x="6838950" y="558800"/>
          <p14:tracePt t="11678" x="6711950" y="546100"/>
          <p14:tracePt t="11694" x="6597650" y="546100"/>
          <p14:tracePt t="11710" x="6496050" y="546100"/>
          <p14:tracePt t="11726" x="6413500" y="539750"/>
          <p14:tracePt t="11745" x="6343650" y="539750"/>
          <p14:tracePt t="11748" x="6318250" y="539750"/>
          <p14:tracePt t="11758" x="6286500" y="539750"/>
          <p14:tracePt t="11777" x="6203950" y="539750"/>
          <p14:tracePt t="11792" x="6178550" y="539750"/>
          <p14:tracePt t="11808" x="6159500" y="546100"/>
          <p14:tracePt t="11825" x="6146800" y="546100"/>
          <p14:tracePt t="11934" x="0" y="0"/>
        </p14:tracePtLst>
        <p14:tracePtLst>
          <p14:tracePt t="13106" x="5924550" y="838200"/>
          <p14:tracePt t="13130" x="5918200" y="838200"/>
          <p14:tracePt t="13138" x="5911850" y="838200"/>
          <p14:tracePt t="13154" x="5899150" y="838200"/>
          <p14:tracePt t="13162" x="5886450" y="838200"/>
          <p14:tracePt t="13175" x="5873750" y="838200"/>
          <p14:tracePt t="13191" x="5803900" y="844550"/>
          <p14:tracePt t="13208" x="5746750" y="857250"/>
          <p14:tracePt t="13225" x="5651500" y="869950"/>
          <p14:tracePt t="13242" x="5581650" y="889000"/>
          <p14:tracePt t="13258" x="5486400" y="914400"/>
          <p14:tracePt t="13275" x="5422900" y="927100"/>
          <p14:tracePt t="13279" x="5378450" y="946150"/>
          <p14:tracePt t="13292" x="5359400" y="952500"/>
          <p14:tracePt t="13308" x="5270500" y="984250"/>
          <p14:tracePt t="13325" x="5219700" y="1003300"/>
          <p14:tracePt t="13342" x="5162550" y="1060450"/>
          <p14:tracePt t="13359" x="5130800" y="1111250"/>
          <p14:tracePt t="13375" x="5124450" y="1162050"/>
          <p14:tracePt t="13392" x="5124450" y="1206500"/>
          <p14:tracePt t="13408" x="5124450" y="1244600"/>
          <p14:tracePt t="13425" x="5137150" y="1282700"/>
          <p14:tracePt t="13441" x="5156200" y="1308100"/>
          <p14:tracePt t="13458" x="5175250" y="1320800"/>
          <p14:tracePt t="13475" x="5194300" y="1339850"/>
          <p14:tracePt t="13492" x="5264150" y="1371600"/>
          <p14:tracePt t="13508" x="5378450" y="1422400"/>
          <p14:tracePt t="13525" x="5613400" y="1485900"/>
          <p14:tracePt t="13542" x="5949950" y="1574800"/>
          <p14:tracePt t="13558" x="6261100" y="1644650"/>
          <p14:tracePt t="13575" x="6527800" y="1676400"/>
          <p14:tracePt t="13594" x="6743700" y="1689100"/>
          <p14:tracePt t="13608" x="6985000" y="1689100"/>
          <p14:tracePt t="13625" x="7150100" y="1682750"/>
          <p14:tracePt t="13642" x="7258050" y="1670050"/>
          <p14:tracePt t="13659" x="7429500" y="1638300"/>
          <p14:tracePt t="13676" x="7518400" y="1631950"/>
          <p14:tracePt t="13692" x="7639050" y="1612900"/>
          <p14:tracePt t="13709" x="7721600" y="1587500"/>
          <p14:tracePt t="13725" x="7785100" y="1568450"/>
          <p14:tracePt t="13742" x="7829550" y="1543050"/>
          <p14:tracePt t="13758" x="7874000" y="1517650"/>
          <p14:tracePt t="13775" x="7905750" y="1479550"/>
          <p14:tracePt t="13776" x="7918450" y="1466850"/>
          <p14:tracePt t="13791" x="7950200" y="1447800"/>
          <p14:tracePt t="13808" x="7962900" y="1403350"/>
          <p14:tracePt t="13825" x="7962900" y="1371600"/>
          <p14:tracePt t="13843" x="7962900" y="1308100"/>
          <p14:tracePt t="13846" x="7962900" y="1289050"/>
          <p14:tracePt t="13858" x="7962900" y="1257300"/>
          <p14:tracePt t="13877" x="7931150" y="1174750"/>
          <p14:tracePt t="13892" x="7880350" y="1098550"/>
          <p14:tracePt t="13909" x="7816850" y="1022350"/>
          <p14:tracePt t="13925" x="7747000" y="952500"/>
          <p14:tracePt t="13942" x="7658100" y="869950"/>
          <p14:tracePt t="13958" x="7569200" y="806450"/>
          <p14:tracePt t="13976" x="7499350" y="762000"/>
          <p14:tracePt t="13978" x="7467600" y="749300"/>
          <p14:tracePt t="13992" x="7448550" y="736600"/>
          <p14:tracePt t="14010" x="7385050" y="711200"/>
          <p14:tracePt t="14025" x="7366000" y="704850"/>
          <p14:tracePt t="14041" x="7359650" y="704850"/>
          <p14:tracePt t="14119" x="0" y="0"/>
        </p14:tracePtLst>
        <p14:tracePtLst>
          <p14:tracePt t="19085" x="6743700" y="1498600"/>
          <p14:tracePt t="19230" x="6737350" y="1498600"/>
          <p14:tracePt t="19236" x="6718300" y="1492250"/>
          <p14:tracePt t="19244" x="6705600" y="1492250"/>
          <p14:tracePt t="19256" x="6686550" y="1492250"/>
          <p14:tracePt t="19273" x="6635750" y="1492250"/>
          <p14:tracePt t="19289" x="6527800" y="1485900"/>
          <p14:tracePt t="19306" x="6477000" y="1485900"/>
          <p14:tracePt t="19323" x="6400800" y="1485900"/>
          <p14:tracePt t="19341" x="6324600" y="1485900"/>
          <p14:tracePt t="19356" x="6267450" y="1485900"/>
          <p14:tracePt t="19373" x="6235700" y="1485900"/>
          <p14:tracePt t="19390" x="6184900" y="1485900"/>
          <p14:tracePt t="19406" x="6115050" y="1485900"/>
          <p14:tracePt t="19408" x="6051550" y="1485900"/>
          <p14:tracePt t="19423" x="5994400" y="1485900"/>
          <p14:tracePt t="19440" x="5886450" y="1504950"/>
          <p14:tracePt t="19456" x="5797550" y="1511300"/>
          <p14:tracePt t="19473" x="5664200" y="1530350"/>
          <p14:tracePt t="19490" x="5575300" y="1536700"/>
          <p14:tracePt t="19506" x="5480050" y="1536700"/>
          <p14:tracePt t="19510" x="5403850" y="1549400"/>
          <p14:tracePt t="19523" x="5353050" y="1555750"/>
          <p14:tracePt t="19540" x="5181600" y="1574800"/>
          <p14:tracePt t="19556" x="5086350" y="1593850"/>
          <p14:tracePt t="19573" x="4965700" y="1619250"/>
          <p14:tracePt t="19589" x="4895850" y="1644650"/>
          <p14:tracePt t="19594" x="4851400" y="1657350"/>
          <p14:tracePt t="19607" x="4813300" y="1657350"/>
          <p14:tracePt t="19623" x="4730750" y="1682750"/>
          <p14:tracePt t="19640" x="4622800" y="1714500"/>
          <p14:tracePt t="19656" x="4584700" y="1746250"/>
          <p14:tracePt t="19673" x="4546600" y="1790700"/>
          <p14:tracePt t="19689" x="4514850" y="1835150"/>
          <p14:tracePt t="19706" x="4502150" y="1879600"/>
          <p14:tracePt t="19723" x="4483100" y="1911350"/>
          <p14:tracePt t="19739" x="4464050" y="1949450"/>
          <p14:tracePt t="19756" x="4451350" y="1981200"/>
          <p14:tracePt t="19773" x="4438650" y="2051050"/>
          <p14:tracePt t="19789" x="4438650" y="2095500"/>
          <p14:tracePt t="19806" x="4438650" y="2146300"/>
          <p14:tracePt t="19823" x="4438650" y="2197100"/>
          <p14:tracePt t="19842" x="4438650" y="2228850"/>
          <p14:tracePt t="19843" x="4438650" y="2247900"/>
          <p14:tracePt t="19856" x="4438650" y="2260600"/>
          <p14:tracePt t="19873" x="4445000" y="2292350"/>
          <p14:tracePt t="19880" x="4445000" y="2317750"/>
          <p14:tracePt t="19890" x="4457700" y="2362200"/>
          <p14:tracePt t="19906" x="4489450" y="2425700"/>
          <p14:tracePt t="19923" x="4508500" y="2457450"/>
          <p14:tracePt t="19939" x="4552950" y="2514600"/>
          <p14:tracePt t="19944" x="4565650" y="2527300"/>
          <p14:tracePt t="19956" x="4572000" y="2540000"/>
          <p14:tracePt t="19973" x="4610100" y="2571750"/>
          <p14:tracePt t="19990" x="4692650" y="2628900"/>
          <p14:tracePt t="20006" x="4806950" y="2686050"/>
          <p14:tracePt t="20023" x="4914900" y="2711450"/>
          <p14:tracePt t="20039" x="5099050" y="2755900"/>
          <p14:tracePt t="20056" x="5264150" y="2774950"/>
          <p14:tracePt t="20073" x="5467350" y="2781300"/>
          <p14:tracePt t="20090" x="5613400" y="2794000"/>
          <p14:tracePt t="20106" x="5778500" y="2794000"/>
          <p14:tracePt t="20110" x="5842000" y="2794000"/>
          <p14:tracePt t="20123" x="5943600" y="2794000"/>
          <p14:tracePt t="20139" x="6057900" y="2794000"/>
          <p14:tracePt t="20156" x="6140450" y="2794000"/>
          <p14:tracePt t="20172" x="6280150" y="2794000"/>
          <p14:tracePt t="20189" x="6457950" y="2787650"/>
          <p14:tracePt t="20206" x="6597650" y="2787650"/>
          <p14:tracePt t="20208" x="6661150" y="2781300"/>
          <p14:tracePt t="20223" x="6718300" y="2781300"/>
          <p14:tracePt t="20240" x="6832600" y="2781300"/>
          <p14:tracePt t="20256" x="6902450" y="2781300"/>
          <p14:tracePt t="20274" x="7029450" y="2768600"/>
          <p14:tracePt t="20290" x="7143750" y="2768600"/>
          <p14:tracePt t="20306" x="7372350" y="2762250"/>
          <p14:tracePt t="20322" x="7537450" y="2749550"/>
          <p14:tracePt t="20339" x="7759700" y="2730500"/>
          <p14:tracePt t="20356" x="7848600" y="2724150"/>
          <p14:tracePt t="20373" x="7912100" y="2705100"/>
          <p14:tracePt t="20389" x="7962900" y="2686050"/>
          <p14:tracePt t="20406" x="8013700" y="2660650"/>
          <p14:tracePt t="20422" x="8121650" y="2616200"/>
          <p14:tracePt t="20439" x="8191500" y="2584450"/>
          <p14:tracePt t="20442" x="8235950" y="2565400"/>
          <p14:tracePt t="20456" x="8267700" y="2540000"/>
          <p14:tracePt t="20473" x="8318500" y="2482850"/>
          <p14:tracePt t="20489" x="8337550" y="2451100"/>
          <p14:tracePt t="20507" x="8356600" y="2425700"/>
          <p14:tracePt t="20523" x="8369300" y="2387600"/>
          <p14:tracePt t="20539" x="8369300" y="2349500"/>
          <p14:tracePt t="20556" x="8369300" y="2317750"/>
          <p14:tracePt t="20559" x="8369300" y="2298700"/>
          <p14:tracePt t="20573" x="8369300" y="2286000"/>
          <p14:tracePt t="20589" x="8362950" y="2247900"/>
          <p14:tracePt t="20606" x="8343900" y="2209800"/>
          <p14:tracePt t="20615" x="8337550" y="2197100"/>
          <p14:tracePt t="20625" x="8324850" y="2184400"/>
          <p14:tracePt t="20639" x="8286750" y="2146300"/>
          <p14:tracePt t="20656" x="8235950" y="2108200"/>
          <p14:tracePt t="20673" x="8191500" y="2082800"/>
          <p14:tracePt t="20676" x="8159750" y="2063750"/>
          <p14:tracePt t="20689" x="8083550" y="2025650"/>
          <p14:tracePt t="20706" x="8020050" y="1993900"/>
          <p14:tracePt t="20723" x="7912100" y="1949450"/>
          <p14:tracePt t="20739" x="7804150" y="1898650"/>
          <p14:tracePt t="20755" x="7677150" y="1860550"/>
          <p14:tracePt t="20773" x="7581900" y="1835150"/>
          <p14:tracePt t="20789" x="7461250" y="1797050"/>
          <p14:tracePt t="20806" x="7366000" y="1771650"/>
          <p14:tracePt t="20822" x="7137400" y="1714500"/>
          <p14:tracePt t="20839" x="6985000" y="1676400"/>
          <p14:tracePt t="20856" x="6864350" y="1644650"/>
          <p14:tracePt t="20872" x="6743700" y="1619250"/>
          <p14:tracePt t="20890" x="6635750" y="1600200"/>
          <p14:tracePt t="20906" x="6527800" y="1581150"/>
          <p14:tracePt t="20912" x="6464300" y="1574800"/>
          <p14:tracePt t="20922" x="6407150" y="1562100"/>
          <p14:tracePt t="20939" x="6330950" y="1555750"/>
          <p14:tracePt t="20943" x="6292850" y="1549400"/>
          <p14:tracePt t="20958" x="6184900" y="1530350"/>
          <p14:tracePt t="20972" x="6108700" y="1524000"/>
          <p14:tracePt t="20989" x="6045200" y="1524000"/>
          <p14:tracePt t="21006" x="5975350" y="1524000"/>
          <p14:tracePt t="21022" x="5886450" y="1517650"/>
          <p14:tracePt t="21026" x="5842000" y="1504950"/>
          <p14:tracePt t="21039" x="5791200" y="1504950"/>
          <p14:tracePt t="21056" x="5632450" y="1498600"/>
          <p14:tracePt t="21072" x="5575300" y="1498600"/>
          <p14:tracePt t="21089" x="5530850" y="1498600"/>
          <p14:tracePt t="21106" x="5467350" y="1498600"/>
          <p14:tracePt t="21122" x="5422900" y="1498600"/>
          <p14:tracePt t="21140" x="5372100" y="1498600"/>
          <p14:tracePt t="21142" x="5346700" y="1498600"/>
          <p14:tracePt t="21157" x="5314950" y="1498600"/>
          <p14:tracePt t="21174" x="5226050" y="1498600"/>
          <p14:tracePt t="21189" x="5194300" y="1504950"/>
          <p14:tracePt t="21205" x="5187950" y="1511300"/>
          <p14:tracePt t="21398" x="0" y="0"/>
        </p14:tracePtLst>
        <p14:tracePtLst>
          <p14:tracePt t="27587" x="7162800" y="3378200"/>
          <p14:tracePt t="27717" x="7156450" y="3378200"/>
          <p14:tracePt t="27725" x="7150100" y="3365500"/>
          <p14:tracePt t="27737" x="7131050" y="3359150"/>
          <p14:tracePt t="27754" x="7067550" y="3321050"/>
          <p14:tracePt t="27770" x="7004050" y="3289300"/>
          <p14:tracePt t="27787" x="6915150" y="3251200"/>
          <p14:tracePt t="27803" x="6819900" y="3206750"/>
          <p14:tracePt t="27823" x="6680200" y="3136900"/>
          <p14:tracePt t="27824" x="6546850" y="3079750"/>
          <p14:tracePt t="27837" x="6451600" y="3041650"/>
          <p14:tracePt t="27853" x="6305550" y="2971800"/>
          <p14:tracePt t="27870" x="6121400" y="2889250"/>
          <p14:tracePt t="27886" x="6083300" y="2857500"/>
          <p14:tracePt t="27903" x="6070600" y="2844800"/>
          <p14:tracePt t="27920" x="6051550" y="2832100"/>
          <p14:tracePt t="27937" x="6019800" y="2813050"/>
          <p14:tracePt t="27953" x="5988050" y="2800350"/>
          <p14:tracePt t="27956" x="5943600" y="2781300"/>
          <p14:tracePt t="27970" x="5924550" y="2768600"/>
          <p14:tracePt t="27986" x="5867400" y="2755900"/>
          <p14:tracePt t="28004" x="5778500" y="2736850"/>
          <p14:tracePt t="28020" x="5708650" y="2724150"/>
          <p14:tracePt t="28038" x="5638800" y="2711450"/>
          <p14:tracePt t="28056" x="5543550" y="2705100"/>
          <p14:tracePt t="28070" x="5480050" y="2705100"/>
          <p14:tracePt t="28086" x="5422900" y="2705100"/>
          <p14:tracePt t="28103" x="5378450" y="2711450"/>
          <p14:tracePt t="28120" x="5340350" y="2743200"/>
          <p14:tracePt t="28136" x="5327650" y="2768600"/>
          <p14:tracePt t="28153" x="5321300" y="2794000"/>
          <p14:tracePt t="28170" x="5314950" y="2813050"/>
          <p14:tracePt t="28187" x="5314950" y="2844800"/>
          <p14:tracePt t="28193" x="5321300" y="2851150"/>
          <p14:tracePt t="28204" x="5340350" y="2876550"/>
          <p14:tracePt t="28220" x="5467350" y="2984500"/>
          <p14:tracePt t="28236" x="5581650" y="3060700"/>
          <p14:tracePt t="28253" x="5670550" y="3111500"/>
          <p14:tracePt t="28270" x="5816600" y="3181350"/>
          <p14:tracePt t="28288" x="5943600" y="3232150"/>
          <p14:tracePt t="28303" x="6102350" y="3276600"/>
          <p14:tracePt t="28320" x="6261100" y="3340100"/>
          <p14:tracePt t="28337" x="6470650" y="3390900"/>
          <p14:tracePt t="28353" x="6781800" y="3467100"/>
          <p14:tracePt t="28370" x="6972300" y="3492500"/>
          <p14:tracePt t="28387" x="7137400" y="3505200"/>
          <p14:tracePt t="28393" x="7226300" y="3517900"/>
          <p14:tracePt t="28403" x="7308850" y="3524250"/>
          <p14:tracePt t="28420" x="7461250" y="3524250"/>
          <p14:tracePt t="28437" x="7550150" y="3524250"/>
          <p14:tracePt t="28453" x="7702550" y="3524250"/>
          <p14:tracePt t="28455" x="7791450" y="3524250"/>
          <p14:tracePt t="28470" x="7918450" y="3505200"/>
          <p14:tracePt t="28487" x="8032750" y="3467100"/>
          <p14:tracePt t="28503" x="8096250" y="3422650"/>
          <p14:tracePt t="28519" x="8159750" y="3390900"/>
          <p14:tracePt t="28536" x="8223250" y="3365500"/>
          <p14:tracePt t="28553" x="8318500" y="3327400"/>
          <p14:tracePt t="28570" x="8413750" y="3276600"/>
          <p14:tracePt t="28586" x="8458200" y="3232150"/>
          <p14:tracePt t="28603" x="8477250" y="3200400"/>
          <p14:tracePt t="28620" x="8489950" y="3168650"/>
          <p14:tracePt t="28636" x="8496300" y="3124200"/>
          <p14:tracePt t="28653" x="8496300" y="3086100"/>
          <p14:tracePt t="28656" x="8496300" y="3067050"/>
          <p14:tracePt t="28670" x="8496300" y="3035300"/>
          <p14:tracePt t="28687" x="8464550" y="2971800"/>
          <p14:tracePt t="28690" x="8439150" y="2940050"/>
          <p14:tracePt t="28704" x="8375650" y="2870200"/>
          <p14:tracePt t="28720" x="8267700" y="2787650"/>
          <p14:tracePt t="28736" x="8178800" y="2724150"/>
          <p14:tracePt t="28753" x="8077200" y="2654300"/>
          <p14:tracePt t="28770" x="7962900" y="2603500"/>
          <p14:tracePt t="28786" x="7842250" y="2552700"/>
          <p14:tracePt t="28803" x="7683500" y="2514600"/>
          <p14:tracePt t="28820" x="7423150" y="2476500"/>
          <p14:tracePt t="28836" x="7270750" y="2463800"/>
          <p14:tracePt t="28853" x="7067550" y="2457450"/>
          <p14:tracePt t="28858" x="7035800" y="2457450"/>
          <p14:tracePt t="28870" x="6991350" y="2457450"/>
          <p14:tracePt t="28887" x="6934200" y="2451100"/>
          <p14:tracePt t="28894" x="6889750" y="2451100"/>
          <p14:tracePt t="28903" x="6870700" y="2451100"/>
          <p14:tracePt t="28920" x="6858000" y="2451100"/>
          <p14:tracePt t="28977" x="0" y="0"/>
        </p14:tracePtLst>
        <p14:tracePtLst>
          <p14:tracePt t="33309" x="7727950" y="3340100"/>
          <p14:tracePt t="33316" x="7734300" y="3340100"/>
          <p14:tracePt t="33444" x="7727950" y="3327400"/>
          <p14:tracePt t="33448" x="7696200" y="3314700"/>
          <p14:tracePt t="33456" x="7677150" y="3302000"/>
          <p14:tracePt t="33468" x="7645400" y="3295650"/>
          <p14:tracePt t="33485" x="7562850" y="3282950"/>
          <p14:tracePt t="33502" x="7448550" y="3282950"/>
          <p14:tracePt t="33506" x="7397750" y="3282950"/>
          <p14:tracePt t="33518" x="7289800" y="3282950"/>
          <p14:tracePt t="33535" x="7175500" y="3282950"/>
          <p14:tracePt t="33551" x="7073900" y="3282950"/>
          <p14:tracePt t="33568" x="6965950" y="3302000"/>
          <p14:tracePt t="33585" x="6883400" y="3308350"/>
          <p14:tracePt t="33601" x="6807200" y="3308350"/>
          <p14:tracePt t="33604" x="6762750" y="3308350"/>
          <p14:tracePt t="33618" x="6743700" y="3308350"/>
          <p14:tracePt t="33635" x="6648450" y="3314700"/>
          <p14:tracePt t="33635" x="6610350" y="3314700"/>
          <p14:tracePt t="33652" x="6527800" y="3333750"/>
          <p14:tracePt t="33668" x="6419850" y="3352800"/>
          <p14:tracePt t="33685" x="6324600" y="3359150"/>
          <p14:tracePt t="33701" x="6229350" y="3378200"/>
          <p14:tracePt t="33718" x="6165850" y="3384550"/>
          <p14:tracePt t="33735" x="6070600" y="3403600"/>
          <p14:tracePt t="33738" x="6026150" y="3409950"/>
          <p14:tracePt t="33752" x="5930900" y="3435350"/>
          <p14:tracePt t="33768" x="5854700" y="3467100"/>
          <p14:tracePt t="33786" x="5797550" y="3492500"/>
          <p14:tracePt t="33801" x="5759450" y="3517900"/>
          <p14:tracePt t="33818" x="5721350" y="3556000"/>
          <p14:tracePt t="33837" x="5695950" y="3600450"/>
          <p14:tracePt t="33838" x="5683250" y="3625850"/>
          <p14:tracePt t="33853" x="5664200" y="3657600"/>
          <p14:tracePt t="33868" x="5645150" y="3740150"/>
          <p14:tracePt t="33884" x="5645150" y="3797300"/>
          <p14:tracePt t="33901" x="5645150" y="3867150"/>
          <p14:tracePt t="33918" x="5683250" y="3962400"/>
          <p14:tracePt t="33934" x="5727700" y="4025900"/>
          <p14:tracePt t="33951" x="5822950" y="4108450"/>
          <p14:tracePt t="33968" x="5911850" y="4171950"/>
          <p14:tracePt t="33970" x="5956300" y="4197350"/>
          <p14:tracePt t="33985" x="6051550" y="4248150"/>
          <p14:tracePt t="34001" x="6286500" y="4337050"/>
          <p14:tracePt t="34018" x="6470650" y="4387850"/>
          <p14:tracePt t="34035" x="6642100" y="4438650"/>
          <p14:tracePt t="34043" x="6775450" y="4470400"/>
          <p14:tracePt t="34052" x="6877050" y="4502150"/>
          <p14:tracePt t="34068" x="7080250" y="4546600"/>
          <p14:tracePt t="34072" x="7200900" y="4565650"/>
          <p14:tracePt t="34084" x="7353300" y="4578350"/>
          <p14:tracePt t="34102" x="7753350" y="4591050"/>
          <p14:tracePt t="34121" x="7918450" y="4584700"/>
          <p14:tracePt t="34135" x="8058150" y="4565650"/>
          <p14:tracePt t="34151" x="8140700" y="4540250"/>
          <p14:tracePt t="34168" x="8229600" y="4495800"/>
          <p14:tracePt t="34185" x="8274050" y="4451350"/>
          <p14:tracePt t="34201" x="8312150" y="4387850"/>
          <p14:tracePt t="34218" x="8343900" y="4298950"/>
          <p14:tracePt t="34235" x="8356600" y="4235450"/>
          <p14:tracePt t="34251" x="8375650" y="4165600"/>
          <p14:tracePt t="34268" x="8388350" y="4108450"/>
          <p14:tracePt t="34274" x="8388350" y="4083050"/>
          <p14:tracePt t="34285" x="8388350" y="4070350"/>
          <p14:tracePt t="34301" x="8394700" y="3987800"/>
          <p14:tracePt t="34318" x="8407400" y="3917950"/>
          <p14:tracePt t="34322" x="8407400" y="3898900"/>
          <p14:tracePt t="34335" x="8407400" y="3860800"/>
          <p14:tracePt t="34353" x="8369300" y="3746500"/>
          <p14:tracePt t="34368" x="8305800" y="3670300"/>
          <p14:tracePt t="34384" x="8210550" y="3575050"/>
          <p14:tracePt t="34401" x="8121650" y="3517900"/>
          <p14:tracePt t="34418" x="7924800" y="3429000"/>
          <p14:tracePt t="34435" x="7766050" y="3378200"/>
          <p14:tracePt t="34451" x="7594600" y="3340100"/>
          <p14:tracePt t="34454" x="7454900" y="3314700"/>
          <p14:tracePt t="34468" x="7283450" y="3295650"/>
          <p14:tracePt t="34484" x="7105650" y="3276600"/>
          <p14:tracePt t="34501" x="6953250" y="3263900"/>
          <p14:tracePt t="34518" x="6832600" y="3263900"/>
          <p14:tracePt t="34535" x="6788150" y="3263900"/>
          <p14:tracePt t="34538" x="6781800" y="3263900"/>
          <p14:tracePt t="34622" x="0" y="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65813" y="1"/>
            <a:ext cx="6857680" cy="514326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6300" y="5288454"/>
            <a:ext cx="7315200" cy="1546577"/>
          </a:xfrm>
          <a:prstGeom prst="rect">
            <a:avLst/>
          </a:prstGeom>
        </p:spPr>
        <p:txBody>
          <a:bodyPr wrap="square">
            <a:spAutoFit/>
          </a:bodyPr>
          <a:lstStyle/>
          <a:p>
            <a:pPr lvl="0">
              <a:defRPr/>
            </a:pPr>
            <a:r>
              <a:rPr lang="en-US" dirty="0"/>
              <a:t>If a spectrum is available for your particular pile size, material, and location. Default weighting may be adjusted at the bottom of the Calculator Tab, as illustrated by the turquoise box. For pile driving, it is particularly important to pay attention if the spectrum available is for an attenuated or an unattenuated pile and that the available spectrum matches your particular activity. Note, NMFS cautions using spectrum associated with bubble curtains, unless the exact same bubble curtain/settings is proposed for the specific project. The user should also note if a spectrum is being used and the associated details in Step 1.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06159757"/>
      </p:ext>
    </p:extLst>
  </p:cSld>
  <p:clrMapOvr>
    <a:masterClrMapping/>
  </p:clrMapOvr>
  <mc:AlternateContent xmlns:mc="http://schemas.openxmlformats.org/markup-compatibility/2006">
    <mc:Choice xmlns:p14="http://schemas.microsoft.com/office/powerpoint/2010/main" Requires="p14">
      <p:transition p14:dur="0" advClick="0" advTm="38840"/>
    </mc:Choice>
    <mc:Fallback>
      <p:transition advClick="0" advTm="38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139" x="5600700" y="3054350"/>
          <p14:tracePt t="11338" x="5588000" y="3054350"/>
          <p14:tracePt t="11349" x="5537200" y="3041650"/>
          <p14:tracePt t="11359" x="5505450" y="3035300"/>
          <p14:tracePt t="11376" x="5454650" y="3016250"/>
          <p14:tracePt t="11379" x="5416550" y="3003550"/>
          <p14:tracePt t="11393" x="5359400" y="2997200"/>
          <p14:tracePt t="11410" x="5251450" y="2978150"/>
          <p14:tracePt t="11413" x="5238750" y="2978150"/>
          <p14:tracePt t="11426" x="5143500" y="2971800"/>
          <p14:tracePt t="11443" x="5029200" y="2971800"/>
          <p14:tracePt t="11460" x="4864100" y="2971800"/>
          <p14:tracePt t="11479" x="4718050" y="2971800"/>
          <p14:tracePt t="11493" x="4616450" y="2984500"/>
          <p14:tracePt t="11509" x="4495800" y="2990850"/>
          <p14:tracePt t="11526" x="4375150" y="3009900"/>
          <p14:tracePt t="11543" x="4197350" y="3028950"/>
          <p14:tracePt t="11559" x="4095750" y="3054350"/>
          <p14:tracePt t="11576" x="3968750" y="3073400"/>
          <p14:tracePt t="11593" x="3873500" y="3086100"/>
          <p14:tracePt t="11609" x="3714750" y="3124200"/>
          <p14:tracePt t="11627" x="3619500" y="3155950"/>
          <p14:tracePt t="11644" x="3403600" y="3232150"/>
          <p14:tracePt t="11659" x="3295650" y="3270250"/>
          <p14:tracePt t="11676" x="3168650" y="3314700"/>
          <p14:tracePt t="11697" x="3060700" y="3352800"/>
          <p14:tracePt t="11697" x="3016250" y="3371850"/>
          <p14:tracePt t="11709" x="2959100" y="3384550"/>
          <p14:tracePt t="11726" x="2851150" y="3435350"/>
          <p14:tracePt t="11743" x="2749550" y="3467100"/>
          <p14:tracePt t="11759" x="2609850" y="3530600"/>
          <p14:tracePt t="11776" x="2520950" y="3581400"/>
          <p14:tracePt t="11793" x="2457450" y="3625850"/>
          <p14:tracePt t="11809" x="2381250" y="3663950"/>
          <p14:tracePt t="11826" x="2305050" y="3708400"/>
          <p14:tracePt t="11843" x="2228850" y="3759200"/>
          <p14:tracePt t="11846" x="2190750" y="3784600"/>
          <p14:tracePt t="11860" x="2159000" y="3810000"/>
          <p14:tracePt t="11876" x="2095500" y="3860800"/>
          <p14:tracePt t="11880" x="2057400" y="3886200"/>
          <p14:tracePt t="11893" x="1993900" y="3930650"/>
          <p14:tracePt t="11909" x="1949450" y="3975100"/>
          <p14:tracePt t="11927" x="1905000" y="4013200"/>
          <p14:tracePt t="11943" x="1885950" y="4038600"/>
          <p14:tracePt t="11960" x="1866900" y="4064000"/>
          <p14:tracePt t="11976" x="1854200" y="4095750"/>
          <p14:tracePt t="11993" x="1828800" y="4159250"/>
          <p14:tracePt t="12009" x="1809750" y="4222750"/>
          <p14:tracePt t="12026" x="1803400" y="4254500"/>
          <p14:tracePt t="12043" x="1803400" y="4292600"/>
          <p14:tracePt t="12048" x="1803400" y="4311650"/>
          <p14:tracePt t="12060" x="1803400" y="4324350"/>
          <p14:tracePt t="12076" x="1822450" y="4356100"/>
          <p14:tracePt t="12080" x="1841500" y="4381500"/>
          <p14:tracePt t="12093" x="1866900" y="4406900"/>
          <p14:tracePt t="12109" x="1917700" y="4451350"/>
          <p14:tracePt t="12111" x="1955800" y="4476750"/>
          <p14:tracePt t="12126" x="2057400" y="4540250"/>
          <p14:tracePt t="12143" x="2159000" y="4597400"/>
          <p14:tracePt t="12166" x="2413000" y="4718050"/>
          <p14:tracePt t="12176" x="2476500" y="4737100"/>
          <p14:tracePt t="12194" x="2686050" y="4800600"/>
          <p14:tracePt t="12196" x="2832100" y="4832350"/>
          <p14:tracePt t="12209" x="3111500" y="4895850"/>
          <p14:tracePt t="12226" x="3365500" y="4953000"/>
          <p14:tracePt t="12244" x="3930650" y="5022850"/>
          <p14:tracePt t="12259" x="4305300" y="5048250"/>
          <p14:tracePt t="12276" x="4572000" y="5060950"/>
          <p14:tracePt t="12293" x="4940300" y="5060950"/>
          <p14:tracePt t="12297" x="5067300" y="5060950"/>
          <p14:tracePt t="12309" x="5314950" y="5060950"/>
          <p14:tracePt t="12326" x="5581650" y="5060950"/>
          <p14:tracePt t="12343" x="6108700" y="5041900"/>
          <p14:tracePt t="12359" x="6521450" y="4991100"/>
          <p14:tracePt t="12376" x="6832600" y="4946650"/>
          <p14:tracePt t="12395" x="7105650" y="4889500"/>
          <p14:tracePt t="12411" x="7353300" y="4819650"/>
          <p14:tracePt t="12426" x="7524750" y="4749800"/>
          <p14:tracePt t="12443" x="7664450" y="4660900"/>
          <p14:tracePt t="12459" x="7766050" y="4584700"/>
          <p14:tracePt t="12476" x="7880350" y="4470400"/>
          <p14:tracePt t="12492" x="7943850" y="4400550"/>
          <p14:tracePt t="12509" x="7981950" y="4337050"/>
          <p14:tracePt t="12526" x="8013700" y="4286250"/>
          <p14:tracePt t="12542" x="8039100" y="4222750"/>
          <p14:tracePt t="12559" x="8077200" y="4146550"/>
          <p14:tracePt t="12562" x="8083550" y="4127500"/>
          <p14:tracePt t="12576" x="8089900" y="4095750"/>
          <p14:tracePt t="12592" x="8096250" y="4051300"/>
          <p14:tracePt t="12594" x="8102600" y="4006850"/>
          <p14:tracePt t="12609" x="8102600" y="3949700"/>
          <p14:tracePt t="12626" x="8102600" y="3873500"/>
          <p14:tracePt t="12642" x="8077200" y="3790950"/>
          <p14:tracePt t="12659" x="8032750" y="3702050"/>
          <p14:tracePt t="12663" x="7994650" y="3657600"/>
          <p14:tracePt t="12676" x="7956550" y="3606800"/>
          <p14:tracePt t="12693" x="7816850" y="3467100"/>
          <p14:tracePt t="12709" x="7689850" y="3390900"/>
          <p14:tracePt t="12726" x="7550150" y="3308350"/>
          <p14:tracePt t="12733" x="7461250" y="3270250"/>
          <p14:tracePt t="12742" x="7321550" y="3213100"/>
          <p14:tracePt t="12759" x="7080250" y="3149600"/>
          <p14:tracePt t="12766" x="7010400" y="3130550"/>
          <p14:tracePt t="12776" x="6896100" y="3098800"/>
          <p14:tracePt t="12794" x="6623050" y="3041650"/>
          <p14:tracePt t="12801" x="6496050" y="3022600"/>
          <p14:tracePt t="12809" x="6356350" y="3003550"/>
          <p14:tracePt t="12827" x="5994400" y="2971800"/>
          <p14:tracePt t="12842" x="5829300" y="2971800"/>
          <p14:tracePt t="12860" x="5632450" y="2971800"/>
          <p14:tracePt t="12876" x="5467350" y="2971800"/>
          <p14:tracePt t="12893" x="5295900" y="2984500"/>
          <p14:tracePt t="12899" x="5207000" y="2984500"/>
          <p14:tracePt t="12909" x="5156200" y="2990850"/>
          <p14:tracePt t="12925" x="5035550" y="3009900"/>
          <p14:tracePt t="12928" x="4959350" y="3016250"/>
          <p14:tracePt t="12942" x="4902200" y="3028950"/>
          <p14:tracePt t="12959" x="4826000" y="3048000"/>
          <p14:tracePt t="12976" x="4794250" y="3054350"/>
          <p14:tracePt t="12992" x="4787900" y="3060700"/>
          <p14:tracePt t="13009" x="4781550" y="3067050"/>
          <p14:tracePt t="13114" x="0" y="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26915" y="-1"/>
            <a:ext cx="7071360" cy="530352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48055" y="5491806"/>
            <a:ext cx="7404745" cy="1131079"/>
          </a:xfrm>
          <a:prstGeom prst="rect">
            <a:avLst/>
          </a:prstGeom>
        </p:spPr>
        <p:txBody>
          <a:bodyPr wrap="square">
            <a:spAutoFit/>
          </a:bodyPr>
          <a:lstStyle/>
          <a:p>
            <a:r>
              <a:rPr lang="en-US" dirty="0"/>
              <a:t>Spectrum data would be specifically entered in the gray cells, as illustrated by the red arrow. Inputs should always be negative numbers and are based on the difference between the unweighted SEL level and the marine mammal or sea turtle weighting function. For specific instructions on how to override default </a:t>
            </a:r>
            <a:r>
              <a:rPr lang="en-US" dirty="0" smtClean="0"/>
              <a:t>weighting, please </a:t>
            </a:r>
            <a:r>
              <a:rPr lang="en-US" dirty="0"/>
              <a:t>see the Manual for the Optional User Spreadsheet Tool (marine mammals) found at the web site on this slide.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65331583"/>
      </p:ext>
    </p:extLst>
  </p:cSld>
  <p:clrMapOvr>
    <a:masterClrMapping/>
  </p:clrMapOvr>
  <mc:AlternateContent xmlns:mc="http://schemas.openxmlformats.org/markup-compatibility/2006">
    <mc:Choice xmlns:p14="http://schemas.microsoft.com/office/powerpoint/2010/main" Requires="p14">
      <p:transition p14:dur="0" advClick="0" advTm="29607"/>
    </mc:Choice>
    <mc:Fallback>
      <p:transition advClick="0" advTm="2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039" x="5080000" y="3168650"/>
          <p14:tracePt t="6207" x="5080000" y="3073400"/>
          <p14:tracePt t="6215" x="5080000" y="3060700"/>
          <p14:tracePt t="6224" x="5080000" y="3048000"/>
          <p14:tracePt t="6241" x="5073650" y="3022600"/>
          <p14:tracePt t="6258" x="5067300" y="2997200"/>
          <p14:tracePt t="6275" x="5054600" y="2978150"/>
          <p14:tracePt t="6291" x="5048250" y="2952750"/>
          <p14:tracePt t="6308" x="5029200" y="2927350"/>
          <p14:tracePt t="6311" x="5022850" y="2921000"/>
          <p14:tracePt t="6325" x="4997450" y="2895600"/>
          <p14:tracePt t="6341" x="4984750" y="2876550"/>
          <p14:tracePt t="6358" x="4972050" y="2876550"/>
          <p14:tracePt t="6375" x="4959350" y="2863850"/>
          <p14:tracePt t="6391" x="4933950" y="2844800"/>
          <p14:tracePt t="6408" x="4908550" y="2825750"/>
          <p14:tracePt t="6409" x="4889500" y="2813050"/>
          <p14:tracePt t="6425" x="4838700" y="2787650"/>
          <p14:tracePt t="6441" x="4768850" y="2755900"/>
          <p14:tracePt t="6458" x="4711700" y="2724150"/>
          <p14:tracePt t="6474" x="4641850" y="2698750"/>
          <p14:tracePt t="6491" x="4552950" y="2667000"/>
          <p14:tracePt t="6508" x="4457700" y="2628900"/>
          <p14:tracePt t="6525" x="4394200" y="2616200"/>
          <p14:tracePt t="6528" x="4356100" y="2609850"/>
          <p14:tracePt t="6541" x="4248150" y="2590800"/>
          <p14:tracePt t="6558" x="4184650" y="2584450"/>
          <p14:tracePt t="6574" x="4070350" y="2565400"/>
          <p14:tracePt t="6591" x="3981450" y="2552700"/>
          <p14:tracePt t="6608" x="3898900" y="2552700"/>
          <p14:tracePt t="6624" x="3810000" y="2552700"/>
          <p14:tracePt t="6627" x="3759200" y="2552700"/>
          <p14:tracePt t="6641" x="3695700" y="2552700"/>
          <p14:tracePt t="6658" x="3606800" y="2552700"/>
          <p14:tracePt t="6674" x="3435350" y="2552700"/>
          <p14:tracePt t="6691" x="3321050" y="2565400"/>
          <p14:tracePt t="6708" x="3213100" y="2584450"/>
          <p14:tracePt t="6724" x="3092450" y="2616200"/>
          <p14:tracePt t="6741" x="2997200" y="2641600"/>
          <p14:tracePt t="6758" x="2908300" y="2667000"/>
          <p14:tracePt t="6761" x="2870200" y="2679700"/>
          <p14:tracePt t="6775" x="2781300" y="2717800"/>
          <p14:tracePt t="6792" x="2686050" y="2749550"/>
          <p14:tracePt t="6808" x="2584450" y="2781300"/>
          <p14:tracePt t="6824" x="2514600" y="2800350"/>
          <p14:tracePt t="6841" x="2457450" y="2813050"/>
          <p14:tracePt t="6858" x="2413000" y="2825750"/>
          <p14:tracePt t="6875" x="2349500" y="2844800"/>
          <p14:tracePt t="6891" x="2324100" y="2863850"/>
          <p14:tracePt t="6908" x="2305050" y="2882900"/>
          <p14:tracePt t="6924" x="2286000" y="2901950"/>
          <p14:tracePt t="6941" x="2266950" y="2914650"/>
          <p14:tracePt t="6958" x="2266950" y="2933700"/>
          <p14:tracePt t="6974" x="2266950" y="2959100"/>
          <p14:tracePt t="6991" x="2266950" y="2990850"/>
          <p14:tracePt t="6993" x="2266950" y="3003550"/>
          <p14:tracePt t="7009" x="2286000" y="3048000"/>
          <p14:tracePt t="7025" x="2330450" y="3086100"/>
          <p14:tracePt t="7041" x="2413000" y="3149600"/>
          <p14:tracePt t="7058" x="2514600" y="3206750"/>
          <p14:tracePt t="7074" x="2660650" y="3251200"/>
          <p14:tracePt t="7091" x="2857500" y="3314700"/>
          <p14:tracePt t="7108" x="3213100" y="3390900"/>
          <p14:tracePt t="7124" x="3486150" y="3435350"/>
          <p14:tracePt t="7141" x="3879850" y="3479800"/>
          <p14:tracePt t="7158" x="4083050" y="3479800"/>
          <p14:tracePt t="7174" x="4222750" y="3479800"/>
          <p14:tracePt t="7191" x="4330700" y="3467100"/>
          <p14:tracePt t="7208" x="4464050" y="3448050"/>
          <p14:tracePt t="7224" x="4622800" y="3416300"/>
          <p14:tracePt t="7227" x="4660900" y="3409950"/>
          <p14:tracePt t="7241" x="4794250" y="3390900"/>
          <p14:tracePt t="7258" x="4946650" y="3371850"/>
          <p14:tracePt t="7274" x="5092700" y="3352800"/>
          <p14:tracePt t="7291" x="5257800" y="3346450"/>
          <p14:tracePt t="7308" x="5422900" y="3333750"/>
          <p14:tracePt t="7324" x="5664200" y="3321050"/>
          <p14:tracePt t="7341" x="5867400" y="3321050"/>
          <p14:tracePt t="7358" x="6032500" y="3321050"/>
          <p14:tracePt t="7374" x="6235700" y="3314700"/>
          <p14:tracePt t="7375" x="6324600" y="3314700"/>
          <p14:tracePt t="7391" x="6489700" y="3302000"/>
          <p14:tracePt t="7407" x="6610350" y="3302000"/>
          <p14:tracePt t="7424" x="6750050" y="3302000"/>
          <p14:tracePt t="7441" x="6902450" y="3295650"/>
          <p14:tracePt t="7458" x="7054850" y="3295650"/>
          <p14:tracePt t="7460" x="7092950" y="3295650"/>
          <p14:tracePt t="7474" x="7207250" y="3295650"/>
          <p14:tracePt t="7491" x="7404100" y="3276600"/>
          <p14:tracePt t="7507" x="7518400" y="3263900"/>
          <p14:tracePt t="7524" x="7626350" y="3244850"/>
          <p14:tracePt t="7541" x="7721600" y="3232150"/>
          <p14:tracePt t="7558" x="7810500" y="3219450"/>
          <p14:tracePt t="7574" x="7931150" y="3213100"/>
          <p14:tracePt t="7576" x="7994650" y="3213100"/>
          <p14:tracePt t="7591" x="8089900" y="3187700"/>
          <p14:tracePt t="7607" x="8147050" y="3168650"/>
          <p14:tracePt t="7624" x="8178800" y="3162300"/>
          <p14:tracePt t="7641" x="8210550" y="3143250"/>
          <p14:tracePt t="7657" x="8242300" y="3124200"/>
          <p14:tracePt t="7674" x="8267700" y="3105150"/>
          <p14:tracePt t="7691" x="8305800" y="3092450"/>
          <p14:tracePt t="7707" x="8337550" y="3067050"/>
          <p14:tracePt t="7725" x="8369300" y="3048000"/>
          <p14:tracePt t="7741" x="8382000" y="3035300"/>
          <p14:tracePt t="7757" x="8394700" y="3016250"/>
          <p14:tracePt t="7774" x="8401050" y="2997200"/>
          <p14:tracePt t="7791" x="8407400" y="2978150"/>
          <p14:tracePt t="7824" x="8407400" y="2965450"/>
          <p14:tracePt t="7841" x="8407400" y="2946400"/>
          <p14:tracePt t="7857" x="8407400" y="2927350"/>
          <p14:tracePt t="7891" x="8407400" y="2914650"/>
          <p14:tracePt t="7908" x="8407400" y="2908300"/>
          <p14:tracePt t="7924" x="8388350" y="2889250"/>
          <p14:tracePt t="7941" x="8343900" y="2863850"/>
          <p14:tracePt t="7957" x="8312150" y="2844800"/>
          <p14:tracePt t="7974" x="8261350" y="2813050"/>
          <p14:tracePt t="7991" x="8229600" y="2794000"/>
          <p14:tracePt t="8007" x="8178800" y="2768600"/>
          <p14:tracePt t="8024" x="8134350" y="2755900"/>
          <p14:tracePt t="8041" x="8115300" y="2749550"/>
          <p14:tracePt t="8044" x="8102600" y="2749550"/>
          <p14:tracePt t="8057" x="8089900" y="2743200"/>
          <p14:tracePt t="8074" x="8058150" y="2743200"/>
          <p14:tracePt t="8090" x="8051800" y="2736850"/>
          <p14:tracePt t="8107" x="8045450" y="2736850"/>
          <p14:tracePt t="8261" x="0" y="0"/>
        </p14:tracePtLst>
        <p14:tracePtLst>
          <p14:tracePt t="26738" x="6400800" y="3143250"/>
          <p14:tracePt t="26762" x="6394450" y="3143250"/>
          <p14:tracePt t="26785" x="6394450" y="3136900"/>
          <p14:tracePt t="26791" x="6388100" y="3136900"/>
          <p14:tracePt t="26801" x="6381750" y="3130550"/>
          <p14:tracePt t="26818" x="6375400" y="3124200"/>
          <p14:tracePt t="26834" x="6362700" y="3105150"/>
          <p14:tracePt t="26851" x="6343650" y="3086100"/>
          <p14:tracePt t="26868" x="6318250" y="3073400"/>
          <p14:tracePt t="26884" x="6292850" y="3041650"/>
          <p14:tracePt t="26887" x="6273800" y="3028950"/>
          <p14:tracePt t="26901" x="6242050" y="3003550"/>
          <p14:tracePt t="26918" x="6191250" y="2965450"/>
          <p14:tracePt t="26934" x="6121400" y="2921000"/>
          <p14:tracePt t="26951" x="6057900" y="2895600"/>
          <p14:tracePt t="26968" x="5988050" y="2882900"/>
          <p14:tracePt t="26984" x="5905500" y="2857500"/>
          <p14:tracePt t="26988" x="5873750" y="2844800"/>
          <p14:tracePt t="27001" x="5772150" y="2838450"/>
          <p14:tracePt t="27017" x="5664200" y="2832100"/>
          <p14:tracePt t="27034" x="5594350" y="2832100"/>
          <p14:tracePt t="27051" x="5480050" y="2832100"/>
          <p14:tracePt t="27068" x="5340350" y="2832100"/>
          <p14:tracePt t="27084" x="5200650" y="2832100"/>
          <p14:tracePt t="27087" x="5130800" y="2832100"/>
          <p14:tracePt t="27101" x="5105400" y="2838450"/>
          <p14:tracePt t="27118" x="4946650" y="2857500"/>
          <p14:tracePt t="27121" x="4857750" y="2889250"/>
          <p14:tracePt t="27134" x="4711700" y="2927350"/>
          <p14:tracePt t="27151" x="4540250" y="2990850"/>
          <p14:tracePt t="27167" x="4413250" y="3048000"/>
          <p14:tracePt t="27184" x="4286250" y="3111500"/>
          <p14:tracePt t="27201" x="4191000" y="3168650"/>
          <p14:tracePt t="27217" x="4051300" y="3257550"/>
          <p14:tracePt t="27220" x="4000500" y="3295650"/>
          <p14:tracePt t="27235" x="3956050" y="3321050"/>
          <p14:tracePt t="27237" x="3911600" y="3365500"/>
          <p14:tracePt t="27251" x="3829050" y="3448050"/>
          <p14:tracePt t="27267" x="3733800" y="3543300"/>
          <p14:tracePt t="27284" x="3663950" y="3625850"/>
          <p14:tracePt t="27301" x="3587750" y="3727450"/>
          <p14:tracePt t="27317" x="3517900" y="3790950"/>
          <p14:tracePt t="27321" x="3498850" y="3810000"/>
          <p14:tracePt t="27334" x="3479800" y="3829050"/>
          <p14:tracePt t="27351" x="3435350" y="3905250"/>
          <p14:tracePt t="27367" x="3416300" y="3987800"/>
          <p14:tracePt t="27384" x="3409950" y="4051300"/>
          <p14:tracePt t="27401" x="3403600" y="4089400"/>
          <p14:tracePt t="27417" x="3397250" y="4133850"/>
          <p14:tracePt t="27434" x="3397250" y="4165600"/>
          <p14:tracePt t="27451" x="3397250" y="4191000"/>
          <p14:tracePt t="27454" x="3397250" y="4210050"/>
          <p14:tracePt t="27467" x="3403600" y="4260850"/>
          <p14:tracePt t="27484" x="3429000" y="4330700"/>
          <p14:tracePt t="27501" x="3479800" y="4432300"/>
          <p14:tracePt t="27517" x="3568700" y="4527550"/>
          <p14:tracePt t="27534" x="3695700" y="4635500"/>
          <p14:tracePt t="27551" x="3898900" y="4762500"/>
          <p14:tracePt t="27567" x="4127500" y="4857750"/>
          <p14:tracePt t="27584" x="4298950" y="4921250"/>
          <p14:tracePt t="27587" x="4464050" y="4965700"/>
          <p14:tracePt t="27601" x="4699000" y="5016500"/>
          <p14:tracePt t="27617" x="4984750" y="5073650"/>
          <p14:tracePt t="27634" x="5245100" y="5118100"/>
          <p14:tracePt t="27651" x="5518150" y="5156200"/>
          <p14:tracePt t="27667" x="5734050" y="5162550"/>
          <p14:tracePt t="27684" x="5905500" y="5162550"/>
          <p14:tracePt t="27687" x="6083300" y="5162550"/>
          <p14:tracePt t="27701" x="6299200" y="5162550"/>
          <p14:tracePt t="27717" x="6477000" y="5149850"/>
          <p14:tracePt t="27734" x="6750050" y="5105400"/>
          <p14:tracePt t="27751" x="6940550" y="5060950"/>
          <p14:tracePt t="27767" x="7105650" y="5010150"/>
          <p14:tracePt t="27784" x="7264400" y="4965700"/>
          <p14:tracePt t="27801" x="7359650" y="4908550"/>
          <p14:tracePt t="27817" x="7493000" y="4826000"/>
          <p14:tracePt t="27834" x="7569200" y="4794250"/>
          <p14:tracePt t="27851" x="7645400" y="4762500"/>
          <p14:tracePt t="27867" x="7721600" y="4718050"/>
          <p14:tracePt t="27884" x="7778750" y="4673600"/>
          <p14:tracePt t="27887" x="7804150" y="4641850"/>
          <p14:tracePt t="27901" x="7823200" y="4616450"/>
          <p14:tracePt t="27917" x="7867650" y="4565650"/>
          <p14:tracePt t="27934" x="7905750" y="4508500"/>
          <p14:tracePt t="27952" x="7950200" y="4425950"/>
          <p14:tracePt t="27967" x="7981950" y="4356100"/>
          <p14:tracePt t="27984" x="7994650" y="4279900"/>
          <p14:tracePt t="28000" x="8001000" y="4203700"/>
          <p14:tracePt t="28017" x="8020050" y="4146550"/>
          <p14:tracePt t="28034" x="8020050" y="4102100"/>
          <p14:tracePt t="28035" x="8020050" y="4095750"/>
          <p14:tracePt t="28051" x="8020050" y="4057650"/>
          <p14:tracePt t="28067" x="8020050" y="4019550"/>
          <p14:tracePt t="28084" x="8020050" y="3987800"/>
          <p14:tracePt t="28100" x="7994650" y="3943350"/>
          <p14:tracePt t="28117" x="7956550" y="3898900"/>
          <p14:tracePt t="28122" x="7937500" y="3873500"/>
          <p14:tracePt t="28134" x="7912100" y="3841750"/>
          <p14:tracePt t="28151" x="7848600" y="3790950"/>
          <p14:tracePt t="28154" x="7816850" y="3778250"/>
          <p14:tracePt t="28167" x="7759700" y="3746500"/>
          <p14:tracePt t="28184" x="7620000" y="3689350"/>
          <p14:tracePt t="28201" x="7518400" y="3651250"/>
          <p14:tracePt t="28217" x="7359650" y="3625850"/>
          <p14:tracePt t="28234" x="7207250" y="3594100"/>
          <p14:tracePt t="28237" x="7156450" y="3594100"/>
          <p14:tracePt t="28250" x="7086600" y="3587750"/>
          <p14:tracePt t="28267" x="6985000" y="3575050"/>
          <p14:tracePt t="28284" x="6877050" y="3568700"/>
          <p14:tracePt t="28300" x="6807200" y="3568700"/>
          <p14:tracePt t="28317" x="6781800" y="3562350"/>
          <p14:tracePt t="28334" x="6775450" y="3562350"/>
          <p14:tracePt t="28350" x="6769100" y="3562350"/>
          <p14:tracePt t="28441" x="0" y="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37548" y="0"/>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16014" y="5564277"/>
            <a:ext cx="6360289" cy="954107"/>
          </a:xfrm>
          <a:prstGeom prst="rect">
            <a:avLst/>
          </a:prstGeom>
        </p:spPr>
        <p:txBody>
          <a:bodyPr wrap="square">
            <a:spAutoFit/>
          </a:bodyPr>
          <a:lstStyle/>
          <a:p>
            <a:r>
              <a:rPr lang="en-US" sz="1400" dirty="0"/>
              <a:t>Thanks for viewing this presentation. If you have technical questions or suggestions to improve this Tool, please feel free to contact the person listed on this slide or if you have </a:t>
            </a:r>
            <a:r>
              <a:rPr lang="en-US" sz="1400" dirty="0" smtClean="0"/>
              <a:t>project-specific </a:t>
            </a:r>
            <a:r>
              <a:rPr lang="en-US" sz="1400" dirty="0"/>
              <a:t>questions, please contact your Headquarter or Regional analyst.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29293525"/>
      </p:ext>
    </p:extLst>
  </p:cSld>
  <p:clrMapOvr>
    <a:masterClrMapping/>
  </p:clrMapOvr>
  <mc:AlternateContent xmlns:mc="http://schemas.openxmlformats.org/markup-compatibility/2006">
    <mc:Choice xmlns:p14="http://schemas.microsoft.com/office/powerpoint/2010/main" Requires="p14">
      <p:transition p14:dur="0" advClick="0" advTm="15802"/>
    </mc:Choice>
    <mc:Fallback>
      <p:transition advClick="0" advTm="1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76446"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66486" y="5871986"/>
            <a:ext cx="6105646" cy="523220"/>
          </a:xfrm>
          <a:prstGeom prst="rect">
            <a:avLst/>
          </a:prstGeom>
        </p:spPr>
        <p:txBody>
          <a:bodyPr wrap="square">
            <a:spAutoFit/>
          </a:bodyPr>
          <a:lstStyle/>
          <a:p>
            <a:pPr lvl="0">
              <a:defRPr/>
            </a:pPr>
            <a:r>
              <a:rPr lang="en-US" sz="1400" dirty="0"/>
              <a:t>The Acronym Tab can be accessed using the toolbar found at the bottom of the Tool.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95551751"/>
      </p:ext>
    </p:extLst>
  </p:cSld>
  <p:clrMapOvr>
    <a:masterClrMapping/>
  </p:clrMapOvr>
  <mc:AlternateContent xmlns:mc="http://schemas.openxmlformats.org/markup-compatibility/2006">
    <mc:Choice xmlns:p14="http://schemas.microsoft.com/office/powerpoint/2010/main" Requires="p14">
      <p:transition p14:dur="0" advClick="0" advTm="6863"/>
    </mc:Choice>
    <mc:Fallback>
      <p:transition advClick="0" advTm="6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307" x="4483100" y="3810000"/>
          <p14:tracePt t="3367" x="4476750" y="3803650"/>
          <p14:tracePt t="3377" x="4464050" y="3790950"/>
          <p14:tracePt t="3383" x="4445000" y="3771900"/>
          <p14:tracePt t="3394" x="4425950" y="3752850"/>
          <p14:tracePt t="3408" x="4356100" y="3708400"/>
          <p14:tracePt t="3425" x="4267200" y="3657600"/>
          <p14:tracePt t="3443" x="4178300" y="3600450"/>
          <p14:tracePt t="3459" x="4064000" y="3568700"/>
          <p14:tracePt t="3475" x="3943350" y="3530600"/>
          <p14:tracePt t="3492" x="3835400" y="3530600"/>
          <p14:tracePt t="3508" x="3778250" y="3530600"/>
          <p14:tracePt t="3525" x="3695700" y="3556000"/>
          <p14:tracePt t="3542" x="3638550" y="3594100"/>
          <p14:tracePt t="3560" x="3575050" y="3644900"/>
          <p14:tracePt t="3575" x="3536950" y="3702050"/>
          <p14:tracePt t="3577" x="3517900" y="3714750"/>
          <p14:tracePt t="3594" x="3486150" y="3740150"/>
          <p14:tracePt t="3611" x="3454400" y="3771900"/>
          <p14:tracePt t="3626" x="3429000" y="3797300"/>
          <p14:tracePt t="3642" x="3397250" y="3841750"/>
          <p14:tracePt t="3658" x="3378200" y="3879850"/>
          <p14:tracePt t="3675" x="3365500" y="3924300"/>
          <p14:tracePt t="3692" x="3359150" y="3949700"/>
          <p14:tracePt t="3708" x="3346450" y="3994150"/>
          <p14:tracePt t="3725" x="3346450" y="4038600"/>
          <p14:tracePt t="3742" x="3346450" y="4095750"/>
          <p14:tracePt t="3758" x="3359150" y="4146550"/>
          <p14:tracePt t="3775" x="3384550" y="4197350"/>
          <p14:tracePt t="3778" x="3403600" y="4222750"/>
          <p14:tracePt t="3791" x="3422650" y="4248150"/>
          <p14:tracePt t="3809" x="3467100" y="4305300"/>
          <p14:tracePt t="3811" x="3486150" y="4330700"/>
          <p14:tracePt t="3825" x="3524250" y="4356100"/>
          <p14:tracePt t="3843" x="3670300" y="4445000"/>
          <p14:tracePt t="3858" x="3810000" y="4533900"/>
          <p14:tracePt t="3875" x="3905250" y="4591050"/>
          <p14:tracePt t="3891" x="3987800" y="4622800"/>
          <p14:tracePt t="3908" x="4114800" y="4679950"/>
          <p14:tracePt t="3911" x="4178300" y="4699000"/>
          <p14:tracePt t="3925" x="4248150" y="4718050"/>
          <p14:tracePt t="3942" x="4356100" y="4743450"/>
          <p14:tracePt t="3943" x="4419600" y="4749800"/>
          <p14:tracePt t="3959" x="4514850" y="4762500"/>
          <p14:tracePt t="3975" x="4572000" y="4762500"/>
          <p14:tracePt t="3991" x="4641850" y="4749800"/>
          <p14:tracePt t="4009" x="4692650" y="4730750"/>
          <p14:tracePt t="4025" x="4737100" y="4692650"/>
          <p14:tracePt t="4044" x="4800600" y="4635500"/>
          <p14:tracePt t="4060" x="4845050" y="4584700"/>
          <p14:tracePt t="4075" x="4864100" y="4540250"/>
          <p14:tracePt t="4093" x="4895850" y="4489450"/>
          <p14:tracePt t="4110" x="4914900" y="4425950"/>
          <p14:tracePt t="4126" x="4921250" y="4381500"/>
          <p14:tracePt t="4143" x="4940300" y="4311650"/>
          <p14:tracePt t="4161" x="4946650" y="4210050"/>
          <p14:tracePt t="4175" x="4946650" y="4191000"/>
          <p14:tracePt t="4178" x="4946650" y="4165600"/>
          <p14:tracePt t="4192" x="4946650" y="4121150"/>
          <p14:tracePt t="4209" x="4940300" y="4076700"/>
          <p14:tracePt t="4225" x="4921250" y="4044950"/>
          <p14:tracePt t="4241" x="4883150" y="4000500"/>
          <p14:tracePt t="4260" x="4832350" y="3943350"/>
          <p14:tracePt t="4261" x="4813300" y="3917950"/>
          <p14:tracePt t="4275" x="4781550" y="3898900"/>
          <p14:tracePt t="4291" x="4724400" y="3848100"/>
          <p14:tracePt t="4308" x="4597400" y="3784600"/>
          <p14:tracePt t="4325" x="4457700" y="3721100"/>
          <p14:tracePt t="4342" x="4381500" y="3683000"/>
          <p14:tracePt t="4358" x="4254500" y="3638550"/>
          <p14:tracePt t="4375" x="4146550" y="3619500"/>
          <p14:tracePt t="4394" x="3975100" y="3606800"/>
          <p14:tracePt t="4409" x="3873500" y="3606800"/>
          <p14:tracePt t="4425" x="3778250" y="3606800"/>
          <p14:tracePt t="4441" x="3740150" y="3613150"/>
          <p14:tracePt t="4458" x="3689350" y="3625850"/>
          <p14:tracePt t="4476" x="3657600" y="3644900"/>
          <p14:tracePt t="4494" x="3632200" y="3670300"/>
          <p14:tracePt t="4494" x="3619500" y="3676650"/>
          <p14:tracePt t="4508" x="3606800" y="3695700"/>
          <p14:tracePt t="4524" x="3587750" y="3721100"/>
          <p14:tracePt t="4541" x="3562350" y="3765550"/>
          <p14:tracePt t="4559" x="3556000" y="3790950"/>
          <p14:tracePt t="4575" x="3543300" y="3816350"/>
          <p14:tracePt t="4593" x="3536950" y="3835400"/>
          <p14:tracePt t="4610" x="3530600" y="3848100"/>
          <p14:tracePt t="4626" x="3524250" y="3873500"/>
          <p14:tracePt t="4628" x="3524250" y="3886200"/>
          <p14:tracePt t="4644" x="3524250" y="3917950"/>
          <p14:tracePt t="4659" x="3524250" y="3949700"/>
          <p14:tracePt t="4675" x="3524250" y="4000500"/>
          <p14:tracePt t="4693" x="3524250" y="4044950"/>
          <p14:tracePt t="4700" x="3524250" y="4070350"/>
          <p14:tracePt t="4708" x="3524250" y="4083050"/>
          <p14:tracePt t="4724" x="3543300" y="4114800"/>
          <p14:tracePt t="4741" x="3568700" y="4140200"/>
          <p14:tracePt t="4758" x="3625850" y="4191000"/>
          <p14:tracePt t="4759" x="3683000" y="4216400"/>
          <p14:tracePt t="4774" x="3835400" y="4305300"/>
          <p14:tracePt t="4791" x="3994150" y="4368800"/>
          <p14:tracePt t="4809" x="4165600" y="4419600"/>
          <p14:tracePt t="4825" x="4368800" y="4457700"/>
          <p14:tracePt t="4843" x="4546600" y="4470400"/>
          <p14:tracePt t="4860" x="4641850" y="4464050"/>
          <p14:tracePt t="4866" x="4699000" y="4451350"/>
          <p14:tracePt t="4875" x="4762500" y="4419600"/>
          <p14:tracePt t="4893" x="4832350" y="4362450"/>
          <p14:tracePt t="4909" x="4876800" y="4318000"/>
          <p14:tracePt t="4924" x="4895850" y="4260850"/>
          <p14:tracePt t="4941" x="4921250" y="4133850"/>
          <p14:tracePt t="4958" x="4933950" y="3956050"/>
          <p14:tracePt t="4975" x="4933950" y="3829050"/>
          <p14:tracePt t="4991" x="4921250" y="3733800"/>
          <p14:tracePt t="5008" x="4908550" y="3663950"/>
          <p14:tracePt t="5026" x="4870450" y="3587750"/>
          <p14:tracePt t="5033" x="4857750" y="3562350"/>
          <p14:tracePt t="5041" x="4838700" y="3536950"/>
          <p14:tracePt t="5060" x="4768850" y="3467100"/>
          <p14:tracePt t="5075" x="4692650" y="3409950"/>
          <p14:tracePt t="5093" x="4603750" y="3359150"/>
          <p14:tracePt t="5095" x="4572000" y="3352800"/>
          <p14:tracePt t="5108" x="4533900" y="3333750"/>
          <p14:tracePt t="5127" x="4394200" y="3289300"/>
          <p14:tracePt t="5142" x="4260850" y="3270250"/>
          <p14:tracePt t="5158" x="4108450" y="3251200"/>
          <p14:tracePt t="5175" x="4025900" y="3244850"/>
          <p14:tracePt t="5191" x="3975100" y="3244850"/>
          <p14:tracePt t="5208" x="3962400" y="3244850"/>
          <p14:tracePt t="5265" x="3956050" y="3244850"/>
          <p14:tracePt t="5282" x="3956050" y="3251200"/>
          <p14:tracePt t="5306" x="3956050" y="3257550"/>
          <p14:tracePt t="5307"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34319"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134319" y="5849134"/>
            <a:ext cx="5729468" cy="523220"/>
          </a:xfrm>
          <a:prstGeom prst="rect">
            <a:avLst/>
          </a:prstGeom>
        </p:spPr>
        <p:txBody>
          <a:bodyPr wrap="square">
            <a:spAutoFit/>
          </a:bodyPr>
          <a:lstStyle/>
          <a:p>
            <a:r>
              <a:rPr lang="en-US" sz="1400" dirty="0"/>
              <a:t>The Acronym Tab provides various acronyms used throughout the Tool. It also provides a link to definitions of common terms used in the Tool</a:t>
            </a:r>
            <a:r>
              <a:rPr lang="en-US"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7172076"/>
      </p:ext>
    </p:extLst>
  </p:cSld>
  <p:clrMapOvr>
    <a:masterClrMapping/>
  </p:clrMapOvr>
  <mc:AlternateContent xmlns:mc="http://schemas.openxmlformats.org/markup-compatibility/2006">
    <mc:Choice xmlns:p14="http://schemas.microsoft.com/office/powerpoint/2010/main" Requires="p14">
      <p:transition p14:dur="0" advClick="0" advTm="10362"/>
    </mc:Choice>
    <mc:Fallback>
      <p:transition advClick="0" advTm="1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83847" y="-1"/>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83846" y="5826018"/>
            <a:ext cx="5729469" cy="738664"/>
          </a:xfrm>
          <a:prstGeom prst="rect">
            <a:avLst/>
          </a:prstGeom>
        </p:spPr>
        <p:txBody>
          <a:bodyPr wrap="square">
            <a:spAutoFit/>
          </a:bodyPr>
          <a:lstStyle/>
          <a:p>
            <a:r>
              <a:rPr lang="en-US" sz="1400" dirty="0"/>
              <a:t>Today, we will be walking through two examples, starting with an impact pile driving example (36” steel pipe piles, 3 piles per day, 1000 strikes/pile, with a bubble curtain).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55446383"/>
      </p:ext>
    </p:extLst>
  </p:cSld>
  <p:clrMapOvr>
    <a:masterClrMapping/>
  </p:clrMapOvr>
  <mc:AlternateContent xmlns:mc="http://schemas.openxmlformats.org/markup-compatibility/2006">
    <mc:Choice xmlns:p14="http://schemas.microsoft.com/office/powerpoint/2010/main" Requires="p14">
      <p:transition p14:dur="0" advClick="0" advTm="12910"/>
    </mc:Choice>
    <mc:Fallback>
      <p:transition advClick="0" advTm="1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60701" y="0"/>
            <a:ext cx="7315199"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60700" y="5779686"/>
            <a:ext cx="6215603" cy="523220"/>
          </a:xfrm>
          <a:prstGeom prst="rect">
            <a:avLst/>
          </a:prstGeom>
        </p:spPr>
        <p:txBody>
          <a:bodyPr wrap="square">
            <a:spAutoFit/>
          </a:bodyPr>
          <a:lstStyle/>
          <a:p>
            <a:pPr lvl="0">
              <a:defRPr/>
            </a:pPr>
            <a:r>
              <a:rPr lang="en-US" sz="1400" dirty="0"/>
              <a:t>Let’s demonstrate the Proxy Sound Level Tab for impact pile driving. Again, this Tab </a:t>
            </a:r>
            <a:r>
              <a:rPr lang="en-US" sz="1400" dirty="0" smtClean="0"/>
              <a:t>can </a:t>
            </a:r>
            <a:r>
              <a:rPr lang="en-US" sz="1400" dirty="0"/>
              <a:t>be accessed using the toolbar found at the bottom of the Tool.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77751977"/>
      </p:ext>
    </p:extLst>
  </p:cSld>
  <p:clrMapOvr>
    <a:masterClrMapping/>
  </p:clrMapOvr>
  <mc:AlternateContent xmlns:mc="http://schemas.openxmlformats.org/markup-compatibility/2006">
    <mc:Choice xmlns:p14="http://schemas.microsoft.com/office/powerpoint/2010/main" Requires="p14">
      <p:transition p14:dur="0" advClick="0" advTm="11393"/>
    </mc:Choice>
    <mc:Fallback>
      <p:transition advClick="0" advTm="1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651" x="4089400" y="3327400"/>
          <p14:tracePt t="3659" x="4114800" y="3327400"/>
          <p14:tracePt t="3790" x="4102100" y="3327400"/>
          <p14:tracePt t="3800" x="4083050" y="3321050"/>
          <p14:tracePt t="3804" x="4044950" y="3302000"/>
          <p14:tracePt t="3814" x="4013200" y="3289300"/>
          <p14:tracePt t="3830" x="3924300" y="3263900"/>
          <p14:tracePt t="3847" x="3873500" y="3251200"/>
          <p14:tracePt t="3863" x="3829050" y="3238500"/>
          <p14:tracePt t="3880" x="3784600" y="3238500"/>
          <p14:tracePt t="3882" x="3746500" y="3238500"/>
          <p14:tracePt t="3897" x="3708400" y="3232150"/>
          <p14:tracePt t="3913" x="3587750" y="3232150"/>
          <p14:tracePt t="3931" x="3422650" y="3232150"/>
          <p14:tracePt t="3946" x="3333750" y="3232150"/>
          <p14:tracePt t="3963" x="3213100" y="3257550"/>
          <p14:tracePt t="3979" x="3149600" y="3276600"/>
          <p14:tracePt t="3996" x="3054350" y="3314700"/>
          <p14:tracePt t="4013" x="2990850" y="3340100"/>
          <p14:tracePt t="4015" x="2946400" y="3359150"/>
          <p14:tracePt t="4030" x="2870200" y="3435350"/>
          <p14:tracePt t="4046" x="2806700" y="3486150"/>
          <p14:tracePt t="4063" x="2755900" y="3536950"/>
          <p14:tracePt t="4080" x="2686050" y="3606800"/>
          <p14:tracePt t="4097" x="2590800" y="3683000"/>
          <p14:tracePt t="4103" x="2559050" y="3702050"/>
          <p14:tracePt t="4113" x="2501900" y="3746500"/>
          <p14:tracePt t="4131" x="2413000" y="3803650"/>
          <p14:tracePt t="4147" x="2343150" y="3879850"/>
          <p14:tracePt t="4163" x="2228850" y="3975100"/>
          <p14:tracePt t="4179" x="2171700" y="4038600"/>
          <p14:tracePt t="4196" x="2120900" y="4121150"/>
          <p14:tracePt t="4213" x="2095500" y="4171950"/>
          <p14:tracePt t="4230" x="2070100" y="4222750"/>
          <p14:tracePt t="4247" x="2063750" y="4254500"/>
          <p14:tracePt t="4249" x="2063750" y="4273550"/>
          <p14:tracePt t="4263" x="2063750" y="4298950"/>
          <p14:tracePt t="4280" x="2057400" y="4356100"/>
          <p14:tracePt t="4296" x="2057400" y="4400550"/>
          <p14:tracePt t="4313" x="2070100" y="4438650"/>
          <p14:tracePt t="4330" x="2120900" y="4527550"/>
          <p14:tracePt t="4346" x="2178050" y="4578350"/>
          <p14:tracePt t="4363" x="2266950" y="4648200"/>
          <p14:tracePt t="4366" x="2324100" y="4686300"/>
          <p14:tracePt t="4381" x="2476500" y="4781550"/>
          <p14:tracePt t="4396" x="2711450" y="4889500"/>
          <p14:tracePt t="4413" x="3022600" y="5010150"/>
          <p14:tracePt t="4430" x="3448050" y="5149850"/>
          <p14:tracePt t="4446" x="3695700" y="5226050"/>
          <p14:tracePt t="4463" x="3905250" y="5276850"/>
          <p14:tracePt t="4479" x="4006850" y="5289550"/>
          <p14:tracePt t="4482" x="4070350" y="5289550"/>
          <p14:tracePt t="4496" x="4121150" y="5289550"/>
          <p14:tracePt t="4513" x="4235450" y="5257800"/>
          <p14:tracePt t="4529" x="4324350" y="5207000"/>
          <p14:tracePt t="4546" x="4375150" y="5149850"/>
          <p14:tracePt t="4563" x="4400550" y="5099050"/>
          <p14:tracePt t="4580" x="4438650" y="4991100"/>
          <p14:tracePt t="4598" x="4470400" y="4889500"/>
          <p14:tracePt t="4613" x="4483100" y="4857750"/>
          <p14:tracePt t="4614" x="4483100" y="4832350"/>
          <p14:tracePt t="4630" x="4502150" y="4762500"/>
          <p14:tracePt t="4646" x="4502150" y="4686300"/>
          <p14:tracePt t="4663" x="4502150" y="4597400"/>
          <p14:tracePt t="4679" x="4502150" y="4527550"/>
          <p14:tracePt t="4697" x="4476750" y="4451350"/>
          <p14:tracePt t="4713" x="4445000" y="4387850"/>
          <p14:tracePt t="4717" x="4419600" y="4356100"/>
          <p14:tracePt t="4730" x="4368800" y="4298950"/>
          <p14:tracePt t="4746" x="4311650" y="4229100"/>
          <p14:tracePt t="4763" x="4248150" y="4191000"/>
          <p14:tracePt t="4780" x="4140200" y="4121150"/>
          <p14:tracePt t="4784" x="4076700" y="4095750"/>
          <p14:tracePt t="4796" x="4019550" y="4057650"/>
          <p14:tracePt t="4813" x="3873500" y="4006850"/>
          <p14:tracePt t="4816" x="3816350" y="3987800"/>
          <p14:tracePt t="4829" x="3714750" y="3956050"/>
          <p14:tracePt t="4846" x="3556000" y="3917950"/>
          <p14:tracePt t="4863" x="3308350" y="3879850"/>
          <p14:tracePt t="4879" x="3143250" y="3867150"/>
          <p14:tracePt t="4896" x="2984500" y="3867150"/>
          <p14:tracePt t="4913" x="2863850" y="3873500"/>
          <p14:tracePt t="4929" x="2787650" y="3898900"/>
          <p14:tracePt t="4946" x="2705100" y="3924300"/>
          <p14:tracePt t="4949" x="2686050" y="3937000"/>
          <p14:tracePt t="4964" x="2647950" y="3956050"/>
          <p14:tracePt t="4981" x="2628900" y="3968750"/>
          <p14:tracePt t="4996" x="2622550" y="3975100"/>
          <p14:tracePt t="5120" x="0" y="0"/>
        </p14:tracePtLst>
      </p14:laserTraceLst>
    </p:ext>
  </p:extLst>
</p:sld>
</file>

<file path=ppt/theme/theme1.xml><?xml version="1.0" encoding="utf-8"?>
<a:theme xmlns:a="http://schemas.openxmlformats.org/drawingml/2006/main" name="1_Custom Design">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SHERIES Presentation-standard" id="{9BFD7F1B-7A31-1B4F-A008-F1A8517A9025}" vid="{C71F72F1-9969-2748-A3A2-FD424EBB8B25}"/>
    </a:ext>
  </a:extLst>
</a:theme>
</file>

<file path=ppt/theme/theme2.xml><?xml version="1.0" encoding="utf-8"?>
<a:theme xmlns:a="http://schemas.openxmlformats.org/drawingml/2006/main" name="2_Custom Design">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SHERIES Presentation-standard" id="{9BFD7F1B-7A31-1B4F-A008-F1A8517A9025}" vid="{132D4BDB-F8B4-B543-B00A-63F159A24A44}"/>
    </a:ext>
  </a:extLst>
</a:theme>
</file>

<file path=ppt/theme/theme3.xml><?xml version="1.0" encoding="utf-8"?>
<a:theme xmlns:a="http://schemas.openxmlformats.org/drawingml/2006/main" name="4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FISHERIES Presentation-standard" id="{9BFD7F1B-7A31-1B4F-A008-F1A8517A9025}" vid="{2F7D7BD0-1162-0345-B924-768E8ED96532}"/>
    </a:ext>
  </a:extLst>
</a:theme>
</file>

<file path=ppt/theme/theme4.xml><?xml version="1.0" encoding="utf-8"?>
<a:theme xmlns:a="http://schemas.openxmlformats.org/drawingml/2006/main" name="2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FISHERIES Presentation-standard" id="{9BFD7F1B-7A31-1B4F-A008-F1A8517A9025}" vid="{700673A4-B5DD-284E-8A22-249FA8E25CDA}"/>
    </a:ext>
  </a:extLst>
</a:theme>
</file>

<file path=ppt/theme/theme5.xml><?xml version="1.0" encoding="utf-8"?>
<a:theme xmlns:a="http://schemas.openxmlformats.org/drawingml/2006/main" name="1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FISHERIES Presentation-standard" id="{9BFD7F1B-7A31-1B4F-A008-F1A8517A9025}" vid="{01FB9060-A172-E44C-8A48-86FF891B1AE9}"/>
    </a:ext>
  </a:extLst>
</a:theme>
</file>

<file path=ppt/theme/theme6.xml><?xml version="1.0" encoding="utf-8"?>
<a:theme xmlns:a="http://schemas.openxmlformats.org/drawingml/2006/main" name="3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FISHERIES Presentation-standard" id="{9BFD7F1B-7A31-1B4F-A008-F1A8517A9025}" vid="{70B8F14E-8D4D-3041-AB45-6B56B8CDA4E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FISHERIES Presentation-standard</Template>
  <TotalTime>4993</TotalTime>
  <Words>3517</Words>
  <Application>Microsoft Office PowerPoint</Application>
  <PresentationFormat>On-screen Show (4:3)</PresentationFormat>
  <Paragraphs>54</Paragraphs>
  <Slides>52</Slides>
  <Notes>2</Notes>
  <HiddenSlides>0</HiddenSlides>
  <MMClips>51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52</vt:i4>
      </vt:variant>
    </vt:vector>
  </HeadingPairs>
  <TitlesOfParts>
    <vt:vector size="63" baseType="lpstr">
      <vt:lpstr>Arial</vt:lpstr>
      <vt:lpstr>Arial Narrow</vt:lpstr>
      <vt:lpstr>Calibri</vt:lpstr>
      <vt:lpstr>Cambria</vt:lpstr>
      <vt:lpstr>Wingdings 2</vt:lpstr>
      <vt:lpstr>1_Custom Design</vt:lpstr>
      <vt:lpstr>2_Custom Design</vt:lpstr>
      <vt:lpstr>4_View</vt:lpstr>
      <vt:lpstr>2_View</vt:lpstr>
      <vt:lpstr>1_View</vt:lpstr>
      <vt:lpstr>3_View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NOAA Fisheries - HQ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Scholik</dc:creator>
  <cp:lastModifiedBy>A Scholik</cp:lastModifiedBy>
  <cp:revision>191</cp:revision>
  <dcterms:created xsi:type="dcterms:W3CDTF">2020-12-18T12:53:55Z</dcterms:created>
  <dcterms:modified xsi:type="dcterms:W3CDTF">2021-10-20T14:11:57Z</dcterms:modified>
</cp:coreProperties>
</file>