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5" r:id="rId2"/>
    <p:sldMasterId id="2147483660" r:id="rId3"/>
  </p:sldMasterIdLst>
  <p:notesMasterIdLst>
    <p:notesMasterId r:id="rId7"/>
  </p:notesMasterIdLst>
  <p:sldIdLst>
    <p:sldId id="258" r:id="rId4"/>
    <p:sldId id="257" r:id="rId5"/>
    <p:sldId id="259" r:id="rId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entury Schoolbook" panose="02040604050505020304" pitchFamily="18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vn1D7pOg/0bH7DxZo0w0fra5Y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yl_Brewster-Geisz" initials="KBG" lastIdx="1" clrIdx="0">
    <p:extLst>
      <p:ext uri="{19B8F6BF-5375-455C-9EA6-DF929625EA0E}">
        <p15:presenceInfo xmlns:p15="http://schemas.microsoft.com/office/powerpoint/2012/main" userId="Karyl_Brewster-Geisz" providerId="None"/>
      </p:ext>
    </p:extLst>
  </p:cmAuthor>
  <p:cmAuthor id="2" name="Sarah McLaughlin" initials="SM" lastIdx="3" clrIdx="1">
    <p:extLst>
      <p:ext uri="{19B8F6BF-5375-455C-9EA6-DF929625EA0E}">
        <p15:presenceInfo xmlns:p15="http://schemas.microsoft.com/office/powerpoint/2012/main" userId="Sarah McLaughlin" providerId="None"/>
      </p:ext>
    </p:extLst>
  </p:cmAuthor>
  <p:cmAuthor id="3" name="Randy Blankinship" initials="RB" lastIdx="1" clrIdx="2">
    <p:extLst>
      <p:ext uri="{19B8F6BF-5375-455C-9EA6-DF929625EA0E}">
        <p15:presenceInfo xmlns:p15="http://schemas.microsoft.com/office/powerpoint/2012/main" userId="Randy Blankinsh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ext">
  <p:cSld name="Basic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628650" y="1498600"/>
            <a:ext cx="6934643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SzPts val="2080"/>
              <a:buChar char="•"/>
              <a:defRPr sz="2600"/>
            </a:lvl1pPr>
            <a:lvl2pPr marL="914400" lvl="1" indent="-355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aption">
  <p:cSld name="Picture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685805" y="4249741"/>
            <a:ext cx="6984125" cy="40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400"/>
              <a:buFont typeface="Cambria"/>
              <a:buNone/>
              <a:defRPr sz="2400" b="0" i="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685803" y="4665636"/>
            <a:ext cx="6697795" cy="59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833"/>
              <a:buNone/>
              <a:defRPr sz="833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" name="Google Shape;33;p14"/>
          <p:cNvSpPr txBox="1"/>
          <p:nvPr/>
        </p:nvSpPr>
        <p:spPr>
          <a:xfrm>
            <a:off x="685805" y="5264684"/>
            <a:ext cx="6697793" cy="4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7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/>
          </a:p>
        </p:txBody>
      </p:sp>
      <p:sp>
        <p:nvSpPr>
          <p:cNvPr id="34" name="Google Shape;34;p14"/>
          <p:cNvSpPr txBox="1"/>
          <p:nvPr/>
        </p:nvSpPr>
        <p:spPr>
          <a:xfrm>
            <a:off x="126124" y="5253444"/>
            <a:ext cx="559676" cy="46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000"/>
              <a:buFont typeface="Arial Narrow"/>
              <a:buNone/>
            </a:pPr>
            <a:r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1" i="0" u="none" strike="noStrike" cap="non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AVY" type="title">
  <p:cSld name="TITL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 flipH="1">
            <a:off x="-1" y="0"/>
            <a:ext cx="9144001" cy="57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ctrTitle"/>
          </p:nvPr>
        </p:nvSpPr>
        <p:spPr>
          <a:xfrm>
            <a:off x="1259714" y="755883"/>
            <a:ext cx="7063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6000"/>
              <a:buFont typeface="Cambria"/>
              <a:buNone/>
              <a:defRPr sz="6000" b="0" i="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1259715" y="4000500"/>
            <a:ext cx="63235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SzPts val="1466"/>
              <a:buNone/>
              <a:defRPr sz="1833" b="0" i="0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67"/>
              <a:buNone/>
              <a:defRPr sz="1667"/>
            </a:lvl9pPr>
          </a:lstStyle>
          <a:p>
            <a:endParaRPr/>
          </a:p>
        </p:txBody>
      </p:sp>
      <p:sp>
        <p:nvSpPr>
          <p:cNvPr id="39" name="Google Shape;39;p12"/>
          <p:cNvSpPr/>
          <p:nvPr/>
        </p:nvSpPr>
        <p:spPr>
          <a:xfrm rot="10800000">
            <a:off x="6" y="0"/>
            <a:ext cx="1679027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12"/>
          <p:cNvSpPr/>
          <p:nvPr/>
        </p:nvSpPr>
        <p:spPr>
          <a:xfrm>
            <a:off x="7410456" y="0"/>
            <a:ext cx="1741433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5080" y="4939108"/>
            <a:ext cx="1397673" cy="6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Teal">
  <p:cSld name="Title Slide Teal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/>
          <p:nvPr/>
        </p:nvSpPr>
        <p:spPr>
          <a:xfrm flipH="1">
            <a:off x="0" y="0"/>
            <a:ext cx="9144000" cy="5715000"/>
          </a:xfrm>
          <a:prstGeom prst="rect">
            <a:avLst/>
          </a:prstGeom>
          <a:solidFill>
            <a:srgbClr val="13B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469630" y="5143500"/>
            <a:ext cx="685800" cy="49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5"/>
          <p:cNvSpPr/>
          <p:nvPr/>
        </p:nvSpPr>
        <p:spPr>
          <a:xfrm rot="10800000">
            <a:off x="6" y="0"/>
            <a:ext cx="1679027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" name="Google Shape;46;p15"/>
          <p:cNvSpPr/>
          <p:nvPr/>
        </p:nvSpPr>
        <p:spPr>
          <a:xfrm>
            <a:off x="7410456" y="0"/>
            <a:ext cx="1741433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ctrTitle"/>
          </p:nvPr>
        </p:nvSpPr>
        <p:spPr>
          <a:xfrm>
            <a:off x="1259715" y="755883"/>
            <a:ext cx="677271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3155"/>
              </a:buClr>
              <a:buSzPts val="6000"/>
              <a:buFont typeface="Cambria"/>
              <a:buNone/>
              <a:defRPr sz="6000" b="0" i="0">
                <a:solidFill>
                  <a:srgbClr val="00315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ubTitle" idx="1"/>
          </p:nvPr>
        </p:nvSpPr>
        <p:spPr>
          <a:xfrm>
            <a:off x="1259715" y="4000500"/>
            <a:ext cx="63235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SzPts val="1466"/>
              <a:buNone/>
              <a:defRPr sz="1833" b="0" i="0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67"/>
              <a:buNone/>
              <a:defRPr sz="1667"/>
            </a:lvl9pPr>
          </a:lstStyle>
          <a:p>
            <a:endParaRPr/>
          </a:p>
        </p:txBody>
      </p:sp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5080" y="4939108"/>
            <a:ext cx="1397673" cy="6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AVY" type="title">
  <p:cSld name="TITLE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 flipH="1">
            <a:off x="-1" y="0"/>
            <a:ext cx="9144001" cy="571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259714" y="755883"/>
            <a:ext cx="70637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6000"/>
              <a:buFont typeface="Cambria"/>
              <a:buNone/>
              <a:defRPr sz="6000" b="0" i="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259715" y="4000500"/>
            <a:ext cx="63235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SzPts val="1466"/>
              <a:buNone/>
              <a:defRPr sz="1833" b="0" i="0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33"/>
              <a:buNone/>
              <a:defRPr sz="1833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67"/>
              <a:buNone/>
              <a:defRPr sz="1667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67"/>
              <a:buNone/>
              <a:defRPr sz="1667"/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 rot="10800000">
            <a:off x="6" y="0"/>
            <a:ext cx="1679027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410456" y="0"/>
            <a:ext cx="1741433" cy="5731796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5080" y="4939108"/>
            <a:ext cx="1397673" cy="6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7688498" y="1"/>
            <a:ext cx="1450144" cy="4989549"/>
          </a:xfrm>
          <a:custGeom>
            <a:avLst/>
            <a:gdLst/>
            <a:ahLst/>
            <a:cxnLst/>
            <a:rect l="l" t="t" r="r" b="b"/>
            <a:pathLst>
              <a:path w="1696743" h="5463677" extrusionOk="0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>
            <a:gsLst>
              <a:gs pos="0">
                <a:srgbClr val="07477D">
                  <a:alpha val="0"/>
                </a:srgbClr>
              </a:gs>
              <a:gs pos="42000">
                <a:srgbClr val="07477D">
                  <a:alpha val="0"/>
                </a:srgbClr>
              </a:gs>
              <a:gs pos="100000">
                <a:srgbClr val="07477D">
                  <a:alpha val="33725"/>
                </a:srgbClr>
              </a:gs>
            </a:gsLst>
            <a:lin ang="7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9"/>
          <p:cNvSpPr/>
          <p:nvPr/>
        </p:nvSpPr>
        <p:spPr>
          <a:xfrm>
            <a:off x="0" y="5264681"/>
            <a:ext cx="9144000" cy="448964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7419432" y="-6215"/>
            <a:ext cx="1744132" cy="5731798"/>
          </a:xfrm>
          <a:custGeom>
            <a:avLst/>
            <a:gdLst/>
            <a:ahLst/>
            <a:cxnLst/>
            <a:rect l="l" t="t" r="r" b="b"/>
            <a:pathLst>
              <a:path w="2325509" h="6878157" extrusionOk="0">
                <a:moveTo>
                  <a:pt x="2203243" y="0"/>
                </a:moveTo>
                <a:lnTo>
                  <a:pt x="2325509" y="0"/>
                </a:lnTo>
                <a:lnTo>
                  <a:pt x="2325509" y="6878157"/>
                </a:lnTo>
                <a:lnTo>
                  <a:pt x="0" y="6878157"/>
                </a:lnTo>
                <a:lnTo>
                  <a:pt x="170264" y="6783617"/>
                </a:lnTo>
                <a:cubicBezTo>
                  <a:pt x="1103191" y="6089061"/>
                  <a:pt x="1860052" y="3635971"/>
                  <a:pt x="2167774" y="417846"/>
                </a:cubicBezTo>
                <a:lnTo>
                  <a:pt x="22032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5080" y="4939108"/>
            <a:ext cx="1397673" cy="62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02704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67"/>
              <a:buFont typeface="Cambria"/>
              <a:buNone/>
              <a:defRPr sz="3666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85805" y="5264684"/>
            <a:ext cx="6697793" cy="4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7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/>
          </a:p>
        </p:txBody>
      </p:sp>
      <p:sp>
        <p:nvSpPr>
          <p:cNvPr id="26" name="Google Shape;26;p9"/>
          <p:cNvSpPr txBox="1"/>
          <p:nvPr/>
        </p:nvSpPr>
        <p:spPr>
          <a:xfrm>
            <a:off x="126124" y="5253444"/>
            <a:ext cx="559676" cy="46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000"/>
              <a:buFont typeface="Arial Narrow"/>
              <a:buNone/>
            </a:pPr>
            <a:r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1" i="0" u="none" strike="noStrike" cap="non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7688498" y="1"/>
            <a:ext cx="1450144" cy="4989549"/>
          </a:xfrm>
          <a:custGeom>
            <a:avLst/>
            <a:gdLst/>
            <a:ahLst/>
            <a:cxnLst/>
            <a:rect l="l" t="t" r="r" b="b"/>
            <a:pathLst>
              <a:path w="1696743" h="5463677" extrusionOk="0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>
            <a:gsLst>
              <a:gs pos="0">
                <a:srgbClr val="07477D">
                  <a:alpha val="0"/>
                </a:srgbClr>
              </a:gs>
              <a:gs pos="42000">
                <a:srgbClr val="07477D">
                  <a:alpha val="0"/>
                </a:srgbClr>
              </a:gs>
              <a:gs pos="100000">
                <a:srgbClr val="07477D">
                  <a:alpha val="33725"/>
                </a:srgbClr>
              </a:gs>
            </a:gsLst>
            <a:lin ang="7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0" y="5264681"/>
            <a:ext cx="9144000" cy="448964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7419432" y="-6215"/>
            <a:ext cx="1744132" cy="5731798"/>
          </a:xfrm>
          <a:custGeom>
            <a:avLst/>
            <a:gdLst/>
            <a:ahLst/>
            <a:cxnLst/>
            <a:rect l="l" t="t" r="r" b="b"/>
            <a:pathLst>
              <a:path w="2325509" h="6878157" extrusionOk="0">
                <a:moveTo>
                  <a:pt x="2203243" y="0"/>
                </a:moveTo>
                <a:lnTo>
                  <a:pt x="2325509" y="0"/>
                </a:lnTo>
                <a:lnTo>
                  <a:pt x="2325509" y="6878157"/>
                </a:lnTo>
                <a:lnTo>
                  <a:pt x="0" y="6878157"/>
                </a:lnTo>
                <a:lnTo>
                  <a:pt x="170264" y="6783617"/>
                </a:lnTo>
                <a:cubicBezTo>
                  <a:pt x="1103191" y="6089061"/>
                  <a:pt x="1860052" y="3635971"/>
                  <a:pt x="2167774" y="417846"/>
                </a:cubicBezTo>
                <a:lnTo>
                  <a:pt x="22032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080" y="4939108"/>
            <a:ext cx="1397673" cy="6294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5000"/>
              </a:lnSpc>
              <a:spcBef>
                <a:spcPts val="1167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0270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02704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167"/>
              <a:buFont typeface="Noto Sans Symbols"/>
              <a:buChar char="●"/>
              <a:defRPr sz="1167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67"/>
              <a:buFont typeface="Cambria"/>
              <a:buNone/>
              <a:defRPr sz="3666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685805" y="5264684"/>
            <a:ext cx="6697793" cy="45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7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126124" y="5253444"/>
            <a:ext cx="559676" cy="46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000"/>
              <a:buFont typeface="Arial Narrow"/>
              <a:buNone/>
            </a:pPr>
            <a:r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lang="en-US" sz="1000" b="1" i="0" u="none" strike="noStrike" cap="non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1" i="0" u="none" strike="noStrike" cap="non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B9C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-12114" y="0"/>
            <a:ext cx="2717214" cy="5715000"/>
          </a:xfrm>
          <a:custGeom>
            <a:avLst/>
            <a:gdLst/>
            <a:ahLst/>
            <a:cxnLst/>
            <a:rect l="l" t="t" r="r" b="b"/>
            <a:pathLst>
              <a:path w="3755370" h="7171989" extrusionOk="0">
                <a:moveTo>
                  <a:pt x="1538" y="0"/>
                </a:moveTo>
                <a:lnTo>
                  <a:pt x="3755370" y="382621"/>
                </a:lnTo>
                <a:lnTo>
                  <a:pt x="3494478" y="527483"/>
                </a:lnTo>
                <a:cubicBezTo>
                  <a:pt x="2398524" y="1343411"/>
                  <a:pt x="1461141" y="3743148"/>
                  <a:pt x="870886" y="7040689"/>
                </a:cubicBezTo>
                <a:lnTo>
                  <a:pt x="848254" y="7171989"/>
                </a:lnTo>
                <a:lnTo>
                  <a:pt x="14238" y="7171989"/>
                </a:lnTo>
                <a:cubicBezTo>
                  <a:pt x="22705" y="4803316"/>
                  <a:pt x="-6929" y="2368673"/>
                  <a:pt x="1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849164" y="1253319"/>
            <a:ext cx="6903326" cy="207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7200"/>
              <a:buFont typeface="Cambria"/>
              <a:buNone/>
              <a:defRPr sz="7200" b="0" i="0" u="none" strike="noStrike" cap="none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1849164" y="3442098"/>
            <a:ext cx="6903326" cy="7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4454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/>
          <p:nvPr/>
        </p:nvSpPr>
        <p:spPr>
          <a:xfrm>
            <a:off x="-9524" y="4"/>
            <a:ext cx="4895849" cy="1699599"/>
          </a:xfrm>
          <a:custGeom>
            <a:avLst/>
            <a:gdLst/>
            <a:ahLst/>
            <a:cxnLst/>
            <a:rect l="l" t="t" r="r" b="b"/>
            <a:pathLst>
              <a:path w="6504497" h="2032239" extrusionOk="0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408" y="519674"/>
            <a:ext cx="1027197" cy="14617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eries.noaa.gov/event/public-listening-session-atlantic-tunas-harpoon-category-fishe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rry.redd@noaa.gov" TargetMode="External"/><Relationship Id="rId4" Type="http://schemas.openxmlformats.org/officeDocument/2006/relationships/hyperlink" Target="mailto:anna.quintrell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1042730" y="1736655"/>
            <a:ext cx="7179495" cy="161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07477D"/>
              </a:buClr>
              <a:buSzPts val="3600"/>
            </a:pPr>
            <a:r>
              <a:rPr lang="en-US" sz="4000" dirty="0" smtClean="0">
                <a:solidFill>
                  <a:schemeClr val="tx2"/>
                </a:solidFill>
              </a:rPr>
              <a:t>Atlantic Bluefin Tuna Fishery Public Listening Session regarding the Harpoon Category</a:t>
            </a:r>
            <a:endParaRPr lang="en-US" sz="40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7121" y="3347883"/>
            <a:ext cx="5605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7477D"/>
              </a:buClr>
              <a:buSzPts val="3600"/>
            </a:pPr>
            <a:r>
              <a:rPr lang="en-US" sz="2000" dirty="0" smtClean="0">
                <a:solidFill>
                  <a:schemeClr val="tx2"/>
                </a:solidFill>
              </a:rPr>
              <a:t>Highly Migratory Species Management Division</a:t>
            </a:r>
          </a:p>
          <a:p>
            <a:pPr lvl="0">
              <a:buClr>
                <a:srgbClr val="07477D"/>
              </a:buClr>
              <a:buSzPts val="3600"/>
            </a:pPr>
            <a:r>
              <a:rPr lang="en-US" sz="20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			 March 28, 2024</a:t>
            </a:r>
            <a:endParaRPr lang="en-US" sz="20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628650" y="578579"/>
            <a:ext cx="7114253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US" sz="3000" dirty="0" smtClean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Narrow"/>
                <a:sym typeface="Arial Narrow"/>
              </a:rPr>
              <a:t>Topics of Discussion</a:t>
            </a:r>
            <a:endParaRPr sz="30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Arial Narrow"/>
              <a:sym typeface="Arial Narrow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628650" y="1498600"/>
            <a:ext cx="6934643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Recent harpooning practices and techniques in the BFT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fishery.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Recent harpooning activities in the BFT fishery in proximity to mobile-gear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vessels.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impact of nighttime harpooning.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Thoughts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potential regulatory changes regarding the Harpoon category fishery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2"/>
          <p:cNvSpPr txBox="1">
            <a:spLocks/>
          </p:cNvSpPr>
          <p:nvPr/>
        </p:nvSpPr>
        <p:spPr>
          <a:xfrm>
            <a:off x="667040" y="571127"/>
            <a:ext cx="7114253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400"/>
              <a:buFont typeface="Cambria"/>
              <a:buNone/>
              <a:defRPr sz="2400" b="0" i="0" u="none" strike="noStrike" cap="none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US" sz="3000" dirty="0" smtClean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Narrow"/>
                <a:sym typeface="Arial Narrow"/>
              </a:rPr>
              <a:t>Please Share Your </a:t>
            </a:r>
            <a:r>
              <a:rPr lang="en-US" sz="3000" smtClean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Narrow"/>
                <a:sym typeface="Arial Narrow"/>
              </a:rPr>
              <a:t>Input </a:t>
            </a:r>
            <a:r>
              <a:rPr lang="en-US" sz="3000" smtClean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Narrow"/>
                <a:sym typeface="Arial Narrow"/>
              </a:rPr>
              <a:t>With Us</a:t>
            </a:r>
            <a:endParaRPr lang="en-US" sz="3000" strike="sngStrike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Arial Narrow"/>
              <a:sym typeface="Arial Narrow"/>
            </a:endParaRPr>
          </a:p>
        </p:txBody>
      </p:sp>
      <p:sp>
        <p:nvSpPr>
          <p:cNvPr id="6" name="Google Shape;104;p2"/>
          <p:cNvSpPr txBox="1">
            <a:spLocks noGrp="1"/>
          </p:cNvSpPr>
          <p:nvPr>
            <p:ph type="body" idx="1"/>
          </p:nvPr>
        </p:nvSpPr>
        <p:spPr>
          <a:xfrm>
            <a:off x="667040" y="1676027"/>
            <a:ext cx="6934643" cy="76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Webpage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www.fisheries.noaa.gov/event/public-listening-session-atlantic-tunas-harpoon-category-fishery</a:t>
            </a:r>
            <a:endParaRPr lang="en-US" sz="18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Google Shape;104;p2"/>
          <p:cNvSpPr txBox="1">
            <a:spLocks/>
          </p:cNvSpPr>
          <p:nvPr/>
        </p:nvSpPr>
        <p:spPr>
          <a:xfrm>
            <a:off x="667039" y="2442258"/>
            <a:ext cx="6934643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667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833"/>
              <a:buFont typeface="Noto Sans Symbols"/>
              <a:buNone/>
              <a:defRPr sz="833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750"/>
              <a:buFont typeface="Noto Sans Symbols"/>
              <a:buNone/>
              <a:defRPr sz="75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more information contact: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Anna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Quintrell (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anna.quintrell@noaa.gov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 Larry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Redd, Jr.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larry.redd@noaa.gov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Text">
  <a:themeElements>
    <a:clrScheme name="Fish-3-0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Text">
  <a:themeElements>
    <a:clrScheme name="Fish-3-0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 Title">
  <a:themeElements>
    <a:clrScheme name="Fish-3-0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102</Words>
  <Application>Microsoft Office PowerPoint</Application>
  <PresentationFormat>On-screen Show (16:10)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Arial Narrow</vt:lpstr>
      <vt:lpstr>Noto Sans Symbols</vt:lpstr>
      <vt:lpstr>Century Schoolbook</vt:lpstr>
      <vt:lpstr>Cambria</vt:lpstr>
      <vt:lpstr>Symbol</vt:lpstr>
      <vt:lpstr>Main Text</vt:lpstr>
      <vt:lpstr>Main Text</vt:lpstr>
      <vt:lpstr>Main Title</vt:lpstr>
      <vt:lpstr>Atlantic Bluefin Tuna Fishery Public Listening Session regarding the Harpoon Category</vt:lpstr>
      <vt:lpstr>Topics of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Highly Migratory Species</dc:title>
  <dc:creator>Anjanette.Riley</dc:creator>
  <cp:lastModifiedBy>Anna.Quintrell</cp:lastModifiedBy>
  <cp:revision>15</cp:revision>
  <dcterms:created xsi:type="dcterms:W3CDTF">2019-09-05T18:46:46Z</dcterms:created>
  <dcterms:modified xsi:type="dcterms:W3CDTF">2024-03-21T21:38:32Z</dcterms:modified>
</cp:coreProperties>
</file>